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446" r:id="rId3"/>
    <p:sldId id="396" r:id="rId4"/>
    <p:sldId id="312" r:id="rId5"/>
    <p:sldId id="398" r:id="rId6"/>
    <p:sldId id="399" r:id="rId7"/>
    <p:sldId id="400" r:id="rId8"/>
    <p:sldId id="422" r:id="rId9"/>
    <p:sldId id="423" r:id="rId10"/>
    <p:sldId id="425" r:id="rId11"/>
    <p:sldId id="394" r:id="rId12"/>
    <p:sldId id="355" r:id="rId13"/>
    <p:sldId id="395" r:id="rId14"/>
    <p:sldId id="357" r:id="rId15"/>
    <p:sldId id="374" r:id="rId16"/>
    <p:sldId id="358" r:id="rId17"/>
    <p:sldId id="359" r:id="rId18"/>
    <p:sldId id="360" r:id="rId19"/>
    <p:sldId id="363" r:id="rId21"/>
    <p:sldId id="397" r:id="rId22"/>
    <p:sldId id="362" r:id="rId23"/>
    <p:sldId id="476" r:id="rId24"/>
    <p:sldId id="477" r:id="rId25"/>
    <p:sldId id="364" r:id="rId26"/>
    <p:sldId id="367" r:id="rId27"/>
    <p:sldId id="368" r:id="rId28"/>
    <p:sldId id="365" r:id="rId29"/>
    <p:sldId id="478" r:id="rId30"/>
    <p:sldId id="366" r:id="rId31"/>
    <p:sldId id="370" r:id="rId32"/>
    <p:sldId id="369" r:id="rId33"/>
    <p:sldId id="479" r:id="rId34"/>
    <p:sldId id="480" r:id="rId35"/>
    <p:sldId id="373" r:id="rId36"/>
    <p:sldId id="481" r:id="rId37"/>
  </p:sldIdLst>
  <p:sldSz cx="12192000" cy="6858000"/>
  <p:notesSz cx="6858000" cy="9144000"/>
  <p:custDataLst>
    <p:tags r:id="rId41"/>
  </p:custDataLst>
  <p:defaultTextStyle>
    <a:defPPr>
      <a:defRPr lang="zh-CN"/>
    </a:defPPr>
    <a:lvl1pPr marL="0" lvl="0"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0" fontAlgn="base" latinLnBrk="0" hangingPunct="0">
      <a:lnSpc>
        <a:spcPct val="90000"/>
      </a:lnSpc>
      <a:spcBef>
        <a:spcPts val="1000"/>
      </a:spcBef>
      <a:spcAft>
        <a:spcPct val="0"/>
      </a:spcAft>
      <a:buNone/>
      <a:defRPr sz="2400" b="0" i="0" u="none" kern="1200" baseline="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1930" userDrawn="1">
          <p15:clr>
            <a:srgbClr val="A4A3A4"/>
          </p15:clr>
        </p15:guide>
        <p15:guide id="2" orient="horz" pos="540" userDrawn="1">
          <p15:clr>
            <a:srgbClr val="A4A3A4"/>
          </p15:clr>
        </p15:guide>
        <p15:guide id="3" orient="horz" pos="755" userDrawn="1">
          <p15:clr>
            <a:srgbClr val="A4A3A4"/>
          </p15:clr>
        </p15:guide>
        <p15:guide id="4" orient="horz" pos="119" userDrawn="1">
          <p15:clr>
            <a:srgbClr val="A4A3A4"/>
          </p15:clr>
        </p15:guide>
        <p15:guide id="5" orient="horz" pos="2294" userDrawn="1">
          <p15:clr>
            <a:srgbClr val="A4A3A4"/>
          </p15:clr>
        </p15:guide>
        <p15:guide id="6" pos="2433" userDrawn="1">
          <p15:clr>
            <a:srgbClr val="A4A3A4"/>
          </p15:clr>
        </p15:guide>
        <p15:guide id="7" pos="89" userDrawn="1">
          <p15:clr>
            <a:srgbClr val="A4A3A4"/>
          </p15:clr>
        </p15:guide>
        <p15:guide id="8" pos="37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9"/>
    <a:srgbClr val="00B182"/>
    <a:srgbClr val="1F3A65"/>
    <a:srgbClr val="10CF9B"/>
    <a:srgbClr val="01B4C6"/>
    <a:srgbClr val="283E51"/>
    <a:srgbClr val="01313B"/>
    <a:srgbClr val="276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6" autoAdjust="0"/>
    <p:restoredTop sz="94695" autoAdjust="0"/>
  </p:normalViewPr>
  <p:slideViewPr>
    <p:cSldViewPr snapToGrid="0" showGuides="1">
      <p:cViewPr>
        <p:scale>
          <a:sx n="100" d="100"/>
          <a:sy n="100" d="100"/>
        </p:scale>
        <p:origin x="-220" y="32"/>
      </p:cViewPr>
      <p:guideLst>
        <p:guide orient="horz" pos="1930"/>
        <p:guide orient="horz" pos="540"/>
        <p:guide orient="horz" pos="755"/>
        <p:guide orient="horz" pos="119"/>
        <p:guide orient="horz" pos="2294"/>
        <p:guide pos="2433"/>
        <p:guide pos="89"/>
        <p:guide pos="3719"/>
      </p:guideLst>
    </p:cSldViewPr>
  </p:slideViewPr>
  <p:outlineViewPr>
    <p:cViewPr>
      <p:scale>
        <a:sx n="33" d="100"/>
        <a:sy n="33" d="100"/>
      </p:scale>
      <p:origin x="0" y="0"/>
    </p:cViewPr>
  </p:outlineViewPr>
  <p:notesTextViewPr>
    <p:cViewPr>
      <p:scale>
        <a:sx n="50" d="100"/>
        <a:sy n="50" d="100"/>
      </p:scale>
      <p:origin x="0" y="0"/>
    </p:cViewPr>
  </p:notesTextViewPr>
  <p:sorterViewPr showFormatting="0">
    <p:cViewPr varScale="1">
      <p:scale>
        <a:sx n="1" d="1"/>
        <a:sy n="1" d="1"/>
      </p:scale>
      <p:origin x="0" y="0"/>
    </p:cViewPr>
  </p:sorterViewPr>
  <p:notesViewPr>
    <p:cSldViewPr snapToGrid="0">
      <p:cViewPr varScale="1">
        <p:scale>
          <a:sx n="50" d="100"/>
          <a:sy n="50" d="100"/>
        </p:scale>
        <p:origin x="-2708" y="-80"/>
      </p:cViewPr>
      <p:guideLst>
        <p:guide orient="horz" pos="2818"/>
        <p:guide pos="213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64.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9133AC-B60A-43BA-B5D1-35E06118A0B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4452974-DC74-43F3-9616-1F0C07080A12}"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6767513"/>
            <a:ext cx="12192000" cy="90488"/>
          </a:xfrm>
          <a:prstGeom prst="rect">
            <a:avLst/>
          </a:prstGeom>
          <a:solidFill>
            <a:srgbClr val="1F3A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117600" y="6356350"/>
            <a:ext cx="36576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5384800" y="6356350"/>
            <a:ext cx="5486400" cy="365125"/>
          </a:xfrm>
        </p:spPr>
        <p:txBody>
          <a:bodyPr/>
          <a:lstStyle/>
          <a:p>
            <a:endParaRPr lang="zh-CN" altLang="en-US"/>
          </a:p>
        </p:txBody>
      </p:sp>
      <p:sp>
        <p:nvSpPr>
          <p:cNvPr id="4" name="灯片编号占位符 3"/>
          <p:cNvSpPr>
            <a:spLocks noGrp="1"/>
          </p:cNvSpPr>
          <p:nvPr>
            <p:ph type="sldNum" sz="quarter" idx="12"/>
          </p:nvPr>
        </p:nvSpPr>
        <p:spPr>
          <a:xfrm>
            <a:off x="11480800" y="6356350"/>
            <a:ext cx="36576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5"/>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5" Type="http://schemas.openxmlformats.org/officeDocument/2006/relationships/slideLayout" Target="../slideLayouts/slideLayout4.xml"/><Relationship Id="rId14" Type="http://schemas.openxmlformats.org/officeDocument/2006/relationships/tags" Target="../tags/tag27.xml"/><Relationship Id="rId13" Type="http://schemas.openxmlformats.org/officeDocument/2006/relationships/image" Target="../media/image3.png"/><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slideLayout" Target="../slideLayouts/slideLayout4.xml"/><Relationship Id="rId10" Type="http://schemas.openxmlformats.org/officeDocument/2006/relationships/tags" Target="../tags/tag36.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media/image3.png"/><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4.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4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3.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4.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6.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7.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png"/><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59.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60.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6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62.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1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1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073" name="Picture 2" descr="main_02"/>
          <p:cNvPicPr>
            <a:picLocks noChangeAspect="1"/>
          </p:cNvPicPr>
          <p:nvPr>
            <p:custDataLst>
              <p:tags r:id="rId1"/>
            </p:custDataLst>
          </p:nvPr>
        </p:nvPicPr>
        <p:blipFill>
          <a:blip r:embed="rId2"/>
          <a:stretch>
            <a:fillRect/>
          </a:stretch>
        </p:blipFill>
        <p:spPr>
          <a:xfrm>
            <a:off x="635" y="0"/>
            <a:ext cx="12191365" cy="2136775"/>
          </a:xfrm>
          <a:prstGeom prst="rect">
            <a:avLst/>
          </a:prstGeom>
          <a:noFill/>
          <a:ln w="9525">
            <a:noFill/>
          </a:ln>
        </p:spPr>
      </p:pic>
      <p:sp>
        <p:nvSpPr>
          <p:cNvPr id="3074" name="Text Box 3"/>
          <p:cNvSpPr txBox="1"/>
          <p:nvPr/>
        </p:nvSpPr>
        <p:spPr>
          <a:xfrm>
            <a:off x="1359694" y="3102769"/>
            <a:ext cx="309880" cy="104775"/>
          </a:xfrm>
          <a:prstGeom prst="rect">
            <a:avLst/>
          </a:prstGeom>
          <a:noFill/>
          <a:ln w="9525">
            <a:noFill/>
          </a:ln>
        </p:spPr>
        <p:txBody>
          <a:bodyPr wrap="none" anchor="t">
            <a:spAutoFit/>
          </a:bodyPr>
          <a:p>
            <a:endParaRPr lang="zh-CN" altLang="en-US" sz="100" dirty="0">
              <a:latin typeface="Calibri" panose="020F0502020204030204" charset="0"/>
              <a:ea typeface="宋体" panose="02010600030101010101" pitchFamily="2" charset="-122"/>
            </a:endParaRPr>
          </a:p>
        </p:txBody>
      </p:sp>
      <p:sp>
        <p:nvSpPr>
          <p:cNvPr id="3075" name="Text Box 4"/>
          <p:cNvSpPr txBox="1"/>
          <p:nvPr/>
        </p:nvSpPr>
        <p:spPr>
          <a:xfrm>
            <a:off x="502920" y="2348865"/>
            <a:ext cx="11555730" cy="2340610"/>
          </a:xfrm>
          <a:prstGeom prst="rect">
            <a:avLst/>
          </a:prstGeom>
          <a:noFill/>
          <a:ln w="9525">
            <a:noFill/>
          </a:ln>
        </p:spPr>
        <p:txBody>
          <a:bodyPr wrap="square" anchor="t">
            <a:noAutofit/>
          </a:bodyPr>
          <a:p>
            <a:pPr algn="ctr">
              <a:lnSpc>
                <a:spcPct val="120000"/>
              </a:lnSpc>
            </a:pPr>
            <a:r>
              <a:rPr lang="zh-CN" altLang="en-US" sz="6000" b="1" dirty="0">
                <a:solidFill>
                  <a:srgbClr val="FF0000"/>
                </a:solidFill>
                <a:latin typeface="Arial Black" panose="020B0A04020102020204" charset="0"/>
                <a:ea typeface="微软雅黑" panose="020B0503020204020204" pitchFamily="34" charset="-122"/>
                <a:cs typeface="Arial Black" panose="020B0A04020102020204" charset="0"/>
              </a:rPr>
              <a:t>财务制度及报销中的常见</a:t>
            </a:r>
            <a:r>
              <a:rPr lang="zh-CN" altLang="en-US" sz="6000" b="1" dirty="0">
                <a:solidFill>
                  <a:srgbClr val="FF0000"/>
                </a:solidFill>
                <a:latin typeface="Arial Black" panose="020B0A04020102020204" charset="0"/>
                <a:ea typeface="微软雅黑" panose="020B0503020204020204" pitchFamily="34" charset="-122"/>
                <a:cs typeface="Arial Black" panose="020B0A04020102020204" charset="0"/>
              </a:rPr>
              <a:t>问题</a:t>
            </a:r>
            <a:endParaRPr lang="zh-CN" altLang="en-US" sz="6000" b="1" dirty="0">
              <a:solidFill>
                <a:srgbClr val="FF0000"/>
              </a:solidFill>
              <a:latin typeface="Arial Black" panose="020B0A04020102020204" charset="0"/>
              <a:ea typeface="微软雅黑" panose="020B0503020204020204" pitchFamily="34" charset="-122"/>
              <a:cs typeface="Arial Black" panose="020B0A04020102020204" charset="0"/>
            </a:endParaRPr>
          </a:p>
        </p:txBody>
      </p:sp>
      <p:sp>
        <p:nvSpPr>
          <p:cNvPr id="3076" name="Text Box 5"/>
          <p:cNvSpPr txBox="1"/>
          <p:nvPr/>
        </p:nvSpPr>
        <p:spPr>
          <a:xfrm>
            <a:off x="3154521" y="5400358"/>
            <a:ext cx="6858000" cy="589280"/>
          </a:xfrm>
          <a:prstGeom prst="rect">
            <a:avLst/>
          </a:prstGeom>
          <a:noFill/>
          <a:ln w="9525">
            <a:noFill/>
          </a:ln>
        </p:spPr>
        <p:txBody>
          <a:bodyPr anchor="t">
            <a:spAutoFit/>
          </a:bodyPr>
          <a:p>
            <a:pPr algn="ctr"/>
            <a:r>
              <a:rPr lang="en-US" sz="3600" b="1" dirty="0">
                <a:solidFill>
                  <a:srgbClr val="0000FF"/>
                </a:solidFill>
                <a:latin typeface="方正魏碑简体" pitchFamily="1" charset="-122"/>
                <a:ea typeface="方正魏碑简体" pitchFamily="1" charset="-122"/>
              </a:rPr>
              <a:t>2023</a:t>
            </a:r>
            <a:r>
              <a:rPr lang="zh-CN" altLang="en-US" sz="3600" b="1" dirty="0">
                <a:solidFill>
                  <a:srgbClr val="0000FF"/>
                </a:solidFill>
                <a:latin typeface="方正魏碑简体" pitchFamily="1" charset="-122"/>
                <a:ea typeface="方正魏碑简体" pitchFamily="1" charset="-122"/>
              </a:rPr>
              <a:t>年</a:t>
            </a:r>
            <a:r>
              <a:rPr lang="en-US" altLang="zh-CN" sz="3600" b="1" dirty="0">
                <a:solidFill>
                  <a:srgbClr val="0000FF"/>
                </a:solidFill>
                <a:latin typeface="方正魏碑简体" pitchFamily="1" charset="-122"/>
                <a:ea typeface="方正魏碑简体" pitchFamily="1" charset="-122"/>
              </a:rPr>
              <a:t>3</a:t>
            </a:r>
            <a:r>
              <a:rPr lang="zh-CN" altLang="en-US" sz="3600" b="1" dirty="0">
                <a:solidFill>
                  <a:srgbClr val="0000FF"/>
                </a:solidFill>
                <a:latin typeface="方正魏碑简体" pitchFamily="1" charset="-122"/>
                <a:ea typeface="方正魏碑简体" pitchFamily="1" charset="-122"/>
              </a:rPr>
              <a:t>月</a:t>
            </a:r>
            <a:r>
              <a:rPr lang="en-US" altLang="zh-CN" sz="3600" b="1" dirty="0">
                <a:solidFill>
                  <a:srgbClr val="0000FF"/>
                </a:solidFill>
                <a:latin typeface="方正魏碑简体" pitchFamily="1" charset="-122"/>
                <a:ea typeface="方正魏碑简体" pitchFamily="1" charset="-122"/>
              </a:rPr>
              <a:t>30</a:t>
            </a:r>
            <a:r>
              <a:rPr lang="zh-CN" altLang="en-US" sz="3600" b="1" dirty="0">
                <a:solidFill>
                  <a:srgbClr val="0000FF"/>
                </a:solidFill>
                <a:latin typeface="方正魏碑简体" pitchFamily="1" charset="-122"/>
                <a:ea typeface="方正魏碑简体" pitchFamily="1" charset="-122"/>
              </a:rPr>
              <a:t>日</a:t>
            </a:r>
            <a:endParaRPr lang="zh-CN" altLang="en-US" sz="3600" b="1" dirty="0">
              <a:solidFill>
                <a:srgbClr val="0000FF"/>
              </a:solidFill>
              <a:latin typeface="方正魏碑简体" pitchFamily="1" charset="-122"/>
              <a:ea typeface="方正魏碑简体" pitchFamily="1" charset="-122"/>
            </a:endParaRPr>
          </a:p>
        </p:txBody>
      </p:sp>
      <p:sp>
        <p:nvSpPr>
          <p:cNvPr id="2" name="文本框 1"/>
          <p:cNvSpPr txBox="1"/>
          <p:nvPr/>
        </p:nvSpPr>
        <p:spPr>
          <a:xfrm>
            <a:off x="5777865" y="4064000"/>
            <a:ext cx="1716405" cy="1125855"/>
          </a:xfrm>
          <a:prstGeom prst="rect">
            <a:avLst/>
          </a:prstGeom>
          <a:noFill/>
        </p:spPr>
        <p:txBody>
          <a:bodyPr wrap="square" rtlCol="0">
            <a:noAutofit/>
          </a:bodyPr>
          <a:p>
            <a:endParaRPr lang="zh-CN" altLang="en-US" sz="3600">
              <a:latin typeface="楷体" panose="02010609060101010101" charset="-122"/>
              <a:ea typeface="楷体" panose="02010609060101010101" charset="-122"/>
            </a:endParaRPr>
          </a:p>
          <a:p>
            <a:endParaRPr lang="en-US" sz="3600" b="1" dirty="0">
              <a:solidFill>
                <a:srgbClr val="0000FF"/>
              </a:solidFill>
              <a:latin typeface="方正魏碑简体" pitchFamily="1" charset="-122"/>
              <a:ea typeface="方正魏碑简体" pitchFamily="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872615"/>
            <a:ext cx="12192000" cy="3163570"/>
          </a:xfrm>
          <a:prstGeom prst="rect">
            <a:avLst/>
          </a:prstGeom>
          <a:solidFill>
            <a:sysClr val="window" lastClr="FFFFFF"/>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a:solidFill>
                <a:sysClr val="window" lastClr="FFFFFF"/>
              </a:solidFill>
              <a:latin typeface="微软雅黑" panose="020B0503020204020204" pitchFamily="34" charset="-122"/>
            </a:endParaRPr>
          </a:p>
        </p:txBody>
      </p:sp>
      <p:sp>
        <p:nvSpPr>
          <p:cNvPr id="3" name="任意多边形: 形状 2"/>
          <p:cNvSpPr/>
          <p:nvPr>
            <p:custDataLst>
              <p:tags r:id="rId2"/>
            </p:custDataLst>
          </p:nvPr>
        </p:nvSpPr>
        <p:spPr>
          <a:xfrm>
            <a:off x="1523999" y="4849445"/>
            <a:ext cx="9144001" cy="372449"/>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rgbClr val="58919E"/>
            </a:solid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solidFill>
                <a:sysClr val="windowText" lastClr="000000">
                  <a:lumMod val="65000"/>
                  <a:lumOff val="35000"/>
                </a:sysClr>
              </a:solidFill>
            </a:endParaRPr>
          </a:p>
        </p:txBody>
      </p:sp>
      <p:sp>
        <p:nvSpPr>
          <p:cNvPr id="4" name="任意多边形: 形状 3"/>
          <p:cNvSpPr/>
          <p:nvPr>
            <p:custDataLst>
              <p:tags r:id="rId3"/>
            </p:custDataLst>
          </p:nvPr>
        </p:nvSpPr>
        <p:spPr>
          <a:xfrm rot="10800000" flipH="1">
            <a:off x="1523999" y="4905408"/>
            <a:ext cx="9144002" cy="269716"/>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 name="connsiteX0-89" fmla="*/ 0 w 8762487"/>
              <a:gd name="connsiteY0-90" fmla="*/ 1373570 h 1373569"/>
              <a:gd name="connsiteX1-91" fmla="*/ 770641 w 8762487"/>
              <a:gd name="connsiteY1-92" fmla="*/ 1108053 h 1373569"/>
              <a:gd name="connsiteX2-93" fmla="*/ 2692245 w 8762487"/>
              <a:gd name="connsiteY2-94" fmla="*/ 250126 h 1373569"/>
              <a:gd name="connsiteX3-95" fmla="*/ 5740245 w 8762487"/>
              <a:gd name="connsiteY3-96" fmla="*/ 1164526 h 1373569"/>
              <a:gd name="connsiteX4-97" fmla="*/ 8762487 w 8762487"/>
              <a:gd name="connsiteY4-98" fmla="*/ 0 h 1373569"/>
              <a:gd name="connsiteX0-99" fmla="*/ 0 w 7991846"/>
              <a:gd name="connsiteY0-100" fmla="*/ 1108053 h 1165862"/>
              <a:gd name="connsiteX1-101" fmla="*/ 1921604 w 7991846"/>
              <a:gd name="connsiteY1-102" fmla="*/ 250126 h 1165862"/>
              <a:gd name="connsiteX2-103" fmla="*/ 4969604 w 7991846"/>
              <a:gd name="connsiteY2-104" fmla="*/ 1164526 h 1165862"/>
              <a:gd name="connsiteX3-105" fmla="*/ 7991846 w 7991846"/>
              <a:gd name="connsiteY3-106" fmla="*/ 0 h 1165862"/>
            </a:gdLst>
            <a:ahLst/>
            <a:cxnLst>
              <a:cxn ang="0">
                <a:pos x="connsiteX0-1" y="connsiteY0-2"/>
              </a:cxn>
              <a:cxn ang="0">
                <a:pos x="connsiteX1-3" y="connsiteY1-4"/>
              </a:cxn>
              <a:cxn ang="0">
                <a:pos x="connsiteX2-5" y="connsiteY2-6"/>
              </a:cxn>
              <a:cxn ang="0">
                <a:pos x="connsiteX3-7" y="connsiteY3-8"/>
              </a:cxn>
            </a:cxnLst>
            <a:rect l="l" t="t" r="r" b="b"/>
            <a:pathLst>
              <a:path w="7991846" h="1165862">
                <a:moveTo>
                  <a:pt x="0" y="1108053"/>
                </a:moveTo>
                <a:cubicBezTo>
                  <a:pt x="448708" y="920812"/>
                  <a:pt x="1093337" y="240714"/>
                  <a:pt x="1921604" y="250126"/>
                </a:cubicBezTo>
                <a:cubicBezTo>
                  <a:pt x="2749871" y="259538"/>
                  <a:pt x="3957897" y="1206214"/>
                  <a:pt x="4969604" y="1164526"/>
                </a:cubicBezTo>
                <a:cubicBezTo>
                  <a:pt x="5981311" y="1122838"/>
                  <a:pt x="6872815" y="696890"/>
                  <a:pt x="7991846" y="0"/>
                </a:cubicBezTo>
              </a:path>
            </a:pathLst>
          </a:custGeom>
          <a:noFill/>
          <a:ln w="0">
            <a:solidFill>
              <a:srgbClr val="58919E"/>
            </a:solid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solidFill>
                <a:sysClr val="windowText" lastClr="000000">
                  <a:lumMod val="65000"/>
                  <a:lumOff val="35000"/>
                </a:sysClr>
              </a:solidFill>
            </a:endParaRPr>
          </a:p>
        </p:txBody>
      </p:sp>
      <p:sp>
        <p:nvSpPr>
          <p:cNvPr id="5" name="任意多边形: 形状 4"/>
          <p:cNvSpPr/>
          <p:nvPr>
            <p:custDataLst>
              <p:tags r:id="rId4"/>
            </p:custDataLst>
          </p:nvPr>
        </p:nvSpPr>
        <p:spPr>
          <a:xfrm flipH="1">
            <a:off x="1524000" y="1527772"/>
            <a:ext cx="9144001" cy="404494"/>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rgbClr val="58919E"/>
            </a:solid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solidFill>
                <a:sysClr val="windowText" lastClr="000000">
                  <a:lumMod val="65000"/>
                  <a:lumOff val="35000"/>
                </a:sysClr>
              </a:solidFill>
            </a:endParaRPr>
          </a:p>
        </p:txBody>
      </p:sp>
      <p:sp>
        <p:nvSpPr>
          <p:cNvPr id="6" name="任意多边形: 形状 5"/>
          <p:cNvSpPr/>
          <p:nvPr>
            <p:custDataLst>
              <p:tags r:id="rId5"/>
            </p:custDataLst>
          </p:nvPr>
        </p:nvSpPr>
        <p:spPr>
          <a:xfrm rot="10800000" flipH="1">
            <a:off x="1523999" y="1527530"/>
            <a:ext cx="9144001" cy="345108"/>
          </a:xfrm>
          <a:custGeom>
            <a:avLst/>
            <a:gdLst>
              <a:gd name="connsiteX0" fmla="*/ 0 w 12192000"/>
              <a:gd name="connsiteY0" fmla="*/ 0 h 914409"/>
              <a:gd name="connsiteX1" fmla="*/ 3062514 w 12192000"/>
              <a:gd name="connsiteY1" fmla="*/ 914400 h 914409"/>
              <a:gd name="connsiteX2" fmla="*/ 6096000 w 12192000"/>
              <a:gd name="connsiteY2" fmla="*/ 0 h 914409"/>
              <a:gd name="connsiteX3" fmla="*/ 9144000 w 12192000"/>
              <a:gd name="connsiteY3" fmla="*/ 914400 h 914409"/>
              <a:gd name="connsiteX4" fmla="*/ 12192000 w 12192000"/>
              <a:gd name="connsiteY4" fmla="*/ 14514 h 914409"/>
              <a:gd name="connsiteX0-1" fmla="*/ 0 w 12166242"/>
              <a:gd name="connsiteY0-2" fmla="*/ 491476 h 947169"/>
              <a:gd name="connsiteX1-3" fmla="*/ 3036756 w 12166242"/>
              <a:gd name="connsiteY1-4" fmla="*/ 914400 h 947169"/>
              <a:gd name="connsiteX2-5" fmla="*/ 6070242 w 12166242"/>
              <a:gd name="connsiteY2-6" fmla="*/ 0 h 947169"/>
              <a:gd name="connsiteX3-7" fmla="*/ 9118242 w 12166242"/>
              <a:gd name="connsiteY3-8" fmla="*/ 914400 h 947169"/>
              <a:gd name="connsiteX4-9" fmla="*/ 12166242 w 12166242"/>
              <a:gd name="connsiteY4-10" fmla="*/ 14514 h 947169"/>
              <a:gd name="connsiteX0-11" fmla="*/ 0 w 12166242"/>
              <a:gd name="connsiteY0-12" fmla="*/ 491476 h 1118533"/>
              <a:gd name="connsiteX1-13" fmla="*/ 3036756 w 12166242"/>
              <a:gd name="connsiteY1-14" fmla="*/ 914400 h 1118533"/>
              <a:gd name="connsiteX2-15" fmla="*/ 6070242 w 12166242"/>
              <a:gd name="connsiteY2-16" fmla="*/ 0 h 1118533"/>
              <a:gd name="connsiteX3-17" fmla="*/ 9118242 w 12166242"/>
              <a:gd name="connsiteY3-18" fmla="*/ 914400 h 1118533"/>
              <a:gd name="connsiteX4-19" fmla="*/ 12166242 w 12166242"/>
              <a:gd name="connsiteY4-20" fmla="*/ 14514 h 1118533"/>
              <a:gd name="connsiteX0-21" fmla="*/ 0 w 12166242"/>
              <a:gd name="connsiteY0-22" fmla="*/ 493388 h 1295533"/>
              <a:gd name="connsiteX1-23" fmla="*/ 2985241 w 12166242"/>
              <a:gd name="connsiteY1-24" fmla="*/ 1218759 h 1295533"/>
              <a:gd name="connsiteX2-25" fmla="*/ 6070242 w 12166242"/>
              <a:gd name="connsiteY2-26" fmla="*/ 1912 h 1295533"/>
              <a:gd name="connsiteX3-27" fmla="*/ 9118242 w 12166242"/>
              <a:gd name="connsiteY3-28" fmla="*/ 916312 h 1295533"/>
              <a:gd name="connsiteX4-29" fmla="*/ 12166242 w 12166242"/>
              <a:gd name="connsiteY4-30" fmla="*/ 16426 h 1295533"/>
              <a:gd name="connsiteX0-31" fmla="*/ 0 w 12166242"/>
              <a:gd name="connsiteY0-32" fmla="*/ 493389 h 1337371"/>
              <a:gd name="connsiteX1-33" fmla="*/ 2985241 w 12166242"/>
              <a:gd name="connsiteY1-34" fmla="*/ 1218760 h 1337371"/>
              <a:gd name="connsiteX2-35" fmla="*/ 6070242 w 12166242"/>
              <a:gd name="connsiteY2-36" fmla="*/ 1913 h 1337371"/>
              <a:gd name="connsiteX3-37" fmla="*/ 9118242 w 12166242"/>
              <a:gd name="connsiteY3-38" fmla="*/ 916313 h 1337371"/>
              <a:gd name="connsiteX4-39" fmla="*/ 12166242 w 12166242"/>
              <a:gd name="connsiteY4-40" fmla="*/ 16427 h 1337371"/>
              <a:gd name="connsiteX0-41" fmla="*/ 0 w 12140484"/>
              <a:gd name="connsiteY0-42" fmla="*/ 741602 h 1585583"/>
              <a:gd name="connsiteX1-43" fmla="*/ 2985241 w 12140484"/>
              <a:gd name="connsiteY1-44" fmla="*/ 1466973 h 1585583"/>
              <a:gd name="connsiteX2-45" fmla="*/ 6070242 w 12140484"/>
              <a:gd name="connsiteY2-46" fmla="*/ 250126 h 1585583"/>
              <a:gd name="connsiteX3-47" fmla="*/ 9118242 w 12140484"/>
              <a:gd name="connsiteY3-48" fmla="*/ 1164526 h 1585583"/>
              <a:gd name="connsiteX4-49" fmla="*/ 12140484 w 12140484"/>
              <a:gd name="connsiteY4-50" fmla="*/ 0 h 1585583"/>
              <a:gd name="connsiteX0-51" fmla="*/ 0 w 12140484"/>
              <a:gd name="connsiteY0-52" fmla="*/ 741602 h 1585583"/>
              <a:gd name="connsiteX1-53" fmla="*/ 2985241 w 12140484"/>
              <a:gd name="connsiteY1-54" fmla="*/ 1466973 h 1585583"/>
              <a:gd name="connsiteX2-55" fmla="*/ 6070242 w 12140484"/>
              <a:gd name="connsiteY2-56" fmla="*/ 250126 h 1585583"/>
              <a:gd name="connsiteX3-57" fmla="*/ 9118242 w 12140484"/>
              <a:gd name="connsiteY3-58" fmla="*/ 1164526 h 1585583"/>
              <a:gd name="connsiteX4-59" fmla="*/ 12140484 w 12140484"/>
              <a:gd name="connsiteY4-60" fmla="*/ 0 h 1585583"/>
              <a:gd name="connsiteX0-61" fmla="*/ 0 w 12140484"/>
              <a:gd name="connsiteY0-62" fmla="*/ 741602 h 1538291"/>
              <a:gd name="connsiteX1-63" fmla="*/ 2985241 w 12140484"/>
              <a:gd name="connsiteY1-64" fmla="*/ 1466973 h 1538291"/>
              <a:gd name="connsiteX2-65" fmla="*/ 3377997 w 12140484"/>
              <a:gd name="connsiteY2-66" fmla="*/ 1373570 h 1538291"/>
              <a:gd name="connsiteX3-67" fmla="*/ 6070242 w 12140484"/>
              <a:gd name="connsiteY3-68" fmla="*/ 250126 h 1538291"/>
              <a:gd name="connsiteX4-69" fmla="*/ 9118242 w 12140484"/>
              <a:gd name="connsiteY4-70" fmla="*/ 1164526 h 1538291"/>
              <a:gd name="connsiteX5" fmla="*/ 12140484 w 12140484"/>
              <a:gd name="connsiteY5" fmla="*/ 0 h 1538291"/>
              <a:gd name="connsiteX0-71" fmla="*/ 0 w 12140484"/>
              <a:gd name="connsiteY0-72" fmla="*/ 741602 h 1381432"/>
              <a:gd name="connsiteX1-73" fmla="*/ 3377997 w 12140484"/>
              <a:gd name="connsiteY1-74" fmla="*/ 1373570 h 1381432"/>
              <a:gd name="connsiteX2-75" fmla="*/ 6070242 w 12140484"/>
              <a:gd name="connsiteY2-76" fmla="*/ 250126 h 1381432"/>
              <a:gd name="connsiteX3-77" fmla="*/ 9118242 w 12140484"/>
              <a:gd name="connsiteY3-78" fmla="*/ 1164526 h 1381432"/>
              <a:gd name="connsiteX4-79" fmla="*/ 12140484 w 12140484"/>
              <a:gd name="connsiteY4-80" fmla="*/ 0 h 1381432"/>
              <a:gd name="connsiteX0-81" fmla="*/ 0 w 8762487"/>
              <a:gd name="connsiteY0-82" fmla="*/ 1373570 h 1373569"/>
              <a:gd name="connsiteX1-83" fmla="*/ 2692245 w 8762487"/>
              <a:gd name="connsiteY1-84" fmla="*/ 250126 h 1373569"/>
              <a:gd name="connsiteX2-85" fmla="*/ 5740245 w 8762487"/>
              <a:gd name="connsiteY2-86" fmla="*/ 1164526 h 1373569"/>
              <a:gd name="connsiteX3-87" fmla="*/ 8762487 w 8762487"/>
              <a:gd name="connsiteY3-88" fmla="*/ 0 h 1373569"/>
            </a:gdLst>
            <a:ahLst/>
            <a:cxnLst>
              <a:cxn ang="0">
                <a:pos x="connsiteX0-1" y="connsiteY0-2"/>
              </a:cxn>
              <a:cxn ang="0">
                <a:pos x="connsiteX1-3" y="connsiteY1-4"/>
              </a:cxn>
              <a:cxn ang="0">
                <a:pos x="connsiteX2-5" y="connsiteY2-6"/>
              </a:cxn>
              <a:cxn ang="0">
                <a:pos x="connsiteX3-7" y="connsiteY3-8"/>
              </a:cxn>
            </a:cxnLst>
            <a:rect l="l" t="t" r="r" b="b"/>
            <a:pathLst>
              <a:path w="8762487" h="1373569">
                <a:moveTo>
                  <a:pt x="0" y="1373570"/>
                </a:moveTo>
                <a:cubicBezTo>
                  <a:pt x="1011707" y="1291657"/>
                  <a:pt x="1735538" y="284967"/>
                  <a:pt x="2692245" y="250126"/>
                </a:cubicBezTo>
                <a:cubicBezTo>
                  <a:pt x="3648953" y="215285"/>
                  <a:pt x="4728538" y="1206214"/>
                  <a:pt x="5740245" y="1164526"/>
                </a:cubicBezTo>
                <a:cubicBezTo>
                  <a:pt x="6751952" y="1122838"/>
                  <a:pt x="7643456" y="696890"/>
                  <a:pt x="8762487" y="0"/>
                </a:cubicBezTo>
              </a:path>
            </a:pathLst>
          </a:custGeom>
          <a:noFill/>
          <a:ln w="0">
            <a:solidFill>
              <a:srgbClr val="58919E"/>
            </a:solid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sz="1350">
              <a:solidFill>
                <a:sysClr val="windowText" lastClr="000000">
                  <a:lumMod val="65000"/>
                  <a:lumOff val="35000"/>
                </a:sysClr>
              </a:solidFill>
            </a:endParaRPr>
          </a:p>
        </p:txBody>
      </p:sp>
      <p:sp>
        <p:nvSpPr>
          <p:cNvPr id="7" name="椭圆 6"/>
          <p:cNvSpPr/>
          <p:nvPr>
            <p:custDataLst>
              <p:tags r:id="rId6"/>
            </p:custDataLst>
          </p:nvPr>
        </p:nvSpPr>
        <p:spPr>
          <a:xfrm>
            <a:off x="2323515" y="4952177"/>
            <a:ext cx="147266" cy="147266"/>
          </a:xfrm>
          <a:prstGeom prst="ellipse">
            <a:avLst/>
          </a:prstGeom>
          <a:solidFill>
            <a:srgbClr val="58919E">
              <a:alpha val="50000"/>
            </a:srgbClr>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a:solidFill>
                <a:sysClr val="window" lastClr="FFFFFF"/>
              </a:solidFill>
              <a:latin typeface="微软雅黑" panose="020B0503020204020204" pitchFamily="34" charset="-122"/>
            </a:endParaRPr>
          </a:p>
        </p:txBody>
      </p:sp>
      <p:sp>
        <p:nvSpPr>
          <p:cNvPr id="8" name="椭圆 7"/>
          <p:cNvSpPr/>
          <p:nvPr>
            <p:custDataLst>
              <p:tags r:id="rId7"/>
            </p:custDataLst>
          </p:nvPr>
        </p:nvSpPr>
        <p:spPr>
          <a:xfrm>
            <a:off x="4293247" y="4785539"/>
            <a:ext cx="278754" cy="278754"/>
          </a:xfrm>
          <a:prstGeom prst="ellipse">
            <a:avLst/>
          </a:prstGeom>
          <a:solidFill>
            <a:srgbClr val="58919E">
              <a:alpha val="20000"/>
            </a:srgbClr>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dirty="0">
              <a:solidFill>
                <a:sysClr val="window" lastClr="FFFFFF"/>
              </a:solidFill>
              <a:latin typeface="微软雅黑" panose="020B0503020204020204" pitchFamily="34" charset="-122"/>
            </a:endParaRPr>
          </a:p>
        </p:txBody>
      </p:sp>
      <p:sp>
        <p:nvSpPr>
          <p:cNvPr id="9" name="椭圆 8"/>
          <p:cNvSpPr/>
          <p:nvPr>
            <p:custDataLst>
              <p:tags r:id="rId8"/>
            </p:custDataLst>
          </p:nvPr>
        </p:nvSpPr>
        <p:spPr>
          <a:xfrm>
            <a:off x="7891001" y="5051717"/>
            <a:ext cx="278754" cy="278754"/>
          </a:xfrm>
          <a:prstGeom prst="ellipse">
            <a:avLst/>
          </a:prstGeom>
          <a:solidFill>
            <a:srgbClr val="58919E">
              <a:alpha val="10000"/>
            </a:srgbClr>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dirty="0">
              <a:solidFill>
                <a:sysClr val="window" lastClr="FFFFFF"/>
              </a:solidFill>
              <a:latin typeface="微软雅黑" panose="020B0503020204020204" pitchFamily="34" charset="-122"/>
            </a:endParaRPr>
          </a:p>
        </p:txBody>
      </p:sp>
      <p:sp>
        <p:nvSpPr>
          <p:cNvPr id="10" name="椭圆 9"/>
          <p:cNvSpPr/>
          <p:nvPr>
            <p:custDataLst>
              <p:tags r:id="rId9"/>
            </p:custDataLst>
          </p:nvPr>
        </p:nvSpPr>
        <p:spPr>
          <a:xfrm>
            <a:off x="10055485" y="4864304"/>
            <a:ext cx="155315" cy="155315"/>
          </a:xfrm>
          <a:prstGeom prst="ellipse">
            <a:avLst/>
          </a:prstGeom>
          <a:solidFill>
            <a:srgbClr val="58919E">
              <a:alpha val="20000"/>
            </a:srgbClr>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dirty="0">
              <a:solidFill>
                <a:sysClr val="window" lastClr="FFFFFF"/>
              </a:solidFill>
              <a:latin typeface="微软雅黑" panose="020B0503020204020204" pitchFamily="34" charset="-122"/>
            </a:endParaRPr>
          </a:p>
        </p:txBody>
      </p:sp>
      <p:sp>
        <p:nvSpPr>
          <p:cNvPr id="11" name="椭圆 10"/>
          <p:cNvSpPr/>
          <p:nvPr>
            <p:custDataLst>
              <p:tags r:id="rId10"/>
            </p:custDataLst>
          </p:nvPr>
        </p:nvSpPr>
        <p:spPr>
          <a:xfrm>
            <a:off x="4902137" y="4602283"/>
            <a:ext cx="490620" cy="490620"/>
          </a:xfrm>
          <a:prstGeom prst="ellipse">
            <a:avLst/>
          </a:prstGeom>
          <a:solidFill>
            <a:srgbClr val="58919E">
              <a:alpha val="5000"/>
            </a:srgbClr>
          </a:solidFill>
          <a:ln>
            <a:noFill/>
          </a:ln>
        </p:spPr>
        <p:style>
          <a:lnRef idx="2">
            <a:srgbClr val="89B3BD">
              <a:shade val="50000"/>
            </a:srgbClr>
          </a:lnRef>
          <a:fillRef idx="1">
            <a:srgbClr val="89B3BD"/>
          </a:fillRef>
          <a:effectRef idx="0">
            <a:srgbClr val="89B3B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kumimoji="1" lang="zh-CN" altLang="en-US" sz="1200" b="1" dirty="0">
              <a:solidFill>
                <a:sysClr val="window" lastClr="FFFFFF"/>
              </a:solidFill>
              <a:latin typeface="微软雅黑" panose="020B0503020204020204" pitchFamily="34" charset="-122"/>
            </a:endParaRPr>
          </a:p>
        </p:txBody>
      </p:sp>
      <p:sp>
        <p:nvSpPr>
          <p:cNvPr id="12" name="文本框 12"/>
          <p:cNvSpPr txBox="1"/>
          <p:nvPr>
            <p:custDataLst>
              <p:tags r:id="rId11"/>
            </p:custDataLst>
          </p:nvPr>
        </p:nvSpPr>
        <p:spPr>
          <a:xfrm>
            <a:off x="2723515" y="2206625"/>
            <a:ext cx="6457950" cy="1249045"/>
          </a:xfrm>
          <a:prstGeom prst="rect">
            <a:avLst/>
          </a:prstGeom>
          <a:noFill/>
        </p:spPr>
        <p:txBody>
          <a:bodyPr wrap="square" lIns="67500" tIns="35100" rIns="67500" bIns="35100" rtlCol="0" anchor="b" anchorCtr="0">
            <a:norm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marL="0" lvl="0" indent="0" algn="ctr">
              <a:lnSpc>
                <a:spcPct val="120000"/>
              </a:lnSpc>
              <a:spcBef>
                <a:spcPts val="1000"/>
              </a:spcBef>
              <a:spcAft>
                <a:spcPts val="0"/>
              </a:spcAft>
              <a:buSzPct val="100000"/>
              <a:buFontTx/>
              <a:buNone/>
            </a:pPr>
            <a:r>
              <a:rPr lang="zh-CN" altLang="en-US" sz="4800" b="1" spc="150" dirty="0">
                <a:solidFill>
                  <a:srgbClr val="FF0000"/>
                </a:solidFill>
                <a:latin typeface="Arial" panose="020B0604020202020204" pitchFamily="34" charset="0"/>
                <a:ea typeface="微软雅黑" panose="020B0503020204020204" pitchFamily="34" charset="-122"/>
              </a:rPr>
              <a:t>报销中常见问题宣讲</a:t>
            </a:r>
            <a:endParaRPr lang="zh-CN" altLang="en-US" sz="4000" b="1" spc="150" dirty="0">
              <a:solidFill>
                <a:sysClr val="windowText" lastClr="000000">
                  <a:lumMod val="75000"/>
                  <a:lumOff val="25000"/>
                </a:sysClr>
              </a:solidFill>
              <a:latin typeface="Arial" panose="020B0604020202020204" pitchFamily="34" charset="0"/>
              <a:ea typeface="微软雅黑" panose="020B0503020204020204" pitchFamily="34" charset="-122"/>
            </a:endParaRPr>
          </a:p>
        </p:txBody>
      </p:sp>
      <p:pic>
        <p:nvPicPr>
          <p:cNvPr id="13" name="图片 12" descr="校名、校徽组合一"/>
          <p:cNvPicPr>
            <a:picLocks noChangeAspect="1"/>
          </p:cNvPicPr>
          <p:nvPr>
            <p:custDataLst>
              <p:tags r:id="rId12"/>
            </p:custDataLst>
          </p:nvPr>
        </p:nvPicPr>
        <p:blipFill>
          <a:blip r:embed="rId13"/>
          <a:stretch>
            <a:fillRect/>
          </a:stretch>
        </p:blipFill>
        <p:spPr>
          <a:xfrm>
            <a:off x="140970" y="95885"/>
            <a:ext cx="2668905" cy="715010"/>
          </a:xfrm>
          <a:prstGeom prst="rect">
            <a:avLst/>
          </a:prstGeom>
          <a:noFill/>
          <a:ln w="9525">
            <a:noFill/>
          </a:ln>
        </p:spPr>
      </p:pic>
    </p:spTree>
    <p:custDataLst>
      <p:tags r:id="rId14"/>
    </p:custData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3"/>
          <p:cNvSpPr txBox="1"/>
          <p:nvPr>
            <p:custDataLst>
              <p:tags r:id="rId1"/>
            </p:custDataLst>
          </p:nvPr>
        </p:nvSpPr>
        <p:spPr>
          <a:xfrm>
            <a:off x="2762250" y="1962785"/>
            <a:ext cx="8142605" cy="3128010"/>
          </a:xfrm>
          <a:prstGeom prst="rect">
            <a:avLst/>
          </a:prstGeom>
          <a:noFill/>
        </p:spPr>
        <p:txBody>
          <a:bodyPr wrap="square" lIns="68580" tIns="34290" rIns="68580" bIns="34290" rtlCol="0">
            <a:noAutofit/>
          </a:bodyP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pPr marL="0" lvl="0" indent="0" algn="l" fontAlgn="auto">
              <a:lnSpc>
                <a:spcPct val="200000"/>
              </a:lnSpc>
              <a:spcBef>
                <a:spcPts val="1000"/>
              </a:spcBef>
              <a:spcAft>
                <a:spcPts val="1000"/>
              </a:spcAft>
              <a:buSzPct val="100000"/>
              <a:defRPr/>
            </a:pPr>
            <a:r>
              <a:rPr lang="zh-CN" altLang="en-US" sz="3200" dirty="0">
                <a:solidFill>
                  <a:sysClr val="windowText" lastClr="000000">
                    <a:lumMod val="85000"/>
                    <a:lumOff val="15000"/>
                  </a:sysClr>
                </a:solidFill>
                <a:latin typeface="Arial" panose="020B0604020202020204" pitchFamily="34" charset="0"/>
                <a:ea typeface="微软雅黑" panose="020B0503020204020204" pitchFamily="34" charset="-122"/>
              </a:rPr>
              <a:t>结合近年来学校各类检查发现共性问题，以及在报销过程中经常出现的问题，今天做一个专门的宣讲解答。</a:t>
            </a:r>
            <a:endParaRPr lang="zh-CN" altLang="en-US" sz="3200" dirty="0">
              <a:solidFill>
                <a:sysClr val="windowText" lastClr="000000">
                  <a:lumMod val="85000"/>
                  <a:lumOff val="15000"/>
                </a:sysClr>
              </a:solidFill>
              <a:latin typeface="Arial" panose="020B0604020202020204" pitchFamily="34" charset="0"/>
              <a:ea typeface="微软雅黑" panose="020B0503020204020204" pitchFamily="34" charset="-122"/>
            </a:endParaRPr>
          </a:p>
        </p:txBody>
      </p:sp>
      <p:sp>
        <p:nvSpPr>
          <p:cNvPr id="3" name="任意多边形: 形状 5"/>
          <p:cNvSpPr/>
          <p:nvPr>
            <p:custDataLst>
              <p:tags r:id="rId2"/>
            </p:custDataLst>
          </p:nvPr>
        </p:nvSpPr>
        <p:spPr>
          <a:xfrm>
            <a:off x="198755" y="1146810"/>
            <a:ext cx="2652395" cy="1704975"/>
          </a:xfrm>
          <a:custGeom>
            <a:avLst/>
            <a:gdLst>
              <a:gd name="connsiteX0" fmla="*/ 1906549 w 5778593"/>
              <a:gd name="connsiteY0" fmla="*/ 0 h 3714221"/>
              <a:gd name="connsiteX1" fmla="*/ 0 w 5778593"/>
              <a:gd name="connsiteY1" fmla="*/ 1782953 h 3714221"/>
              <a:gd name="connsiteX2" fmla="*/ 1806405 w 5778593"/>
              <a:gd name="connsiteY2" fmla="*/ 3714222 h 3714221"/>
              <a:gd name="connsiteX3" fmla="*/ 5778594 w 5778593"/>
              <a:gd name="connsiteY3" fmla="*/ 0 h 3714221"/>
            </a:gdLst>
            <a:ahLst/>
            <a:cxnLst>
              <a:cxn ang="0">
                <a:pos x="connsiteX0" y="connsiteY0"/>
              </a:cxn>
              <a:cxn ang="0">
                <a:pos x="connsiteX1" y="connsiteY1"/>
              </a:cxn>
              <a:cxn ang="0">
                <a:pos x="connsiteX2" y="connsiteY2"/>
              </a:cxn>
              <a:cxn ang="0">
                <a:pos x="connsiteX3" y="connsiteY3"/>
              </a:cxn>
            </a:cxnLst>
            <a:rect l="l" t="t" r="r" b="b"/>
            <a:pathLst>
              <a:path w="5778593" h="3714221">
                <a:moveTo>
                  <a:pt x="1906549" y="0"/>
                </a:moveTo>
                <a:lnTo>
                  <a:pt x="0" y="1782953"/>
                </a:lnTo>
                <a:lnTo>
                  <a:pt x="1806405" y="3714222"/>
                </a:lnTo>
                <a:lnTo>
                  <a:pt x="5778594" y="0"/>
                </a:lnTo>
                <a:close/>
              </a:path>
            </a:pathLst>
          </a:custGeom>
          <a:solidFill>
            <a:srgbClr val="92D050"/>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sp>
        <p:nvSpPr>
          <p:cNvPr id="5" name="任意多边形: 形状 6"/>
          <p:cNvSpPr/>
          <p:nvPr>
            <p:custDataLst>
              <p:tags r:id="rId3"/>
            </p:custDataLst>
          </p:nvPr>
        </p:nvSpPr>
        <p:spPr>
          <a:xfrm>
            <a:off x="1524000" y="1440815"/>
            <a:ext cx="1555115" cy="1410970"/>
          </a:xfrm>
          <a:custGeom>
            <a:avLst/>
            <a:gdLst>
              <a:gd name="connsiteX0" fmla="*/ 3173568 w 3387800"/>
              <a:gd name="connsiteY0" fmla="*/ 0 h 3074691"/>
              <a:gd name="connsiteX1" fmla="*/ 0 w 3387800"/>
              <a:gd name="connsiteY1" fmla="*/ 2967575 h 3074691"/>
              <a:gd name="connsiteX2" fmla="*/ 99511 w 3387800"/>
              <a:gd name="connsiteY2" fmla="*/ 3074691 h 3074691"/>
              <a:gd name="connsiteX3" fmla="*/ 3387801 w 3387800"/>
              <a:gd name="connsiteY3" fmla="*/ 0 h 3074691"/>
            </a:gdLst>
            <a:ahLst/>
            <a:cxnLst>
              <a:cxn ang="0">
                <a:pos x="connsiteX0" y="connsiteY0"/>
              </a:cxn>
              <a:cxn ang="0">
                <a:pos x="connsiteX1" y="connsiteY1"/>
              </a:cxn>
              <a:cxn ang="0">
                <a:pos x="connsiteX2" y="connsiteY2"/>
              </a:cxn>
              <a:cxn ang="0">
                <a:pos x="connsiteX3" y="connsiteY3"/>
              </a:cxn>
            </a:cxnLst>
            <a:rect l="l" t="t" r="r" b="b"/>
            <a:pathLst>
              <a:path w="3387800" h="3074691">
                <a:moveTo>
                  <a:pt x="3173568" y="0"/>
                </a:moveTo>
                <a:lnTo>
                  <a:pt x="0" y="2967575"/>
                </a:lnTo>
                <a:lnTo>
                  <a:pt x="99511" y="3074691"/>
                </a:lnTo>
                <a:lnTo>
                  <a:pt x="3387801" y="0"/>
                </a:lnTo>
                <a:close/>
              </a:path>
            </a:pathLst>
          </a:custGeom>
          <a:solidFill>
            <a:srgbClr val="3260B1"/>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sp>
        <p:nvSpPr>
          <p:cNvPr id="8" name="任意多边形: 形状 7"/>
          <p:cNvSpPr/>
          <p:nvPr>
            <p:custDataLst>
              <p:tags r:id="rId4"/>
            </p:custDataLst>
          </p:nvPr>
        </p:nvSpPr>
        <p:spPr>
          <a:xfrm>
            <a:off x="-3175" y="1089660"/>
            <a:ext cx="937260" cy="467360"/>
          </a:xfrm>
          <a:custGeom>
            <a:avLst/>
            <a:gdLst>
              <a:gd name="connsiteX0" fmla="*/ 952641 w 2041554"/>
              <a:gd name="connsiteY0" fmla="*/ 1018559 h 1018558"/>
              <a:gd name="connsiteX1" fmla="*/ 2041554 w 2041554"/>
              <a:gd name="connsiteY1" fmla="*/ 0 h 1018558"/>
              <a:gd name="connsiteX2" fmla="*/ 0 w 2041554"/>
              <a:gd name="connsiteY2" fmla="*/ 0 h 1018558"/>
            </a:gdLst>
            <a:ahLst/>
            <a:cxnLst>
              <a:cxn ang="0">
                <a:pos x="connsiteX0" y="connsiteY0"/>
              </a:cxn>
              <a:cxn ang="0">
                <a:pos x="connsiteX1" y="connsiteY1"/>
              </a:cxn>
              <a:cxn ang="0">
                <a:pos x="connsiteX2" y="connsiteY2"/>
              </a:cxn>
            </a:cxnLst>
            <a:rect l="l" t="t" r="r" b="b"/>
            <a:pathLst>
              <a:path w="2041554" h="1018558">
                <a:moveTo>
                  <a:pt x="952641" y="1018559"/>
                </a:moveTo>
                <a:lnTo>
                  <a:pt x="2041554" y="0"/>
                </a:lnTo>
                <a:lnTo>
                  <a:pt x="0" y="0"/>
                </a:lnTo>
                <a:close/>
              </a:path>
            </a:pathLst>
          </a:custGeom>
          <a:solidFill>
            <a:srgbClr val="0E75C0">
              <a:lumMod val="60000"/>
              <a:lumOff val="40000"/>
            </a:srgbClr>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sp>
        <p:nvSpPr>
          <p:cNvPr id="9" name="任意多边形: 形状 8"/>
          <p:cNvSpPr/>
          <p:nvPr>
            <p:custDataLst>
              <p:tags r:id="rId5"/>
            </p:custDataLst>
          </p:nvPr>
        </p:nvSpPr>
        <p:spPr>
          <a:xfrm>
            <a:off x="0" y="1557020"/>
            <a:ext cx="1644650" cy="1871980"/>
          </a:xfrm>
          <a:custGeom>
            <a:avLst/>
            <a:gdLst>
              <a:gd name="connsiteX0" fmla="*/ 0 w 3583019"/>
              <a:gd name="connsiteY0" fmla="*/ 1858379 h 4078038"/>
              <a:gd name="connsiteX1" fmla="*/ 2080851 w 3583019"/>
              <a:gd name="connsiteY1" fmla="*/ 4078038 h 4078038"/>
              <a:gd name="connsiteX2" fmla="*/ 3583020 w 3583019"/>
              <a:gd name="connsiteY2" fmla="*/ 2675381 h 4078038"/>
              <a:gd name="connsiteX3" fmla="*/ 1080674 w 3583019"/>
              <a:gd name="connsiteY3" fmla="*/ 0 h 4078038"/>
              <a:gd name="connsiteX4" fmla="*/ 0 w 3583019"/>
              <a:gd name="connsiteY4" fmla="*/ 0 h 4078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019" h="4078038">
                <a:moveTo>
                  <a:pt x="0" y="1858379"/>
                </a:moveTo>
                <a:lnTo>
                  <a:pt x="2080851" y="4078038"/>
                </a:lnTo>
                <a:lnTo>
                  <a:pt x="3583020" y="2675381"/>
                </a:lnTo>
                <a:lnTo>
                  <a:pt x="1080674" y="0"/>
                </a:lnTo>
                <a:lnTo>
                  <a:pt x="0" y="0"/>
                </a:lnTo>
                <a:close/>
              </a:path>
            </a:pathLst>
          </a:custGeom>
          <a:solidFill>
            <a:srgbClr val="0E75C0">
              <a:lumMod val="60000"/>
              <a:lumOff val="40000"/>
            </a:srgbClr>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sp>
        <p:nvSpPr>
          <p:cNvPr id="10" name="任意多边形: 形状 9"/>
          <p:cNvSpPr/>
          <p:nvPr>
            <p:custDataLst>
              <p:tags r:id="rId6"/>
            </p:custDataLst>
          </p:nvPr>
        </p:nvSpPr>
        <p:spPr>
          <a:xfrm>
            <a:off x="0" y="1031240"/>
            <a:ext cx="1700530" cy="1820545"/>
          </a:xfrm>
          <a:custGeom>
            <a:avLst/>
            <a:gdLst>
              <a:gd name="connsiteX0" fmla="*/ 0 w 3704714"/>
              <a:gd name="connsiteY0" fmla="*/ 1613088 h 3967118"/>
              <a:gd name="connsiteX1" fmla="*/ 2201279 w 3704714"/>
              <a:gd name="connsiteY1" fmla="*/ 3967119 h 3967118"/>
              <a:gd name="connsiteX2" fmla="*/ 3704714 w 3704714"/>
              <a:gd name="connsiteY2" fmla="*/ 2560658 h 3967118"/>
              <a:gd name="connsiteX3" fmla="*/ 1310119 w 3704714"/>
              <a:gd name="connsiteY3" fmla="*/ 0 h 3967118"/>
              <a:gd name="connsiteX4" fmla="*/ 0 w 3704714"/>
              <a:gd name="connsiteY4" fmla="*/ 0 h 396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714" h="3967118">
                <a:moveTo>
                  <a:pt x="0" y="1613088"/>
                </a:moveTo>
                <a:lnTo>
                  <a:pt x="2201279" y="3967119"/>
                </a:lnTo>
                <a:lnTo>
                  <a:pt x="3704714" y="2560658"/>
                </a:lnTo>
                <a:lnTo>
                  <a:pt x="1310119" y="0"/>
                </a:lnTo>
                <a:lnTo>
                  <a:pt x="0" y="0"/>
                </a:lnTo>
                <a:close/>
              </a:path>
            </a:pathLst>
          </a:custGeom>
          <a:solidFill>
            <a:schemeClr val="accent6">
              <a:lumMod val="20000"/>
              <a:lumOff val="80000"/>
            </a:schemeClr>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sp>
        <p:nvSpPr>
          <p:cNvPr id="11" name="任意多边形: 形状 4"/>
          <p:cNvSpPr/>
          <p:nvPr>
            <p:custDataLst>
              <p:tags r:id="rId7"/>
            </p:custDataLst>
          </p:nvPr>
        </p:nvSpPr>
        <p:spPr>
          <a:xfrm>
            <a:off x="9296400" y="857250"/>
            <a:ext cx="1367790" cy="5143500"/>
          </a:xfrm>
          <a:custGeom>
            <a:avLst/>
            <a:gdLst>
              <a:gd name="connsiteX0" fmla="*/ 4081841 w 4081840"/>
              <a:gd name="connsiteY0" fmla="*/ 0 h 6851661"/>
              <a:gd name="connsiteX1" fmla="*/ 3094339 w 4081840"/>
              <a:gd name="connsiteY1" fmla="*/ 0 h 6851661"/>
              <a:gd name="connsiteX2" fmla="*/ 0 w 4081840"/>
              <a:gd name="connsiteY2" fmla="*/ 3365618 h 6851661"/>
              <a:gd name="connsiteX3" fmla="*/ 3001167 w 4081840"/>
              <a:gd name="connsiteY3" fmla="*/ 6851662 h 6851661"/>
              <a:gd name="connsiteX4" fmla="*/ 4081841 w 4081840"/>
              <a:gd name="connsiteY4" fmla="*/ 6851662 h 685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1840" h="6851661">
                <a:moveTo>
                  <a:pt x="4081841" y="0"/>
                </a:moveTo>
                <a:lnTo>
                  <a:pt x="3094339" y="0"/>
                </a:lnTo>
                <a:lnTo>
                  <a:pt x="0" y="3365618"/>
                </a:lnTo>
                <a:lnTo>
                  <a:pt x="3001167" y="6851662"/>
                </a:lnTo>
                <a:lnTo>
                  <a:pt x="4081841" y="6851662"/>
                </a:lnTo>
                <a:close/>
              </a:path>
            </a:pathLst>
          </a:custGeom>
          <a:solidFill>
            <a:srgbClr val="0E75C0">
              <a:lumMod val="20000"/>
              <a:lumOff val="80000"/>
              <a:alpha val="20000"/>
            </a:srgbClr>
          </a:solidFill>
          <a:ln w="6333" cap="flat">
            <a:noFill/>
            <a:prstDash val="solid"/>
            <a:miter/>
          </a:ln>
        </p:spPr>
        <p:txBody>
          <a:bodyPr rtlCol="0" anchor="ctr"/>
          <a:lstStyle>
            <a:defPPr>
              <a:defRPr lang="zh-CN"/>
            </a:defPPr>
            <a:lvl1pPr marL="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Text" lastClr="000000"/>
                </a:solidFill>
                <a:latin typeface="Arial" panose="020B0604020202020204" pitchFamily="34" charset="0"/>
                <a:ea typeface="微软雅黑" panose="020B0503020204020204" pitchFamily="34" charset="-122"/>
                <a:cs typeface="+mn-ea"/>
              </a:defRPr>
            </a:lvl9pPr>
          </a:lstStyle>
          <a:p>
            <a:endParaRPr lang="zh-CN" altLang="en-US" sz="1350"/>
          </a:p>
        </p:txBody>
      </p:sp>
      <p:pic>
        <p:nvPicPr>
          <p:cNvPr id="2" name="图片 1" descr="校名、校徽组合一"/>
          <p:cNvPicPr>
            <a:picLocks noChangeAspect="1"/>
          </p:cNvPicPr>
          <p:nvPr>
            <p:custDataLst>
              <p:tags r:id="rId8"/>
            </p:custDataLst>
          </p:nvPr>
        </p:nvPicPr>
        <p:blipFill>
          <a:blip r:embed="rId9"/>
          <a:stretch>
            <a:fillRect/>
          </a:stretch>
        </p:blipFill>
        <p:spPr>
          <a:xfrm>
            <a:off x="0" y="22225"/>
            <a:ext cx="2668905" cy="715010"/>
          </a:xfrm>
          <a:prstGeom prst="rect">
            <a:avLst/>
          </a:prstGeom>
          <a:noFill/>
          <a:ln w="9525">
            <a:noFill/>
          </a:ln>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5"/>
          <p:cNvSpPr/>
          <p:nvPr>
            <p:custDataLst>
              <p:tags r:id="rId1"/>
            </p:custDataLst>
          </p:nvPr>
        </p:nvSpPr>
        <p:spPr>
          <a:xfrm flipH="1">
            <a:off x="4881774" y="857250"/>
            <a:ext cx="5786226" cy="5143500"/>
          </a:xfrm>
          <a:custGeom>
            <a:avLst/>
            <a:gdLst>
              <a:gd name="connsiteX0" fmla="*/ 1736336 w 7714968"/>
              <a:gd name="connsiteY0" fmla="*/ 0 h 6858000"/>
              <a:gd name="connsiteX1" fmla="*/ 5645816 w 7714968"/>
              <a:gd name="connsiteY1" fmla="*/ 0 h 6858000"/>
              <a:gd name="connsiteX2" fmla="*/ 5839302 w 7714968"/>
              <a:gd name="connsiteY2" fmla="*/ 113594 h 6858000"/>
              <a:gd name="connsiteX3" fmla="*/ 7714968 w 7714968"/>
              <a:gd name="connsiteY3" fmla="*/ 3516874 h 6858000"/>
              <a:gd name="connsiteX4" fmla="*/ 5940720 w 7714968"/>
              <a:gd name="connsiteY4" fmla="*/ 6853836 h 6858000"/>
              <a:gd name="connsiteX5" fmla="*/ 5934226 w 7714968"/>
              <a:gd name="connsiteY5" fmla="*/ 6858000 h 6858000"/>
              <a:gd name="connsiteX6" fmla="*/ 1447412 w 7714968"/>
              <a:gd name="connsiteY6" fmla="*/ 6858000 h 6858000"/>
              <a:gd name="connsiteX7" fmla="*/ 1440740 w 7714968"/>
              <a:gd name="connsiteY7" fmla="*/ 6853836 h 6858000"/>
              <a:gd name="connsiteX8" fmla="*/ 106742 w 7714968"/>
              <a:gd name="connsiteY8" fmla="*/ 5348915 h 6858000"/>
              <a:gd name="connsiteX9" fmla="*/ 0 w 7714968"/>
              <a:gd name="connsiteY9" fmla="*/ 5120268 h 6858000"/>
              <a:gd name="connsiteX10" fmla="*/ 0 w 7714968"/>
              <a:gd name="connsiteY10" fmla="*/ 1910728 h 6858000"/>
              <a:gd name="connsiteX11" fmla="*/ 2094 w 7714968"/>
              <a:gd name="connsiteY11" fmla="*/ 1905464 h 6858000"/>
              <a:gd name="connsiteX12" fmla="*/ 1486117 w 7714968"/>
              <a:gd name="connsiteY12" fmla="*/ 1497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14968" h="6858000">
                <a:moveTo>
                  <a:pt x="1736336" y="0"/>
                </a:moveTo>
                <a:lnTo>
                  <a:pt x="5645816" y="0"/>
                </a:lnTo>
                <a:lnTo>
                  <a:pt x="5839302" y="113594"/>
                </a:lnTo>
                <a:cubicBezTo>
                  <a:pt x="6966500" y="826715"/>
                  <a:pt x="7714968" y="2084387"/>
                  <a:pt x="7714968" y="3516874"/>
                </a:cubicBezTo>
                <a:cubicBezTo>
                  <a:pt x="7714968" y="4905952"/>
                  <a:pt x="7011174" y="6130651"/>
                  <a:pt x="5940720" y="6853836"/>
                </a:cubicBezTo>
                <a:lnTo>
                  <a:pt x="5934226" y="6858000"/>
                </a:lnTo>
                <a:lnTo>
                  <a:pt x="1447412" y="6858000"/>
                </a:lnTo>
                <a:lnTo>
                  <a:pt x="1440740" y="6853836"/>
                </a:lnTo>
                <a:cubicBezTo>
                  <a:pt x="878752" y="6474164"/>
                  <a:pt x="417824" y="5956262"/>
                  <a:pt x="106742" y="5348915"/>
                </a:cubicBezTo>
                <a:lnTo>
                  <a:pt x="0" y="5120268"/>
                </a:lnTo>
                <a:lnTo>
                  <a:pt x="0" y="1910728"/>
                </a:lnTo>
                <a:lnTo>
                  <a:pt x="2094" y="1905464"/>
                </a:lnTo>
                <a:cubicBezTo>
                  <a:pt x="316870" y="1185936"/>
                  <a:pt x="836008" y="576218"/>
                  <a:pt x="1486117" y="149702"/>
                </a:cubicBezTo>
                <a:close/>
              </a:path>
            </a:pathLst>
          </a:custGeom>
          <a:solidFill>
            <a:srgbClr val="97BFE3">
              <a:lumMod val="40000"/>
              <a:lumOff val="60000"/>
              <a:alpha val="49000"/>
            </a:srgbClr>
          </a:solidFill>
          <a:ln>
            <a:noFill/>
          </a:ln>
        </p:spPr>
        <p:style>
          <a:lnRef idx="2">
            <a:srgbClr val="97BFE3">
              <a:shade val="50000"/>
            </a:srgbClr>
          </a:lnRef>
          <a:fillRef idx="1">
            <a:srgbClr val="97BFE3"/>
          </a:fillRef>
          <a:effectRef idx="0">
            <a:srgbClr val="97BFE3"/>
          </a:effectRef>
          <a:fontRef idx="minor">
            <a:sysClr val="window" lastClr="FFFFFF"/>
          </a:fontRef>
        </p:style>
        <p:txBody>
          <a:bodyPr rtlCol="0" anchor="ctr"/>
          <a:lstStyle/>
          <a:p>
            <a:pPr algn="ctr"/>
            <a:endParaRPr lang="zh-CN" altLang="en-US" sz="1350"/>
          </a:p>
        </p:txBody>
      </p:sp>
      <p:sp>
        <p:nvSpPr>
          <p:cNvPr id="18" name="任意多边形: 形状 6"/>
          <p:cNvSpPr/>
          <p:nvPr>
            <p:custDataLst>
              <p:tags r:id="rId2"/>
            </p:custDataLst>
          </p:nvPr>
        </p:nvSpPr>
        <p:spPr>
          <a:xfrm flipH="1">
            <a:off x="5043915" y="857250"/>
            <a:ext cx="5485269" cy="5143500"/>
          </a:xfrm>
          <a:custGeom>
            <a:avLst/>
            <a:gdLst>
              <a:gd name="connsiteX0" fmla="*/ 2390577 w 7313692"/>
              <a:gd name="connsiteY0" fmla="*/ 0 h 6858000"/>
              <a:gd name="connsiteX1" fmla="*/ 4923117 w 7313692"/>
              <a:gd name="connsiteY1" fmla="*/ 0 h 6858000"/>
              <a:gd name="connsiteX2" fmla="*/ 5141490 w 7313692"/>
              <a:gd name="connsiteY2" fmla="*/ 86476 h 6858000"/>
              <a:gd name="connsiteX3" fmla="*/ 7313692 w 7313692"/>
              <a:gd name="connsiteY3" fmla="*/ 3429383 h 6858000"/>
              <a:gd name="connsiteX4" fmla="*/ 5141490 w 7313692"/>
              <a:gd name="connsiteY4" fmla="*/ 6772292 h 6858000"/>
              <a:gd name="connsiteX5" fmla="*/ 4925055 w 7313692"/>
              <a:gd name="connsiteY5" fmla="*/ 6858000 h 6858000"/>
              <a:gd name="connsiteX6" fmla="*/ 2388638 w 7313692"/>
              <a:gd name="connsiteY6" fmla="*/ 6858000 h 6858000"/>
              <a:gd name="connsiteX7" fmla="*/ 2172202 w 7313692"/>
              <a:gd name="connsiteY7" fmla="*/ 6772292 h 6858000"/>
              <a:gd name="connsiteX8" fmla="*/ 0 w 7313692"/>
              <a:gd name="connsiteY8" fmla="*/ 3429383 h 6858000"/>
              <a:gd name="connsiteX9" fmla="*/ 2172202 w 7313692"/>
              <a:gd name="connsiteY9" fmla="*/ 86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3692" h="6858000">
                <a:moveTo>
                  <a:pt x="2390577" y="0"/>
                </a:moveTo>
                <a:lnTo>
                  <a:pt x="4923117" y="0"/>
                </a:lnTo>
                <a:lnTo>
                  <a:pt x="5141490" y="86476"/>
                </a:lnTo>
                <a:cubicBezTo>
                  <a:pt x="6421307" y="655715"/>
                  <a:pt x="7313692" y="1938335"/>
                  <a:pt x="7313692" y="3429383"/>
                </a:cubicBezTo>
                <a:cubicBezTo>
                  <a:pt x="7313692" y="4920432"/>
                  <a:pt x="6421308" y="6203052"/>
                  <a:pt x="5141490" y="6772292"/>
                </a:cubicBezTo>
                <a:lnTo>
                  <a:pt x="4925055" y="6858000"/>
                </a:lnTo>
                <a:lnTo>
                  <a:pt x="2388638" y="6858000"/>
                </a:lnTo>
                <a:lnTo>
                  <a:pt x="2172202" y="6772292"/>
                </a:lnTo>
                <a:cubicBezTo>
                  <a:pt x="892385" y="6203052"/>
                  <a:pt x="0" y="4920432"/>
                  <a:pt x="0" y="3429383"/>
                </a:cubicBezTo>
                <a:cubicBezTo>
                  <a:pt x="0" y="1938335"/>
                  <a:pt x="892385" y="655715"/>
                  <a:pt x="2172202" y="86476"/>
                </a:cubicBezTo>
                <a:close/>
              </a:path>
            </a:pathLst>
          </a:custGeom>
          <a:solidFill>
            <a:srgbClr val="97BFE3">
              <a:lumMod val="40000"/>
              <a:lumOff val="60000"/>
              <a:alpha val="42000"/>
            </a:srgbClr>
          </a:solidFill>
          <a:ln>
            <a:noFill/>
          </a:ln>
        </p:spPr>
        <p:style>
          <a:lnRef idx="2">
            <a:srgbClr val="97BFE3">
              <a:shade val="50000"/>
            </a:srgbClr>
          </a:lnRef>
          <a:fillRef idx="1">
            <a:srgbClr val="97BFE3"/>
          </a:fillRef>
          <a:effectRef idx="0">
            <a:srgbClr val="97BFE3"/>
          </a:effectRef>
          <a:fontRef idx="minor">
            <a:sysClr val="window" lastClr="FFFFFF"/>
          </a:fontRef>
        </p:style>
        <p:txBody>
          <a:bodyPr rtlCol="0" anchor="ctr"/>
          <a:lstStyle/>
          <a:p>
            <a:pPr algn="ctr"/>
            <a:endParaRPr lang="zh-CN" altLang="en-US" sz="1350">
              <a:solidFill>
                <a:srgbClr val="97BFE3"/>
              </a:solidFill>
            </a:endParaRPr>
          </a:p>
        </p:txBody>
      </p:sp>
      <p:sp>
        <p:nvSpPr>
          <p:cNvPr id="19" name="椭圆 18"/>
          <p:cNvSpPr/>
          <p:nvPr>
            <p:custDataLst>
              <p:tags r:id="rId3"/>
            </p:custDataLst>
          </p:nvPr>
        </p:nvSpPr>
        <p:spPr>
          <a:xfrm flipH="1">
            <a:off x="3269615" y="655320"/>
            <a:ext cx="8547100" cy="5039995"/>
          </a:xfrm>
          <a:prstGeom prst="ellipse">
            <a:avLst/>
          </a:prstGeom>
          <a:solidFill>
            <a:sysClr val="window" lastClr="FFFFFF"/>
          </a:solidFill>
          <a:ln>
            <a:solidFill>
              <a:sysClr val="window" lastClr="FFFFFF">
                <a:lumMod val="95000"/>
              </a:sysClr>
            </a:solidFill>
          </a:ln>
        </p:spPr>
        <p:style>
          <a:lnRef idx="2">
            <a:srgbClr val="97BFE3">
              <a:shade val="50000"/>
            </a:srgbClr>
          </a:lnRef>
          <a:fillRef idx="1">
            <a:srgbClr val="97BFE3"/>
          </a:fillRef>
          <a:effectRef idx="0">
            <a:srgbClr val="97BFE3"/>
          </a:effectRef>
          <a:fontRef idx="minor">
            <a:sysClr val="window" lastClr="FFFFFF"/>
          </a:fontRef>
        </p:style>
        <p:txBody>
          <a:bodyPr rtlCol="0" anchor="ctr"/>
          <a:lstStyle/>
          <a:p>
            <a:pPr algn="ctr"/>
            <a:endParaRPr lang="zh-CN" altLang="en-US" sz="1350"/>
          </a:p>
        </p:txBody>
      </p:sp>
      <p:sp>
        <p:nvSpPr>
          <p:cNvPr id="20" name="文本框 19"/>
          <p:cNvSpPr txBox="1"/>
          <p:nvPr>
            <p:custDataLst>
              <p:tags r:id="rId4"/>
            </p:custDataLst>
          </p:nvPr>
        </p:nvSpPr>
        <p:spPr>
          <a:xfrm>
            <a:off x="3911600" y="1696720"/>
            <a:ext cx="3493135" cy="2964180"/>
          </a:xfrm>
          <a:prstGeom prst="rect">
            <a:avLst/>
          </a:prstGeom>
          <a:noFill/>
        </p:spPr>
        <p:txBody>
          <a:bodyPr wrap="square" lIns="67627" tIns="35242" rIns="67627" bIns="35242" rtlCol="0" anchor="ctr" anchorCtr="0">
            <a:noAutofit/>
          </a:bodyPr>
          <a:lstStyle>
            <a:defPPr>
              <a:defRPr lang="zh-CN"/>
            </a:defPPr>
            <a:lvl1pPr fontAlgn="auto">
              <a:lnSpc>
                <a:spcPct val="130000"/>
              </a:lnSpc>
              <a:spcAft>
                <a:spcPts val="1000"/>
              </a:spcAft>
              <a:defRPr sz="1600" spc="150"/>
            </a:lvl1pPr>
          </a:lstStyle>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sym typeface="+mn-ea"/>
              </a:rPr>
              <a:t>办公费报销问题 </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差旅费报销问题</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招待费报销问题 </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合同不规范问题 </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p:txBody>
      </p:sp>
      <p:sp>
        <p:nvSpPr>
          <p:cNvPr id="21" name="文本框 20"/>
          <p:cNvSpPr txBox="1"/>
          <p:nvPr>
            <p:custDataLst>
              <p:tags r:id="rId5"/>
            </p:custDataLst>
          </p:nvPr>
        </p:nvSpPr>
        <p:spPr>
          <a:xfrm>
            <a:off x="453935" y="1979930"/>
            <a:ext cx="2690813" cy="2027873"/>
          </a:xfrm>
          <a:prstGeom prst="rect">
            <a:avLst/>
          </a:prstGeom>
          <a:noFill/>
        </p:spPr>
        <p:txBody>
          <a:bodyPr wrap="square" lIns="67627" tIns="35242" rIns="67627" bIns="35242" rtlCol="0" anchor="ctr" anchorCtr="0">
            <a:normAutofit/>
          </a:bodyPr>
          <a:lstStyle/>
          <a:p>
            <a:pPr marL="0" indent="0" algn="ctr" fontAlgn="auto">
              <a:lnSpc>
                <a:spcPct val="120000"/>
              </a:lnSpc>
              <a:spcBef>
                <a:spcPts val="1000"/>
              </a:spcBef>
              <a:spcAft>
                <a:spcPts val="0"/>
              </a:spcAft>
              <a:buSzPct val="100000"/>
            </a:pPr>
            <a:r>
              <a:rPr lang="zh-CN" altLang="en-US" sz="4000" b="1" spc="500" dirty="0">
                <a:solidFill>
                  <a:sysClr val="windowText" lastClr="000000">
                    <a:lumMod val="85000"/>
                    <a:lumOff val="15000"/>
                  </a:sysClr>
                </a:solidFill>
                <a:latin typeface="Arial" panose="020B0604020202020204" pitchFamily="34" charset="0"/>
                <a:ea typeface="微软雅黑" panose="020B0503020204020204" pitchFamily="34" charset="-122"/>
              </a:rPr>
              <a:t>宣讲主要</a:t>
            </a:r>
            <a:endParaRPr lang="zh-CN" altLang="en-US" sz="4000" b="1" spc="5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0" indent="0" algn="ctr" fontAlgn="auto">
              <a:lnSpc>
                <a:spcPct val="120000"/>
              </a:lnSpc>
              <a:spcBef>
                <a:spcPts val="1000"/>
              </a:spcBef>
              <a:spcAft>
                <a:spcPts val="0"/>
              </a:spcAft>
              <a:buSzPct val="100000"/>
            </a:pPr>
            <a:r>
              <a:rPr lang="zh-CN" altLang="en-US" sz="4000" b="1" spc="500" dirty="0">
                <a:solidFill>
                  <a:sysClr val="windowText" lastClr="000000">
                    <a:lumMod val="85000"/>
                    <a:lumOff val="15000"/>
                  </a:sysClr>
                </a:solidFill>
                <a:latin typeface="Arial" panose="020B0604020202020204" pitchFamily="34" charset="0"/>
                <a:ea typeface="微软雅黑" panose="020B0503020204020204" pitchFamily="34" charset="-122"/>
              </a:rPr>
              <a:t>内容</a:t>
            </a:r>
            <a:endParaRPr lang="zh-CN" altLang="en-US" sz="4000" b="1" spc="500" dirty="0">
              <a:solidFill>
                <a:sysClr val="windowText" lastClr="000000">
                  <a:lumMod val="85000"/>
                  <a:lumOff val="15000"/>
                </a:sysClr>
              </a:solidFill>
              <a:latin typeface="Arial" panose="020B0604020202020204" pitchFamily="34" charset="0"/>
              <a:ea typeface="微软雅黑" panose="020B0503020204020204" pitchFamily="34" charset="-122"/>
            </a:endParaRPr>
          </a:p>
        </p:txBody>
      </p:sp>
      <p:pic>
        <p:nvPicPr>
          <p:cNvPr id="2" name="图片 1" descr="校名、校徽组合一"/>
          <p:cNvPicPr>
            <a:picLocks noChangeAspect="1"/>
          </p:cNvPicPr>
          <p:nvPr>
            <p:custDataLst>
              <p:tags r:id="rId6"/>
            </p:custDataLst>
          </p:nvPr>
        </p:nvPicPr>
        <p:blipFill>
          <a:blip r:embed="rId7"/>
          <a:stretch>
            <a:fillRect/>
          </a:stretch>
        </p:blipFill>
        <p:spPr>
          <a:xfrm>
            <a:off x="65405" y="22225"/>
            <a:ext cx="2668905" cy="715010"/>
          </a:xfrm>
          <a:prstGeom prst="rect">
            <a:avLst/>
          </a:prstGeom>
          <a:noFill/>
          <a:ln w="9525">
            <a:noFill/>
          </a:ln>
        </p:spPr>
      </p:pic>
      <p:sp>
        <p:nvSpPr>
          <p:cNvPr id="4" name="文本框 3"/>
          <p:cNvSpPr txBox="1"/>
          <p:nvPr>
            <p:custDataLst>
              <p:tags r:id="rId8"/>
            </p:custDataLst>
          </p:nvPr>
        </p:nvSpPr>
        <p:spPr>
          <a:xfrm>
            <a:off x="7466965" y="1351915"/>
            <a:ext cx="3912870" cy="3054985"/>
          </a:xfrm>
          <a:prstGeom prst="rect">
            <a:avLst/>
          </a:prstGeom>
          <a:noFill/>
        </p:spPr>
        <p:txBody>
          <a:bodyPr wrap="square" lIns="67627" tIns="35242" rIns="67627" bIns="35242" rtlCol="0" anchor="ctr" anchorCtr="0">
            <a:noAutofit/>
          </a:bodyPr>
          <a:lstStyle>
            <a:defPPr>
              <a:defRPr lang="zh-CN"/>
            </a:defPPr>
            <a:lvl1pPr fontAlgn="auto">
              <a:lnSpc>
                <a:spcPct val="130000"/>
              </a:lnSpc>
              <a:spcAft>
                <a:spcPts val="1000"/>
              </a:spcAft>
              <a:defRPr sz="1600" spc="150"/>
            </a:lvl1pPr>
          </a:lstStyle>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sym typeface="+mn-ea"/>
              </a:rPr>
              <a:t>公务卡报销问题</a:t>
            </a:r>
            <a:endParaRPr lang="zh-CN" altLang="en-US" sz="2400" b="1" spc="200" dirty="0">
              <a:solidFill>
                <a:sysClr val="windowText" lastClr="000000">
                  <a:lumMod val="85000"/>
                  <a:lumOff val="15000"/>
                </a:sysClr>
              </a:solidFill>
              <a:latin typeface="Arial" panose="020B0604020202020204" pitchFamily="34" charset="0"/>
              <a:sym typeface="+mn-ea"/>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跨年度报销问题 </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教科研经费报销问题</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a:p>
            <a:pPr marL="357505" indent="-357505" algn="l" fontAlgn="ctr">
              <a:lnSpc>
                <a:spcPct val="160000"/>
              </a:lnSpc>
              <a:spcBef>
                <a:spcPts val="1000"/>
              </a:spcBef>
              <a:spcAft>
                <a:spcPts val="0"/>
              </a:spcAft>
              <a:buClr>
                <a:srgbClr val="97BFE3"/>
              </a:buClr>
              <a:buSzPct val="130000"/>
              <a:buFont typeface="Wingdings" panose="05000000000000000000" pitchFamily="2" charset="2"/>
              <a:buChar char="ü"/>
            </a:pPr>
            <a:r>
              <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rPr>
              <a:t>学校厉行节约若干举措</a:t>
            </a:r>
            <a:endParaRPr lang="zh-CN" altLang="en-US" sz="2400" b="1" spc="200" dirty="0">
              <a:solidFill>
                <a:sysClr val="windowText" lastClr="000000">
                  <a:lumMod val="85000"/>
                  <a:lumOff val="15000"/>
                </a:sysClr>
              </a:solidFill>
              <a:latin typeface="Arial" panose="020B0604020202020204" pitchFamily="34" charset="0"/>
              <a:ea typeface="微软雅黑" panose="020B0503020204020204" pitchFamily="34"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0" grpId="0"/>
      <p:bldP spid="20"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904875" y="1623060"/>
            <a:ext cx="11064240" cy="5234940"/>
          </a:xfrm>
          <a:prstGeom prst="rect">
            <a:avLst/>
          </a:prstGeom>
          <a:noFill/>
          <a:ln>
            <a:noFill/>
          </a:ln>
        </p:spPr>
        <p:txBody>
          <a:bodyPr/>
          <a:lstStyle/>
          <a:p>
            <a:pPr eaLnBrk="1" latinLnBrk="0" hangingPunct="1">
              <a:lnSpc>
                <a:spcPct val="160000"/>
              </a:lnSpc>
              <a:spcBef>
                <a:spcPts val="400"/>
              </a:spcBef>
              <a:buClrTx/>
              <a:buSzTx/>
              <a:buFont typeface="Wingdings" panose="05000000000000000000" pitchFamily="2" charset="2"/>
              <a:buChar char="n"/>
            </a:pPr>
            <a:r>
              <a:rPr lang="zh-CN" altLang="en-US" b="1" dirty="0">
                <a:ea typeface="+mn-lt"/>
                <a:cs typeface="+mn-lt"/>
              </a:rPr>
              <a:t>发票信息开具不准确。</a:t>
            </a:r>
            <a:r>
              <a:rPr lang="zh-CN" altLang="en-US" dirty="0" smtClean="0">
                <a:ea typeface="+mn-lt"/>
                <a:cs typeface="+mn-lt"/>
                <a:sym typeface="+mn-ea"/>
              </a:rPr>
              <a:t>常见情况有：</a:t>
            </a:r>
            <a:endParaRPr lang="zh-CN" altLang="en-US" dirty="0">
              <a:ea typeface="+mn-lt"/>
              <a:cs typeface="+mn-lt"/>
              <a:sym typeface="+mn-ea"/>
            </a:endParaRPr>
          </a:p>
          <a:p>
            <a:pPr marL="0" indent="0" eaLnBrk="1" latinLnBrk="0" hangingPunct="1">
              <a:lnSpc>
                <a:spcPct val="160000"/>
              </a:lnSpc>
              <a:spcBef>
                <a:spcPts val="400"/>
              </a:spcBef>
              <a:buClrTx/>
              <a:buSzTx/>
              <a:buFont typeface="Arial" panose="020B0604020202020204" pitchFamily="34" charset="0"/>
              <a:buNone/>
            </a:pPr>
            <a:r>
              <a:rPr lang="zh-CN" altLang="en-US" dirty="0">
                <a:solidFill>
                  <a:srgbClr val="FF0000"/>
                </a:solidFill>
                <a:ea typeface="+mn-lt"/>
                <a:cs typeface="+mn-lt"/>
                <a:sym typeface="+mn-ea"/>
              </a:rPr>
              <a:t>（1</a:t>
            </a:r>
            <a:r>
              <a:rPr lang="zh-CN" altLang="en-US" dirty="0" smtClean="0">
                <a:solidFill>
                  <a:srgbClr val="FF0000"/>
                </a:solidFill>
                <a:ea typeface="+mn-lt"/>
                <a:cs typeface="+mn-lt"/>
                <a:sym typeface="+mn-ea"/>
              </a:rPr>
              <a:t>）名称开</a:t>
            </a:r>
            <a:r>
              <a:rPr lang="zh-CN" altLang="en-US" dirty="0">
                <a:solidFill>
                  <a:srgbClr val="FF0000"/>
                </a:solidFill>
                <a:ea typeface="+mn-lt"/>
                <a:cs typeface="+mn-lt"/>
                <a:sym typeface="+mn-ea"/>
              </a:rPr>
              <a:t>成巢湖学院某某学院</a:t>
            </a:r>
            <a:endParaRPr lang="zh-CN" altLang="en-US" dirty="0">
              <a:solidFill>
                <a:srgbClr val="FF0000"/>
              </a:solidFill>
              <a:ea typeface="+mn-lt"/>
              <a:cs typeface="+mn-lt"/>
              <a:sym typeface="+mn-ea"/>
            </a:endParaRPr>
          </a:p>
          <a:p>
            <a:pPr marL="0" indent="0" eaLnBrk="1" latinLnBrk="0" hangingPunct="1">
              <a:lnSpc>
                <a:spcPct val="160000"/>
              </a:lnSpc>
              <a:spcBef>
                <a:spcPts val="400"/>
              </a:spcBef>
              <a:buNone/>
            </a:pPr>
            <a:r>
              <a:rPr lang="zh-CN" altLang="en-US" dirty="0">
                <a:solidFill>
                  <a:srgbClr val="FF0000"/>
                </a:solidFill>
                <a:ea typeface="+mn-lt"/>
                <a:cs typeface="+mn-lt"/>
                <a:sym typeface="+mn-ea"/>
              </a:rPr>
              <a:t>（2）</a:t>
            </a:r>
            <a:r>
              <a:rPr lang="zh-CN" altLang="en-US" dirty="0" smtClean="0">
                <a:solidFill>
                  <a:srgbClr val="FF0000"/>
                </a:solidFill>
                <a:ea typeface="+mn-lt"/>
                <a:cs typeface="+mn-lt"/>
                <a:sym typeface="+mn-ea"/>
              </a:rPr>
              <a:t>缺少纳税人</a:t>
            </a:r>
            <a:r>
              <a:rPr lang="zh-CN" altLang="en-US" dirty="0">
                <a:solidFill>
                  <a:srgbClr val="FF0000"/>
                </a:solidFill>
                <a:ea typeface="+mn-lt"/>
                <a:cs typeface="+mn-lt"/>
                <a:sym typeface="+mn-ea"/>
              </a:rPr>
              <a:t>识别</a:t>
            </a:r>
            <a:r>
              <a:rPr lang="zh-CN" altLang="en-US" dirty="0" smtClean="0">
                <a:solidFill>
                  <a:srgbClr val="FF0000"/>
                </a:solidFill>
                <a:ea typeface="+mn-lt"/>
                <a:cs typeface="+mn-lt"/>
                <a:sym typeface="+mn-ea"/>
              </a:rPr>
              <a:t>号</a:t>
            </a:r>
            <a:endParaRPr lang="en-US" altLang="zh-CN" dirty="0" smtClean="0">
              <a:solidFill>
                <a:srgbClr val="FF0000"/>
              </a:solidFill>
              <a:ea typeface="+mn-lt"/>
              <a:cs typeface="+mn-lt"/>
              <a:sym typeface="+mn-ea"/>
            </a:endParaRPr>
          </a:p>
          <a:p>
            <a:pPr marL="0" indent="0" eaLnBrk="1" latinLnBrk="0" hangingPunct="1">
              <a:lnSpc>
                <a:spcPct val="160000"/>
              </a:lnSpc>
              <a:spcBef>
                <a:spcPts val="400"/>
              </a:spcBef>
              <a:buNone/>
            </a:pPr>
            <a:r>
              <a:rPr lang="zh-CN" altLang="en-US" dirty="0" smtClean="0">
                <a:solidFill>
                  <a:srgbClr val="FF0000"/>
                </a:solidFill>
                <a:ea typeface="+mn-lt"/>
                <a:cs typeface="+mn-lt"/>
                <a:sym typeface="+mn-ea"/>
              </a:rPr>
              <a:t>（</a:t>
            </a:r>
            <a:r>
              <a:rPr lang="zh-CN" altLang="en-US" dirty="0">
                <a:solidFill>
                  <a:srgbClr val="FF0000"/>
                </a:solidFill>
                <a:ea typeface="+mn-lt"/>
                <a:cs typeface="+mn-lt"/>
                <a:sym typeface="+mn-ea"/>
              </a:rPr>
              <a:t>3）以单位公章代替发票专用章</a:t>
            </a:r>
            <a:endParaRPr lang="zh-CN" altLang="en-US" dirty="0">
              <a:solidFill>
                <a:srgbClr val="FF0000"/>
              </a:solidFill>
              <a:ea typeface="+mn-lt"/>
              <a:cs typeface="+mn-lt"/>
              <a:sym typeface="+mn-ea"/>
            </a:endParaRPr>
          </a:p>
          <a:p>
            <a:pPr marL="0" indent="0" eaLnBrk="1" latinLnBrk="0" hangingPunct="1">
              <a:lnSpc>
                <a:spcPct val="160000"/>
              </a:lnSpc>
              <a:spcBef>
                <a:spcPts val="400"/>
              </a:spcBef>
              <a:buClrTx/>
              <a:buSzTx/>
              <a:buFont typeface="Arial" panose="020B0604020202020204" pitchFamily="34" charset="0"/>
              <a:buNone/>
            </a:pPr>
            <a:r>
              <a:rPr lang="zh-CN" altLang="en-US" dirty="0">
                <a:ea typeface="+mn-lt"/>
                <a:cs typeface="+mn-lt"/>
              </a:rPr>
              <a:t>事业单位一般报销提供“普通发票”，发票</a:t>
            </a:r>
            <a:r>
              <a:rPr lang="zh-CN" altLang="en-US" dirty="0" smtClean="0">
                <a:ea typeface="+mn-lt"/>
                <a:cs typeface="+mn-lt"/>
              </a:rPr>
              <a:t>上以下信息</a:t>
            </a:r>
            <a:r>
              <a:rPr lang="zh-CN" altLang="en-US" dirty="0">
                <a:ea typeface="+mn-lt"/>
                <a:cs typeface="+mn-lt"/>
              </a:rPr>
              <a:t>点必须完整（</a:t>
            </a:r>
            <a:r>
              <a:rPr lang="zh-CN" altLang="en-US" dirty="0">
                <a:solidFill>
                  <a:srgbClr val="FF0000"/>
                </a:solidFill>
                <a:ea typeface="+mn-lt"/>
                <a:cs typeface="+mn-lt"/>
              </a:rPr>
              <a:t>买卖方名称、纳税人识别号，购买商品或服务内容、发票专用章</a:t>
            </a:r>
            <a:r>
              <a:rPr lang="zh-CN" altLang="en-US" dirty="0">
                <a:ea typeface="+mn-lt"/>
                <a:cs typeface="+mn-lt"/>
              </a:rPr>
              <a:t>）。</a:t>
            </a:r>
            <a:endParaRPr lang="zh-CN" altLang="en-US" dirty="0"/>
          </a:p>
          <a:p>
            <a:pPr marL="0" indent="0">
              <a:buClrTx/>
              <a:buSzTx/>
              <a:buFont typeface="Arial" panose="020B0604020202020204" pitchFamily="34" charset="0"/>
              <a:buNone/>
            </a:pPr>
            <a:endParaRPr lang="zh-CN" altLang="en-US" dirty="0"/>
          </a:p>
        </p:txBody>
      </p:sp>
      <p:cxnSp>
        <p:nvCxnSpPr>
          <p:cNvPr id="4" name="直接连接符 3"/>
          <p:cNvCxnSpPr/>
          <p:nvPr/>
        </p:nvCxnSpPr>
        <p:spPr>
          <a:xfrm>
            <a:off x="1465778" y="1394461"/>
            <a:ext cx="9824720" cy="9525"/>
          </a:xfrm>
          <a:prstGeom prst="line">
            <a:avLst/>
          </a:prstGeom>
          <a:ln>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868170" y="577850"/>
            <a:ext cx="5543550" cy="826135"/>
          </a:xfrm>
          <a:prstGeom prst="rect">
            <a:avLst/>
          </a:prstGeom>
        </p:spPr>
        <p:txBody>
          <a:bodyPr wrap="square">
            <a:noAutofit/>
          </a:bodyPr>
          <a:lstStyle/>
          <a:p>
            <a:pPr lvl="0" algn="ctr" eaLnBrk="1" hangingPunct="1">
              <a:lnSpc>
                <a:spcPts val="2660"/>
              </a:lnSpc>
              <a:spcBef>
                <a:spcPct val="0"/>
              </a:spcBef>
            </a:pPr>
            <a:endParaRPr lang="zh-CN" altLang="en-US" sz="3200" dirty="0">
              <a:solidFill>
                <a:srgbClr val="1F3A65"/>
              </a:solidFill>
              <a:sym typeface="+mn-ea"/>
            </a:endParaRPr>
          </a:p>
          <a:p>
            <a:pPr lvl="0" algn="ctr" eaLnBrk="1" hangingPunct="1">
              <a:lnSpc>
                <a:spcPts val="2660"/>
              </a:lnSpc>
              <a:spcBef>
                <a:spcPct val="0"/>
              </a:spcBef>
            </a:pPr>
            <a:r>
              <a:rPr lang="zh-CN" altLang="en-US" sz="3600" dirty="0">
                <a:solidFill>
                  <a:srgbClr val="1F3A65"/>
                </a:solidFill>
                <a:sym typeface="+mn-ea"/>
              </a:rPr>
              <a:t>办公费报销问题</a:t>
            </a:r>
            <a:endParaRPr lang="zh-CN" altLang="en-US" sz="3600" dirty="0">
              <a:solidFill>
                <a:srgbClr val="1F3A65"/>
              </a:solidFill>
              <a:sym typeface="+mn-ea"/>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230505" y="22225"/>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 calcmode="lin" valueType="num">
                                      <p:cBhvr>
                                        <p:cTn id="12" dur="500" fill="hold"/>
                                        <p:tgtEl>
                                          <p:spTgt spid="5632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632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63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6326">
                                            <p:txEl>
                                              <p:pRg st="1" end="1"/>
                                            </p:txEl>
                                          </p:spTgt>
                                        </p:tgtEl>
                                        <p:attrNameLst>
                                          <p:attrName>style.visibility</p:attrName>
                                        </p:attrNameLst>
                                      </p:cBhvr>
                                      <p:to>
                                        <p:strVal val="visible"/>
                                      </p:to>
                                    </p:set>
                                    <p:anim calcmode="lin" valueType="num">
                                      <p:cBhvr>
                                        <p:cTn id="19" dur="500" fill="hold"/>
                                        <p:tgtEl>
                                          <p:spTgt spid="5632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632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632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6326">
                                            <p:txEl>
                                              <p:pRg st="2" end="2"/>
                                            </p:txEl>
                                          </p:spTgt>
                                        </p:tgtEl>
                                        <p:attrNameLst>
                                          <p:attrName>style.visibility</p:attrName>
                                        </p:attrNameLst>
                                      </p:cBhvr>
                                      <p:to>
                                        <p:strVal val="visible"/>
                                      </p:to>
                                    </p:set>
                                    <p:anim calcmode="lin" valueType="num">
                                      <p:cBhvr>
                                        <p:cTn id="26" dur="500" fill="hold"/>
                                        <p:tgtEl>
                                          <p:spTgt spid="5632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632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632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6326">
                                            <p:txEl>
                                              <p:pRg st="3" end="3"/>
                                            </p:txEl>
                                          </p:spTgt>
                                        </p:tgtEl>
                                        <p:attrNameLst>
                                          <p:attrName>style.visibility</p:attrName>
                                        </p:attrNameLst>
                                      </p:cBhvr>
                                      <p:to>
                                        <p:strVal val="visible"/>
                                      </p:to>
                                    </p:set>
                                    <p:anim calcmode="lin" valueType="num">
                                      <p:cBhvr>
                                        <p:cTn id="33" dur="500" fill="hold"/>
                                        <p:tgtEl>
                                          <p:spTgt spid="5632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632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632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6326">
                                            <p:txEl>
                                              <p:pRg st="4" end="4"/>
                                            </p:txEl>
                                          </p:spTgt>
                                        </p:tgtEl>
                                        <p:attrNameLst>
                                          <p:attrName>style.visibility</p:attrName>
                                        </p:attrNameLst>
                                      </p:cBhvr>
                                      <p:to>
                                        <p:strVal val="visible"/>
                                      </p:to>
                                    </p:set>
                                    <p:anim calcmode="lin" valueType="num">
                                      <p:cBhvr>
                                        <p:cTn id="40" dur="500" fill="hold"/>
                                        <p:tgtEl>
                                          <p:spTgt spid="56326">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56326">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56326">
                                            <p:txEl>
                                              <p:pRg st="4" end="4"/>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56326" grpId="1" build="p"/>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2944813" y="2701925"/>
          <a:ext cx="509587" cy="476250"/>
        </p:xfrm>
        <a:graphic>
          <a:graphicData uri="http://schemas.openxmlformats.org/presentationml/2006/ole">
            <mc:AlternateContent xmlns:mc="http://schemas.openxmlformats.org/markup-compatibility/2006">
              <mc:Choice xmlns:v="urn:schemas-microsoft-com:vml" Requires="v">
                <p:oleObj spid="_x0000_s1045" name="包装程序外壳对象" showAsIcon="1" r:id="rId1" imgW="828675" imgH="771525" progId="Package">
                  <p:embed/>
                </p:oleObj>
              </mc:Choice>
              <mc:Fallback>
                <p:oleObj name="包装程序外壳对象" showAsIcon="1" r:id="rId1" imgW="828675" imgH="771525" progId="Package">
                  <p:embed/>
                  <p:pic>
                    <p:nvPicPr>
                      <p:cNvPr id="0" name="图片 1038"/>
                      <p:cNvPicPr/>
                      <p:nvPr/>
                    </p:nvPicPr>
                    <p:blipFill>
                      <a:blip r:embed="rId2"/>
                      <a:stretch>
                        <a:fillRect/>
                      </a:stretch>
                    </p:blipFill>
                    <p:spPr>
                      <a:xfrm>
                        <a:off x="2944813" y="2701925"/>
                        <a:ext cx="509587" cy="476250"/>
                      </a:xfrm>
                      <a:prstGeom prst="rect">
                        <a:avLst/>
                      </a:prstGeom>
                    </p:spPr>
                  </p:pic>
                </p:oleObj>
              </mc:Fallback>
            </mc:AlternateContent>
          </a:graphicData>
        </a:graphic>
      </p:graphicFrame>
      <p:sp>
        <p:nvSpPr>
          <p:cNvPr id="5" name="矩形 4"/>
          <p:cNvSpPr/>
          <p:nvPr/>
        </p:nvSpPr>
        <p:spPr>
          <a:xfrm>
            <a:off x="3022600" y="4721224"/>
            <a:ext cx="2628900" cy="3968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8" name="矩形 7"/>
          <p:cNvSpPr/>
          <p:nvPr/>
        </p:nvSpPr>
        <p:spPr>
          <a:xfrm>
            <a:off x="2787650" y="2609850"/>
            <a:ext cx="1758950" cy="1216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9" name="矩形 8"/>
          <p:cNvSpPr/>
          <p:nvPr/>
        </p:nvSpPr>
        <p:spPr>
          <a:xfrm>
            <a:off x="7543800" y="4616451"/>
            <a:ext cx="1758950" cy="1228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pic>
        <p:nvPicPr>
          <p:cNvPr id="3" name="图片 2"/>
          <p:cNvPicPr>
            <a:picLocks noChangeAspect="1"/>
          </p:cNvPicPr>
          <p:nvPr/>
        </p:nvPicPr>
        <p:blipFill>
          <a:blip r:embed="rId3"/>
          <a:stretch>
            <a:fillRect/>
          </a:stretch>
        </p:blipFill>
        <p:spPr>
          <a:xfrm>
            <a:off x="394970" y="339090"/>
            <a:ext cx="11252200" cy="6178550"/>
          </a:xfrm>
          <a:prstGeom prst="rect">
            <a:avLst/>
          </a:prstGeom>
          <a:ln>
            <a:solidFill>
              <a:srgbClr val="FF0000"/>
            </a:solidFill>
          </a:ln>
        </p:spPr>
      </p:pic>
      <p:sp>
        <p:nvSpPr>
          <p:cNvPr id="4" name="矩形 3"/>
          <p:cNvSpPr/>
          <p:nvPr/>
        </p:nvSpPr>
        <p:spPr>
          <a:xfrm>
            <a:off x="1388110" y="1622425"/>
            <a:ext cx="4173855"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6" name="矩形 5"/>
          <p:cNvSpPr/>
          <p:nvPr/>
        </p:nvSpPr>
        <p:spPr>
          <a:xfrm>
            <a:off x="1388110" y="5194935"/>
            <a:ext cx="426339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1" name="矩形 10"/>
          <p:cNvSpPr/>
          <p:nvPr/>
        </p:nvSpPr>
        <p:spPr>
          <a:xfrm>
            <a:off x="8921115" y="4918075"/>
            <a:ext cx="2068195" cy="16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2" name="矩形 11"/>
          <p:cNvSpPr/>
          <p:nvPr/>
        </p:nvSpPr>
        <p:spPr>
          <a:xfrm>
            <a:off x="972185" y="2619375"/>
            <a:ext cx="2348230" cy="16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4" grpId="0" bldLvl="0" animBg="1"/>
      <p:bldP spid="6" grpId="0" bldLvl="0" animBg="1"/>
      <p:bldP spid="11" grpId="0" bldLvl="0" animBg="1"/>
      <p:bldP spid="12" grpId="0" bldLvl="0" animBg="1"/>
      <p:bldP spid="5" grpId="1" animBg="1"/>
      <p:bldP spid="8" grpId="1" animBg="1"/>
      <p:bldP spid="9" grpId="1" animBg="1"/>
      <p:bldP spid="4" grpId="1" animBg="1"/>
      <p:bldP spid="6" grpId="1" animBg="1"/>
      <p:bldP spid="11" grpId="1"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226185" y="1741805"/>
            <a:ext cx="9591040" cy="4158615"/>
          </a:xfrm>
          <a:prstGeom prst="rect">
            <a:avLst/>
          </a:prstGeom>
          <a:noFill/>
          <a:ln>
            <a:noFill/>
          </a:ln>
        </p:spPr>
        <p:txBody>
          <a:bodyPr/>
          <a:lstStyle/>
          <a:p>
            <a:pPr eaLnBrk="1" latinLnBrk="0" hangingPunct="1">
              <a:lnSpc>
                <a:spcPct val="200000"/>
              </a:lnSpc>
              <a:buClrTx/>
              <a:buSzTx/>
              <a:buFont typeface="Wingdings" panose="05000000000000000000" pitchFamily="2" charset="2"/>
              <a:buChar char="n"/>
            </a:pPr>
            <a:r>
              <a:rPr lang="zh-CN" altLang="zh-CN" b="1" dirty="0" smtClean="0">
                <a:ea typeface="+mn-lt"/>
                <a:cs typeface="+mn-lt"/>
              </a:rPr>
              <a:t>办公</a:t>
            </a:r>
            <a:r>
              <a:rPr lang="zh-CN" altLang="zh-CN" b="1" dirty="0">
                <a:ea typeface="+mn-lt"/>
                <a:cs typeface="+mn-lt"/>
              </a:rPr>
              <a:t>用品清单开具不</a:t>
            </a:r>
            <a:r>
              <a:rPr lang="zh-CN" altLang="zh-CN" b="1" dirty="0" smtClean="0">
                <a:ea typeface="+mn-lt"/>
                <a:cs typeface="+mn-lt"/>
              </a:rPr>
              <a:t>规范</a:t>
            </a:r>
            <a:r>
              <a:rPr lang="zh-CN" altLang="en-US" b="1" dirty="0">
                <a:ea typeface="+mn-lt"/>
                <a:cs typeface="+mn-lt"/>
              </a:rPr>
              <a:t>。</a:t>
            </a:r>
            <a:r>
              <a:rPr lang="zh-CN" altLang="zh-CN" dirty="0" smtClean="0">
                <a:ea typeface="+mn-lt"/>
                <a:cs typeface="+mn-lt"/>
              </a:rPr>
              <a:t>在</a:t>
            </a:r>
            <a:r>
              <a:rPr lang="zh-CN" altLang="zh-CN" dirty="0">
                <a:ea typeface="+mn-lt"/>
                <a:cs typeface="+mn-lt"/>
              </a:rPr>
              <a:t>批量购买办公用品时</a:t>
            </a:r>
            <a:r>
              <a:rPr lang="zh-CN" altLang="zh-CN" dirty="0" smtClean="0">
                <a:ea typeface="+mn-lt"/>
                <a:cs typeface="+mn-lt"/>
              </a:rPr>
              <a:t>，</a:t>
            </a:r>
            <a:r>
              <a:rPr lang="zh-CN" altLang="en-US" dirty="0" smtClean="0">
                <a:ea typeface="+mn-lt"/>
                <a:cs typeface="+mn-lt"/>
              </a:rPr>
              <a:t>由于购买物品较多，</a:t>
            </a:r>
            <a:r>
              <a:rPr lang="zh-CN" altLang="zh-CN" dirty="0" smtClean="0">
                <a:ea typeface="+mn-lt"/>
                <a:cs typeface="+mn-lt"/>
              </a:rPr>
              <a:t>需要</a:t>
            </a:r>
            <a:r>
              <a:rPr lang="zh-CN" altLang="zh-CN" dirty="0">
                <a:ea typeface="+mn-lt"/>
                <a:cs typeface="+mn-lt"/>
              </a:rPr>
              <a:t>另附清单，这个清单必须是售货方税控系统</a:t>
            </a:r>
            <a:r>
              <a:rPr lang="zh-CN" altLang="zh-CN" dirty="0">
                <a:solidFill>
                  <a:srgbClr val="FF0000"/>
                </a:solidFill>
                <a:ea typeface="+mn-lt"/>
                <a:cs typeface="+mn-lt"/>
              </a:rPr>
              <a:t>打印出来的清单</a:t>
            </a:r>
            <a:r>
              <a:rPr lang="zh-CN" altLang="zh-CN" dirty="0">
                <a:ea typeface="+mn-lt"/>
                <a:cs typeface="+mn-lt"/>
              </a:rPr>
              <a:t>，清单上必须盖</a:t>
            </a:r>
            <a:r>
              <a:rPr lang="zh-CN" altLang="zh-CN" dirty="0">
                <a:solidFill>
                  <a:srgbClr val="FF0000"/>
                </a:solidFill>
                <a:ea typeface="+mn-lt"/>
                <a:cs typeface="+mn-lt"/>
              </a:rPr>
              <a:t>发票</a:t>
            </a:r>
            <a:r>
              <a:rPr lang="zh-CN" altLang="zh-CN" dirty="0" smtClean="0">
                <a:solidFill>
                  <a:srgbClr val="FF0000"/>
                </a:solidFill>
                <a:ea typeface="+mn-lt"/>
                <a:cs typeface="+mn-lt"/>
              </a:rPr>
              <a:t>专用章</a:t>
            </a:r>
            <a:r>
              <a:rPr lang="zh-CN" altLang="en-US" dirty="0" smtClean="0">
                <a:ea typeface="+mn-lt"/>
                <a:cs typeface="+mn-lt"/>
              </a:rPr>
              <a:t>，</a:t>
            </a:r>
            <a:r>
              <a:rPr lang="zh-CN" altLang="zh-CN" dirty="0" smtClean="0">
                <a:ea typeface="+mn-lt"/>
                <a:cs typeface="+mn-lt"/>
              </a:rPr>
              <a:t>手写</a:t>
            </a:r>
            <a:r>
              <a:rPr lang="zh-CN" altLang="zh-CN" dirty="0">
                <a:ea typeface="+mn-lt"/>
                <a:cs typeface="+mn-lt"/>
              </a:rPr>
              <a:t>或者</a:t>
            </a:r>
            <a:r>
              <a:rPr lang="en-US" altLang="zh-CN" dirty="0">
                <a:ea typeface="+mn-lt"/>
                <a:cs typeface="+mn-lt"/>
              </a:rPr>
              <a:t>A4</a:t>
            </a:r>
            <a:r>
              <a:rPr lang="zh-CN" altLang="zh-CN" dirty="0">
                <a:ea typeface="+mn-lt"/>
                <a:cs typeface="+mn-lt"/>
              </a:rPr>
              <a:t>纸打印清单无效。</a:t>
            </a:r>
            <a:endParaRPr lang="zh-CN" altLang="zh-CN" dirty="0">
              <a:ea typeface="+mn-lt"/>
              <a:cs typeface="+mn-lt"/>
            </a:endParaRPr>
          </a:p>
        </p:txBody>
      </p:sp>
      <p:cxnSp>
        <p:nvCxnSpPr>
          <p:cNvPr id="4" name="直接连接符 3"/>
          <p:cNvCxnSpPr/>
          <p:nvPr/>
        </p:nvCxnSpPr>
        <p:spPr>
          <a:xfrm flipV="1">
            <a:off x="1226383" y="1452881"/>
            <a:ext cx="9718675"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882775" y="899795"/>
            <a:ext cx="5566410" cy="590550"/>
          </a:xfrm>
          <a:prstGeom prst="rect">
            <a:avLst/>
          </a:prstGeom>
        </p:spPr>
        <p:txBody>
          <a:bodyPr wrap="square">
            <a:noAutofit/>
          </a:bodyPr>
          <a:lstStyle/>
          <a:p>
            <a:pPr lvl="0" algn="l" eaLnBrk="1" hangingPunct="1">
              <a:lnSpc>
                <a:spcPts val="2660"/>
              </a:lnSpc>
              <a:spcBef>
                <a:spcPct val="0"/>
              </a:spcBef>
            </a:pPr>
            <a:r>
              <a:rPr lang="zh-CN" altLang="en-US" sz="3600" dirty="0">
                <a:solidFill>
                  <a:srgbClr val="1F3A65"/>
                </a:solidFill>
                <a:sym typeface="+mn-ea"/>
              </a:rPr>
              <a:t>办公费报销问题</a:t>
            </a:r>
            <a:endParaRPr lang="zh-CN" altLang="en-US" sz="3600" dirty="0">
              <a:solidFill>
                <a:srgbClr val="1F3A65"/>
              </a:solidFill>
              <a:sym typeface="+mn-ea"/>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0" y="0"/>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Effect transition="in" filter="plus(in)">
                                      <p:cBhvr>
                                        <p:cTn id="12" dur="2000"/>
                                        <p:tgtEl>
                                          <p:spTgt spid="56326">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2000"/>
                                        <p:tgtEl>
                                          <p:spTgt spid="4"/>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plus(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56326" grpId="1" build="p"/>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815" y="304165"/>
            <a:ext cx="10826750" cy="59245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0330" y="131445"/>
            <a:ext cx="9589135" cy="645858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360805" y="1129665"/>
            <a:ext cx="9576435" cy="1858010"/>
          </a:xfrm>
          <a:prstGeom prst="rect">
            <a:avLst/>
          </a:prstGeom>
          <a:noFill/>
          <a:ln>
            <a:noFill/>
          </a:ln>
        </p:spPr>
        <p:txBody>
          <a:bodyPr/>
          <a:lstStyle/>
          <a:p>
            <a:pPr>
              <a:lnSpc>
                <a:spcPct val="150000"/>
              </a:lnSpc>
              <a:buFont typeface="Wingdings" panose="05000000000000000000" pitchFamily="2" charset="2"/>
              <a:buChar char="n"/>
            </a:pPr>
            <a:r>
              <a:rPr lang="zh-CN" altLang="zh-CN" sz="2400" spc="20" dirty="0" smtClean="0"/>
              <a:t>工会活动发票开具不规范。</a:t>
            </a:r>
            <a:r>
              <a:rPr lang="zh-CN" altLang="zh-CN" sz="2400" spc="20" dirty="0" smtClean="0">
                <a:solidFill>
                  <a:srgbClr val="FF0000"/>
                </a:solidFill>
              </a:rPr>
              <a:t>巢湖学院工会是独立法人</a:t>
            </a:r>
            <a:r>
              <a:rPr lang="zh-CN" altLang="zh-CN" sz="2400" spc="20" dirty="0" smtClean="0"/>
              <a:t>，它有自己的名称和纳税识别号。各部门分工会开展活动开具发票时，</a:t>
            </a:r>
            <a:r>
              <a:rPr lang="zh-CN" altLang="en-US" sz="2400" spc="20" dirty="0" smtClean="0"/>
              <a:t>应</a:t>
            </a:r>
            <a:r>
              <a:rPr lang="zh-CN" altLang="zh-CN" sz="2400" spc="20" dirty="0" smtClean="0"/>
              <a:t>开具工会</a:t>
            </a:r>
            <a:r>
              <a:rPr lang="zh-CN" altLang="zh-CN" sz="2400" spc="20" dirty="0" smtClean="0">
                <a:sym typeface="+mn-ea"/>
              </a:rPr>
              <a:t>名称和纳税识别号</a:t>
            </a:r>
            <a:r>
              <a:rPr lang="zh-CN" altLang="zh-CN" sz="2400" spc="20" dirty="0" smtClean="0"/>
              <a:t>。</a:t>
            </a:r>
            <a:endParaRPr lang="zh-CN" altLang="zh-CN" sz="2400" spc="20" dirty="0" smtClean="0"/>
          </a:p>
        </p:txBody>
      </p:sp>
      <p:cxnSp>
        <p:nvCxnSpPr>
          <p:cNvPr id="4" name="直接连接符 3"/>
          <p:cNvCxnSpPr/>
          <p:nvPr/>
        </p:nvCxnSpPr>
        <p:spPr>
          <a:xfrm>
            <a:off x="1360368" y="1108711"/>
            <a:ext cx="9671050" cy="9525"/>
          </a:xfrm>
          <a:prstGeom prst="line">
            <a:avLst/>
          </a:prstGeom>
          <a:ln>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742565" y="607060"/>
            <a:ext cx="3977640" cy="490220"/>
          </a:xfrm>
          <a:prstGeom prst="rect">
            <a:avLst/>
          </a:prstGeom>
        </p:spPr>
        <p:txBody>
          <a:bodyPr wrap="square">
            <a:noAutofit/>
          </a:bodyPr>
          <a:lstStyle/>
          <a:p>
            <a:pPr lvl="0" algn="ctr" eaLnBrk="1" hangingPunct="1">
              <a:lnSpc>
                <a:spcPts val="2660"/>
              </a:lnSpc>
              <a:spcBef>
                <a:spcPct val="0"/>
              </a:spcBef>
            </a:pPr>
            <a:r>
              <a:rPr lang="zh-CN" altLang="en-US" sz="3600" dirty="0">
                <a:solidFill>
                  <a:srgbClr val="1F3A65"/>
                </a:solidFill>
                <a:sym typeface="+mn-ea"/>
              </a:rPr>
              <a:t>办公费报销问题</a:t>
            </a:r>
            <a:endParaRPr lang="zh-CN" altLang="en-US" sz="3600" dirty="0">
              <a:solidFill>
                <a:srgbClr val="1F3A65"/>
              </a:solidFill>
              <a:sym typeface="+mn-ea"/>
            </a:endParaRPr>
          </a:p>
        </p:txBody>
      </p:sp>
      <p:sp>
        <p:nvSpPr>
          <p:cNvPr id="5" name="文本占位符 56325"/>
          <p:cNvSpPr txBox="1"/>
          <p:nvPr/>
        </p:nvSpPr>
        <p:spPr>
          <a:xfrm>
            <a:off x="1541145" y="3117215"/>
            <a:ext cx="4008755" cy="3313430"/>
          </a:xfrm>
          <a:prstGeom prst="rect">
            <a:avLst/>
          </a:prstGeom>
          <a:noFill/>
          <a:ln w="28575">
            <a:solidFill>
              <a:srgbClr val="FF0000"/>
            </a:solid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30000"/>
              </a:lnSpc>
              <a:buClrTx/>
              <a:buSzTx/>
              <a:buFontTx/>
              <a:buNone/>
            </a:pPr>
            <a:r>
              <a:rPr sz="2400" dirty="0">
                <a:solidFill>
                  <a:srgbClr val="FF0000"/>
                </a:solidFill>
                <a:latin typeface="华文新魏" panose="02010800040101010101" charset="-122"/>
                <a:ea typeface="华文新魏" panose="02010800040101010101" charset="-122"/>
                <a:cs typeface="华文新魏" panose="02010800040101010101" charset="-122"/>
              </a:rPr>
              <a:t>提示：巢湖学院开票信息可以通过“今日校园”→“生活服务” → “统一社会信用代码”。</a:t>
            </a:r>
            <a:endParaRPr sz="2400" dirty="0">
              <a:solidFill>
                <a:srgbClr val="FF0000"/>
              </a:solidFill>
              <a:latin typeface="华文新魏" panose="02010800040101010101" charset="-122"/>
              <a:ea typeface="华文新魏" panose="02010800040101010101" charset="-122"/>
              <a:cs typeface="华文新魏" panose="02010800040101010101" charset="-122"/>
            </a:endParaRPr>
          </a:p>
        </p:txBody>
      </p:sp>
      <p:pic>
        <p:nvPicPr>
          <p:cNvPr id="6" name="图片 5"/>
          <p:cNvPicPr>
            <a:picLocks noChangeAspect="1"/>
          </p:cNvPicPr>
          <p:nvPr/>
        </p:nvPicPr>
        <p:blipFill>
          <a:blip r:embed="rId1"/>
          <a:stretch>
            <a:fillRect/>
          </a:stretch>
        </p:blipFill>
        <p:spPr>
          <a:xfrm>
            <a:off x="6206490" y="2644140"/>
            <a:ext cx="3863975" cy="3990340"/>
          </a:xfrm>
          <a:prstGeom prst="rect">
            <a:avLst/>
          </a:prstGeom>
          <a:ln w="28575" cmpd="sng">
            <a:solidFill>
              <a:srgbClr val="FF0000"/>
            </a:solidFill>
            <a:prstDash val="solid"/>
          </a:ln>
        </p:spPr>
      </p:pic>
      <p:pic>
        <p:nvPicPr>
          <p:cNvPr id="3" name="图片 2" descr="校名、校徽组合一"/>
          <p:cNvPicPr>
            <a:picLocks noChangeAspect="1"/>
          </p:cNvPicPr>
          <p:nvPr>
            <p:custDataLst>
              <p:tags r:id="rId2"/>
            </p:custDataLst>
          </p:nvPr>
        </p:nvPicPr>
        <p:blipFill>
          <a:blip r:embed="rId3"/>
          <a:stretch>
            <a:fillRect/>
          </a:stretch>
        </p:blipFill>
        <p:spPr>
          <a:xfrm>
            <a:off x="137160" y="0"/>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Effect transition="in" filter="strips(downLeft)">
                                      <p:cBhvr>
                                        <p:cTn id="12" dur="500"/>
                                        <p:tgtEl>
                                          <p:spTgt spid="5632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par>
                                <p:cTn id="22" presetID="18" presetClass="entr" presetSubtype="1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5" grpId="0" bldLvl="0" animBg="1"/>
      <p:bldP spid="56326" grpId="1" build="p"/>
      <p:bldP spid="2" grpId="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858010" y="1731010"/>
            <a:ext cx="8455660" cy="3042920"/>
          </a:xfrm>
          <a:prstGeom prst="rect">
            <a:avLst/>
          </a:prstGeom>
          <a:noFill/>
          <a:ln>
            <a:noFill/>
          </a:ln>
        </p:spPr>
        <p:txBody>
          <a:bodyPr/>
          <a:lstStyle/>
          <a:p>
            <a:pPr>
              <a:lnSpc>
                <a:spcPct val="200000"/>
              </a:lnSpc>
              <a:buFont typeface="Wingdings" panose="05000000000000000000" pitchFamily="2" charset="2"/>
              <a:buChar char="n"/>
            </a:pPr>
            <a:r>
              <a:rPr lang="zh-CN" altLang="en-US" b="1" dirty="0"/>
              <a:t>出差申请前滞后。</a:t>
            </a:r>
            <a:r>
              <a:rPr lang="zh-CN" altLang="en-US" dirty="0"/>
              <a:t>处级及以上干部通过</a:t>
            </a:r>
            <a:r>
              <a:rPr lang="en-US" altLang="zh-CN" dirty="0"/>
              <a:t>OA</a:t>
            </a:r>
            <a:r>
              <a:rPr lang="zh-CN" altLang="en-US" dirty="0"/>
              <a:t>请假，其他人员出差前可以通过网络报销系统进行请假。</a:t>
            </a:r>
            <a:endParaRPr lang="zh-CN" altLang="en-US" dirty="0"/>
          </a:p>
          <a:p>
            <a:pPr>
              <a:lnSpc>
                <a:spcPct val="200000"/>
              </a:lnSpc>
              <a:buFont typeface="Wingdings" panose="05000000000000000000" pitchFamily="2" charset="2"/>
              <a:buChar char="n"/>
            </a:pPr>
            <a:r>
              <a:rPr lang="zh-CN" altLang="en-US" b="1" dirty="0"/>
              <a:t>周末、节假日出差时间未算入请假时间。</a:t>
            </a:r>
            <a:r>
              <a:rPr lang="zh-CN" altLang="en-US" dirty="0"/>
              <a:t>影响出差人员住宿费和出差补助报销。</a:t>
            </a:r>
            <a:endParaRPr lang="zh-CN" altLang="en-US" dirty="0"/>
          </a:p>
          <a:p>
            <a:pPr marL="0" indent="0">
              <a:lnSpc>
                <a:spcPct val="150000"/>
              </a:lnSpc>
              <a:buClrTx/>
              <a:buSzTx/>
              <a:buFont typeface="Arial" panose="020B0604020202020204" pitchFamily="34" charset="0"/>
              <a:buNone/>
            </a:pPr>
            <a:endParaRPr lang="zh-CN" altLang="en-US" dirty="0"/>
          </a:p>
        </p:txBody>
      </p:sp>
      <p:cxnSp>
        <p:nvCxnSpPr>
          <p:cNvPr id="6" name="直接连接符 5"/>
          <p:cNvCxnSpPr/>
          <p:nvPr/>
        </p:nvCxnSpPr>
        <p:spPr>
          <a:xfrm>
            <a:off x="1322267" y="1654811"/>
            <a:ext cx="9594215" cy="0"/>
          </a:xfrm>
          <a:prstGeom prst="line">
            <a:avLst/>
          </a:prstGeom>
          <a:ln>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044065" y="946150"/>
            <a:ext cx="4117975" cy="518160"/>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差旅费报销问题</a:t>
            </a:r>
            <a:endParaRPr lang="zh-CN" altLang="en-US" sz="3600" dirty="0">
              <a:solidFill>
                <a:srgbClr val="1F3A65"/>
              </a:solidFill>
            </a:endParaRPr>
          </a:p>
        </p:txBody>
      </p:sp>
      <p:pic>
        <p:nvPicPr>
          <p:cNvPr id="2" name="图片 1" descr="校名、校徽组合一"/>
          <p:cNvPicPr>
            <a:picLocks noChangeAspect="1"/>
          </p:cNvPicPr>
          <p:nvPr>
            <p:custDataLst>
              <p:tags r:id="rId1"/>
            </p:custDataLst>
          </p:nvPr>
        </p:nvPicPr>
        <p:blipFill>
          <a:blip r:embed="rId2"/>
          <a:stretch>
            <a:fillRect/>
          </a:stretch>
        </p:blipFill>
        <p:spPr>
          <a:xfrm>
            <a:off x="247015" y="222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bldLst>
      <p:bldP spid="56326" grpId="1"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custDataLst>
              <p:tags r:id="rId1"/>
            </p:custDataLst>
          </p:nvPr>
        </p:nvSpPr>
        <p:spPr>
          <a:xfrm>
            <a:off x="0" y="-82550"/>
            <a:ext cx="3025775" cy="6858000"/>
          </a:xfrm>
          <a:custGeom>
            <a:avLst/>
            <a:gdLst>
              <a:gd name="connsiteX0" fmla="*/ 0 w 5426732"/>
              <a:gd name="connsiteY0" fmla="*/ 0 h 6858000"/>
              <a:gd name="connsiteX1" fmla="*/ 4559913 w 5426732"/>
              <a:gd name="connsiteY1" fmla="*/ 0 h 6858000"/>
              <a:gd name="connsiteX2" fmla="*/ 5426732 w 5426732"/>
              <a:gd name="connsiteY2" fmla="*/ 6858000 h 6858000"/>
              <a:gd name="connsiteX3" fmla="*/ 0 w 54267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26732" h="6858000">
                <a:moveTo>
                  <a:pt x="0" y="0"/>
                </a:moveTo>
                <a:lnTo>
                  <a:pt x="4559913" y="0"/>
                </a:lnTo>
                <a:lnTo>
                  <a:pt x="5426732" y="6858000"/>
                </a:lnTo>
                <a:lnTo>
                  <a:pt x="0" y="685800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
            </p:custDataLst>
          </p:nvPr>
        </p:nvSpPr>
        <p:spPr>
          <a:xfrm>
            <a:off x="190803" y="2143656"/>
            <a:ext cx="2645204" cy="1577429"/>
          </a:xfrm>
          <a:prstGeom prst="rect">
            <a:avLst/>
          </a:prstGeom>
          <a:noFill/>
        </p:spPr>
        <p:txBody>
          <a:bodyPr wrap="square" lIns="67627" tIns="35242" rIns="67627" bIns="35242" rtlCol="0" anchor="b">
            <a:normAutofit/>
          </a:bodyPr>
          <a:lstStyle/>
          <a:p>
            <a:pPr marL="0" indent="0" algn="l">
              <a:lnSpc>
                <a:spcPct val="100000"/>
              </a:lnSpc>
              <a:spcBef>
                <a:spcPts val="0"/>
              </a:spcBef>
              <a:spcAft>
                <a:spcPts val="0"/>
              </a:spcAft>
              <a:buSzPct val="100000"/>
              <a:buNone/>
            </a:pPr>
            <a:r>
              <a:rPr lang="zh-CN" altLang="en-US" sz="4400" b="1" spc="300" dirty="0">
                <a:solidFill>
                  <a:schemeClr val="lt1"/>
                </a:solidFill>
                <a:latin typeface="Arial" panose="020B0604020202020204" pitchFamily="34" charset="0"/>
                <a:ea typeface="微软雅黑" panose="020B0503020204020204" pitchFamily="34" charset="-122"/>
              </a:rPr>
              <a:t>财务制度主要内容</a:t>
            </a:r>
            <a:endParaRPr lang="zh-CN" altLang="en-US" sz="4400" b="1" spc="300" dirty="0">
              <a:solidFill>
                <a:schemeClr val="lt1"/>
              </a:solidFill>
              <a:latin typeface="Arial" panose="020B0604020202020204" pitchFamily="34" charset="0"/>
              <a:ea typeface="微软雅黑" panose="020B0503020204020204" pitchFamily="34" charset="-122"/>
            </a:endParaRPr>
          </a:p>
        </p:txBody>
      </p:sp>
      <p:sp>
        <p:nvSpPr>
          <p:cNvPr id="16" name="矩形 15"/>
          <p:cNvSpPr/>
          <p:nvPr>
            <p:custDataLst>
              <p:tags r:id="rId3"/>
            </p:custDataLst>
          </p:nvPr>
        </p:nvSpPr>
        <p:spPr>
          <a:xfrm>
            <a:off x="3025775" y="1022985"/>
            <a:ext cx="8990965" cy="4457065"/>
          </a:xfrm>
          <a:prstGeom prst="rect">
            <a:avLst/>
          </a:prstGeom>
        </p:spPr>
        <p:txBody>
          <a:bodyPr lIns="68580" tIns="34290" rIns="68580" bIns="3429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6400" lvl="0" indent="-406400" algn="l" fontAlgn="ctr">
              <a:lnSpc>
                <a:spcPct val="120000"/>
              </a:lnSpc>
              <a:spcBef>
                <a:spcPts val="0"/>
              </a:spcBef>
              <a:spcAft>
                <a:spcPts val="800"/>
              </a:spcAft>
              <a:buSzPct val="100000"/>
              <a:buFont typeface="Wingdings" panose="05000000000000000000" charset="0"/>
              <a:buChar char="l"/>
            </a:pPr>
            <a:r>
              <a:rPr lang="zh-CN" altLang="en-US" sz="3200" spc="160" dirty="0">
                <a:solidFill>
                  <a:srgbClr val="C00000"/>
                </a:solidFill>
                <a:latin typeface="Arial" panose="020B0604020202020204" pitchFamily="34" charset="0"/>
                <a:ea typeface="微软雅黑" panose="020B0503020204020204" pitchFamily="34" charset="-122"/>
              </a:rPr>
              <a:t>《巢湖学院“三重一大”决策制度实施办法》</a:t>
            </a:r>
            <a:endParaRPr lang="zh-CN" altLang="en-US" sz="3200" spc="160" dirty="0">
              <a:solidFill>
                <a:srgbClr val="C00000"/>
              </a:solidFill>
              <a:latin typeface="Arial" panose="020B0604020202020204" pitchFamily="34" charset="0"/>
              <a:ea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3200" spc="160" dirty="0">
                <a:solidFill>
                  <a:srgbClr val="C00000"/>
                </a:solidFill>
                <a:latin typeface="Arial" panose="020B0604020202020204" pitchFamily="34" charset="0"/>
                <a:ea typeface="微软雅黑" panose="020B0503020204020204" pitchFamily="34" charset="-122"/>
              </a:rPr>
              <a:t>《巢湖学院经费审批管理办法》</a:t>
            </a:r>
            <a:endParaRPr lang="zh-CN" altLang="en-US" sz="3200" spc="160" dirty="0">
              <a:solidFill>
                <a:srgbClr val="C00000"/>
              </a:solidFill>
              <a:latin typeface="Arial" panose="020B0604020202020204" pitchFamily="34" charset="0"/>
              <a:ea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3200" spc="160" dirty="0">
                <a:solidFill>
                  <a:srgbClr val="C00000"/>
                </a:solidFill>
                <a:latin typeface="Arial" panose="020B0604020202020204" pitchFamily="34" charset="0"/>
                <a:ea typeface="微软雅黑" panose="020B0503020204020204" pitchFamily="34" charset="-122"/>
                <a:sym typeface="+mn-ea"/>
              </a:rPr>
              <a:t>《巢湖学院差旅费管理办法》</a:t>
            </a:r>
            <a:r>
              <a:rPr lang="zh-CN" altLang="en-US" sz="3200" spc="160" dirty="0">
                <a:solidFill>
                  <a:srgbClr val="C00000"/>
                </a:solidFill>
                <a:latin typeface="Arial" panose="020B0604020202020204" pitchFamily="34" charset="0"/>
                <a:ea typeface="微软雅黑" panose="020B0503020204020204" pitchFamily="34" charset="-122"/>
              </a:rPr>
              <a:t> </a:t>
            </a:r>
            <a:endParaRPr lang="zh-CN" altLang="en-US" sz="3200" spc="160" dirty="0">
              <a:solidFill>
                <a:srgbClr val="C00000"/>
              </a:solidFill>
              <a:latin typeface="Arial" panose="020B0604020202020204" pitchFamily="34" charset="0"/>
              <a:ea typeface="微软雅黑" panose="020B0503020204020204" pitchFamily="34" charset="-122"/>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3200" spc="160" dirty="0">
                <a:solidFill>
                  <a:srgbClr val="C00000"/>
                </a:solidFill>
                <a:latin typeface="Arial" panose="020B0604020202020204" pitchFamily="34" charset="0"/>
                <a:ea typeface="微软雅黑" panose="020B0503020204020204" pitchFamily="34" charset="-122"/>
                <a:sym typeface="+mn-ea"/>
              </a:rPr>
              <a:t>《巢湖学院财务报销实施细则》</a:t>
            </a:r>
            <a:endParaRPr lang="zh-CN" altLang="en-US" sz="3200" spc="160" dirty="0">
              <a:solidFill>
                <a:srgbClr val="C00000"/>
              </a:solidFill>
              <a:latin typeface="Arial" panose="020B0604020202020204" pitchFamily="34" charset="0"/>
              <a:ea typeface="微软雅黑" panose="020B0503020204020204" pitchFamily="34" charset="-122"/>
              <a:sym typeface="+mn-ea"/>
            </a:endParaRPr>
          </a:p>
          <a:p>
            <a:pPr marL="406400" lvl="0" indent="-406400" algn="l" fontAlgn="ctr">
              <a:lnSpc>
                <a:spcPct val="120000"/>
              </a:lnSpc>
              <a:spcBef>
                <a:spcPts val="0"/>
              </a:spcBef>
              <a:spcAft>
                <a:spcPts val="800"/>
              </a:spcAft>
              <a:buSzPct val="100000"/>
              <a:buFont typeface="Wingdings" panose="05000000000000000000" charset="0"/>
              <a:buChar char="l"/>
            </a:pPr>
            <a:r>
              <a:rPr lang="zh-CN" altLang="en-US" sz="3200" spc="160" dirty="0">
                <a:solidFill>
                  <a:srgbClr val="C00000"/>
                </a:solidFill>
                <a:latin typeface="Arial" panose="020B0604020202020204" pitchFamily="34" charset="0"/>
                <a:ea typeface="微软雅黑" panose="020B0503020204020204" pitchFamily="34" charset="-122"/>
                <a:sym typeface="+mn-ea"/>
              </a:rPr>
              <a:t>《巢湖学院暂付款管理办法》</a:t>
            </a:r>
            <a:endParaRPr lang="zh-CN" altLang="en-US" sz="3200" spc="160" dirty="0">
              <a:solidFill>
                <a:srgbClr val="C00000"/>
              </a:solidFill>
              <a:latin typeface="Arial" panose="020B0604020202020204" pitchFamily="34" charset="0"/>
              <a:ea typeface="微软雅黑" panose="020B0503020204020204" pitchFamily="34" charset="-122"/>
              <a:sym typeface="+mn-ea"/>
            </a:endParaRPr>
          </a:p>
          <a:p>
            <a:pPr lvl="0" algn="l" fontAlgn="ctr">
              <a:lnSpc>
                <a:spcPct val="120000"/>
              </a:lnSpc>
              <a:spcBef>
                <a:spcPts val="0"/>
              </a:spcBef>
              <a:spcAft>
                <a:spcPts val="800"/>
              </a:spcAft>
              <a:buSzPct val="100000"/>
              <a:buFont typeface="Wingdings" panose="05000000000000000000" charset="0"/>
            </a:pPr>
            <a:endParaRPr lang="zh-CN" altLang="en-US" sz="3200" spc="160" dirty="0">
              <a:solidFill>
                <a:srgbClr val="C00000"/>
              </a:solidFill>
              <a:latin typeface="Arial" panose="020B0604020202020204" pitchFamily="34" charset="0"/>
              <a:ea typeface="微软雅黑" panose="020B0503020204020204" pitchFamily="34" charset="-122"/>
              <a:sym typeface="+mn-ea"/>
            </a:endParaRPr>
          </a:p>
        </p:txBody>
      </p:sp>
      <p:pic>
        <p:nvPicPr>
          <p:cNvPr id="3" name="图片 2" descr="校名、校徽组合一"/>
          <p:cNvPicPr>
            <a:picLocks noChangeAspect="1"/>
          </p:cNvPicPr>
          <p:nvPr>
            <p:custDataLst>
              <p:tags r:id="rId4"/>
            </p:custDataLst>
          </p:nvPr>
        </p:nvPicPr>
        <p:blipFill>
          <a:blip r:embed="rId5"/>
          <a:stretch>
            <a:fillRect/>
          </a:stretch>
        </p:blipFill>
        <p:spPr>
          <a:xfrm>
            <a:off x="190500" y="95250"/>
            <a:ext cx="2668905" cy="715010"/>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cBhvr>
                                    </p:anim>
                                  </p:childTnLst>
                                </p:cTn>
                              </p:par>
                              <p:par>
                                <p:cTn id="11" presetID="24"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to="" calcmode="lin" valueType="num">
                                      <p:cBhvr>
                                        <p:cTn id="13" dur="1" fill="hold"/>
                                        <p:tgtEl>
                                          <p:spTgt spid="16"/>
                                        </p:tgtEl>
                                      </p:cBhvr>
                                    </p:anim>
                                  </p:childTnLst>
                                </p:cTn>
                              </p:par>
                              <p:par>
                                <p:cTn id="14" presetID="24"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1" grpId="0"/>
      <p:bldP spid="16" grpId="0"/>
      <p:bldP spid="12" grpId="1" animBg="1"/>
      <p:bldP spid="11" grpId="1"/>
      <p:bldP spid="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101090" y="1584325"/>
            <a:ext cx="9786620" cy="4615815"/>
          </a:xfrm>
          <a:prstGeom prst="rect">
            <a:avLst/>
          </a:prstGeom>
          <a:noFill/>
          <a:ln>
            <a:noFill/>
          </a:ln>
        </p:spPr>
        <p:txBody>
          <a:bodyPr/>
          <a:lstStyle/>
          <a:p>
            <a:pPr>
              <a:lnSpc>
                <a:spcPct val="200000"/>
              </a:lnSpc>
              <a:buFont typeface="Wingdings" panose="05000000000000000000" pitchFamily="2" charset="2"/>
              <a:buChar char="n"/>
            </a:pPr>
            <a:r>
              <a:rPr lang="zh-CN" altLang="zh-CN" b="1" dirty="0" smtClean="0"/>
              <a:t>招待费</a:t>
            </a:r>
            <a:r>
              <a:rPr lang="zh-CN" altLang="en-US" b="1" dirty="0" smtClean="0"/>
              <a:t>事前</a:t>
            </a:r>
            <a:r>
              <a:rPr lang="zh-CN" altLang="zh-CN" b="1" dirty="0" smtClean="0"/>
              <a:t>申请</a:t>
            </a:r>
            <a:r>
              <a:rPr lang="zh-CN" altLang="zh-CN" b="1" dirty="0"/>
              <a:t>滞后。</a:t>
            </a:r>
            <a:r>
              <a:rPr lang="zh-CN" altLang="zh-CN" dirty="0" smtClean="0"/>
              <a:t>这个也</a:t>
            </a:r>
            <a:r>
              <a:rPr lang="zh-CN" altLang="zh-CN" dirty="0"/>
              <a:t>是多次检查提到的问题</a:t>
            </a:r>
            <a:r>
              <a:rPr lang="zh-CN" altLang="zh-CN" dirty="0" smtClean="0"/>
              <a:t>，</a:t>
            </a:r>
            <a:r>
              <a:rPr lang="zh-CN" altLang="en-US" dirty="0" smtClean="0"/>
              <a:t>在此给大家做个提醒，无论是工作餐还是公务接待，</a:t>
            </a:r>
            <a:r>
              <a:rPr lang="zh-CN" altLang="en-US" dirty="0" smtClean="0">
                <a:solidFill>
                  <a:srgbClr val="FF0000"/>
                </a:solidFill>
              </a:rPr>
              <a:t>最迟接待当天</a:t>
            </a:r>
            <a:r>
              <a:rPr lang="zh-CN" altLang="en-US" dirty="0" smtClean="0"/>
              <a:t>要在“网络报销”系统中填报公务接待事前申请。</a:t>
            </a:r>
            <a:endParaRPr lang="en-US" altLang="zh-CN" dirty="0" smtClean="0"/>
          </a:p>
          <a:p>
            <a:pPr marL="0" indent="0">
              <a:lnSpc>
                <a:spcPts val="2800"/>
              </a:lnSpc>
              <a:buFont typeface="Wingdings" panose="05000000000000000000" pitchFamily="2" charset="2"/>
              <a:buNone/>
            </a:pPr>
            <a:endParaRPr lang="zh-CN" altLang="zh-CN" sz="1600" dirty="0"/>
          </a:p>
        </p:txBody>
      </p:sp>
      <p:cxnSp>
        <p:nvCxnSpPr>
          <p:cNvPr id="4" name="直接连接符 3"/>
          <p:cNvCxnSpPr/>
          <p:nvPr/>
        </p:nvCxnSpPr>
        <p:spPr>
          <a:xfrm flipV="1">
            <a:off x="1101288" y="1301751"/>
            <a:ext cx="9786620"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155190" y="675640"/>
            <a:ext cx="6113145" cy="645160"/>
          </a:xfrm>
          <a:prstGeom prst="rect">
            <a:avLst/>
          </a:prstGeom>
        </p:spPr>
        <p:txBody>
          <a:bodyPr wrap="square">
            <a:spAutoFit/>
          </a:bodyPr>
          <a:lstStyle/>
          <a:p>
            <a:pPr eaLnBrk="1" hangingPunct="1">
              <a:lnSpc>
                <a:spcPct val="100000"/>
              </a:lnSpc>
              <a:spcBef>
                <a:spcPct val="0"/>
              </a:spcBef>
            </a:pPr>
            <a:r>
              <a:rPr lang="en-US" altLang="zh-CN" sz="3600" dirty="0">
                <a:solidFill>
                  <a:srgbClr val="1F3A65"/>
                </a:solidFill>
              </a:rPr>
              <a:t>   </a:t>
            </a:r>
            <a:r>
              <a:rPr lang="zh-CN" altLang="en-US" sz="3600" dirty="0">
                <a:solidFill>
                  <a:srgbClr val="1F3A65"/>
                </a:solidFill>
              </a:rPr>
              <a:t>招待费报销问题</a:t>
            </a:r>
            <a:r>
              <a:rPr lang="zh-CN" altLang="en-US" b="1" dirty="0">
                <a:solidFill>
                  <a:srgbClr val="1F3A65"/>
                </a:solidFill>
              </a:rPr>
              <a:t> </a:t>
            </a:r>
            <a:endParaRPr lang="zh-CN" altLang="en-US" b="1"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11125" y="222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bldLst>
      <p:bldP spid="56326" grpId="1" build="p"/>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803910" y="1402080"/>
            <a:ext cx="11038840" cy="5286375"/>
          </a:xfrm>
          <a:prstGeom prst="rect">
            <a:avLst/>
          </a:prstGeom>
          <a:noFill/>
          <a:ln>
            <a:noFill/>
          </a:ln>
        </p:spPr>
        <p:txBody>
          <a:bodyPr/>
          <a:lstStyle/>
          <a:p>
            <a:pPr eaLnBrk="1" latinLnBrk="0" hangingPunct="1">
              <a:lnSpc>
                <a:spcPct val="200000"/>
              </a:lnSpc>
              <a:spcBef>
                <a:spcPts val="400"/>
              </a:spcBef>
              <a:buFont typeface="Wingdings" panose="05000000000000000000" pitchFamily="2" charset="2"/>
              <a:buChar char="n"/>
            </a:pPr>
            <a:r>
              <a:rPr lang="zh-CN" altLang="zh-CN" b="1" dirty="0" smtClean="0"/>
              <a:t>公务接待“五单不全”。</a:t>
            </a:r>
            <a:r>
              <a:rPr lang="zh-CN" altLang="en-US" dirty="0"/>
              <a:t>五单指事前审批单、报批单、接待函、发票、菜单。常见问题：</a:t>
            </a:r>
            <a:endParaRPr lang="en-US" altLang="zh-CN" dirty="0"/>
          </a:p>
          <a:p>
            <a:pPr eaLnBrk="1" latinLnBrk="0" hangingPunct="1">
              <a:lnSpc>
                <a:spcPct val="200000"/>
              </a:lnSpc>
              <a:spcBef>
                <a:spcPts val="400"/>
              </a:spcBef>
            </a:pPr>
            <a:r>
              <a:rPr lang="zh-CN" altLang="en-US" dirty="0">
                <a:solidFill>
                  <a:srgbClr val="FF0000"/>
                </a:solidFill>
              </a:rPr>
              <a:t>（</a:t>
            </a:r>
            <a:r>
              <a:rPr lang="en-US" altLang="zh-CN" dirty="0">
                <a:solidFill>
                  <a:srgbClr val="FF0000"/>
                </a:solidFill>
              </a:rPr>
              <a:t>1</a:t>
            </a:r>
            <a:r>
              <a:rPr lang="zh-CN" altLang="en-US" dirty="0">
                <a:solidFill>
                  <a:srgbClr val="FF0000"/>
                </a:solidFill>
              </a:rPr>
              <a:t>）</a:t>
            </a:r>
            <a:r>
              <a:rPr lang="zh-CN" altLang="zh-CN" dirty="0">
                <a:solidFill>
                  <a:srgbClr val="FF0000"/>
                </a:solidFill>
              </a:rPr>
              <a:t>缺少接待公函</a:t>
            </a:r>
            <a:r>
              <a:rPr lang="zh-CN" altLang="zh-CN" dirty="0"/>
              <a:t>。公务接待报销必须提供来宾单位函件，函件基本信息要完整，例如：兄弟院校来我校业务部门调研，来宾人员信息、调研内容、调研时间等信息要</a:t>
            </a:r>
            <a:r>
              <a:rPr lang="zh-CN" altLang="en-US" dirty="0"/>
              <a:t>完整</a:t>
            </a:r>
            <a:r>
              <a:rPr lang="zh-CN" altLang="zh-CN" dirty="0"/>
              <a:t>。如果是上级部门检查工作等没有公函可以提供相关文件作为支撑材料。</a:t>
            </a:r>
            <a:endParaRPr lang="en-US" altLang="zh-CN"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flipV="1">
            <a:off x="1101288" y="1292861"/>
            <a:ext cx="10400030" cy="2794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155190" y="675640"/>
            <a:ext cx="6113145" cy="645160"/>
          </a:xfrm>
          <a:prstGeom prst="rect">
            <a:avLst/>
          </a:prstGeom>
        </p:spPr>
        <p:txBody>
          <a:bodyPr wrap="square">
            <a:spAutoFit/>
          </a:bodyPr>
          <a:lstStyle/>
          <a:p>
            <a:pPr eaLnBrk="1" hangingPunct="1">
              <a:lnSpc>
                <a:spcPct val="100000"/>
              </a:lnSpc>
              <a:spcBef>
                <a:spcPct val="0"/>
              </a:spcBef>
            </a:pPr>
            <a:r>
              <a:rPr lang="en-US" altLang="zh-CN" sz="3600" dirty="0">
                <a:solidFill>
                  <a:srgbClr val="1F3A65"/>
                </a:solidFill>
              </a:rPr>
              <a:t>   </a:t>
            </a:r>
            <a:r>
              <a:rPr lang="zh-CN" altLang="en-US" sz="3600" dirty="0">
                <a:solidFill>
                  <a:srgbClr val="1F3A65"/>
                </a:solidFill>
              </a:rPr>
              <a:t>招待费报销问题</a:t>
            </a:r>
            <a:r>
              <a:rPr lang="zh-CN" altLang="en-US" b="1" dirty="0">
                <a:solidFill>
                  <a:srgbClr val="1F3A65"/>
                </a:solidFill>
              </a:rPr>
              <a:t> </a:t>
            </a:r>
            <a:endParaRPr lang="zh-CN" altLang="en-US" b="1"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11125" y="222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bldLst>
      <p:bldP spid="56326" grpId="1" build="p"/>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803910" y="1402080"/>
            <a:ext cx="11038840" cy="5286375"/>
          </a:xfrm>
          <a:prstGeom prst="rect">
            <a:avLst/>
          </a:prstGeom>
          <a:noFill/>
          <a:ln>
            <a:noFill/>
          </a:ln>
        </p:spPr>
        <p:txBody>
          <a:bodyPr/>
          <a:lstStyle/>
          <a:p>
            <a:pPr>
              <a:lnSpc>
                <a:spcPct val="20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）菜</a:t>
            </a:r>
            <a:r>
              <a:rPr lang="zh-CN" altLang="zh-CN" dirty="0">
                <a:solidFill>
                  <a:srgbClr val="FF0000"/>
                </a:solidFill>
              </a:rPr>
              <a:t>单</a:t>
            </a:r>
            <a:r>
              <a:rPr lang="zh-CN" altLang="en-US" dirty="0">
                <a:solidFill>
                  <a:srgbClr val="FF0000"/>
                </a:solidFill>
              </a:rPr>
              <a:t>缺失或者开具不规范</a:t>
            </a:r>
            <a:r>
              <a:rPr lang="zh-CN" altLang="en-US" dirty="0"/>
              <a:t>。</a:t>
            </a:r>
            <a:r>
              <a:rPr lang="zh-CN" altLang="zh-CN" dirty="0"/>
              <a:t>工作餐和公务接待报销都需要提供菜单，菜单金额与发票金额基本保持一致，菜单上要盖</a:t>
            </a:r>
            <a:r>
              <a:rPr lang="zh-CN" altLang="zh-CN" dirty="0">
                <a:solidFill>
                  <a:srgbClr val="FF0000"/>
                </a:solidFill>
              </a:rPr>
              <a:t>发票专用章</a:t>
            </a:r>
            <a:r>
              <a:rPr lang="zh-CN" altLang="zh-CN" dirty="0"/>
              <a:t>。如果是盒饭，可以在餐单上开具盒饭多少份，标准和金额。</a:t>
            </a:r>
            <a:endParaRPr lang="zh-CN" altLang="zh-CN" dirty="0"/>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flipV="1">
            <a:off x="1101288" y="1292861"/>
            <a:ext cx="10400030" cy="2794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155190" y="675640"/>
            <a:ext cx="6113145" cy="645160"/>
          </a:xfrm>
          <a:prstGeom prst="rect">
            <a:avLst/>
          </a:prstGeom>
        </p:spPr>
        <p:txBody>
          <a:bodyPr wrap="square">
            <a:spAutoFit/>
          </a:bodyPr>
          <a:lstStyle/>
          <a:p>
            <a:pPr eaLnBrk="1" hangingPunct="1">
              <a:lnSpc>
                <a:spcPct val="100000"/>
              </a:lnSpc>
              <a:spcBef>
                <a:spcPct val="0"/>
              </a:spcBef>
            </a:pPr>
            <a:r>
              <a:rPr lang="en-US" altLang="zh-CN" sz="3600" dirty="0">
                <a:solidFill>
                  <a:srgbClr val="1F3A65"/>
                </a:solidFill>
              </a:rPr>
              <a:t>   </a:t>
            </a:r>
            <a:r>
              <a:rPr lang="zh-CN" altLang="en-US" sz="3600" dirty="0">
                <a:solidFill>
                  <a:srgbClr val="1F3A65"/>
                </a:solidFill>
              </a:rPr>
              <a:t>招待费报销问题</a:t>
            </a:r>
            <a:r>
              <a:rPr lang="zh-CN" altLang="en-US" b="1" dirty="0">
                <a:solidFill>
                  <a:srgbClr val="1F3A65"/>
                </a:solidFill>
              </a:rPr>
              <a:t> </a:t>
            </a:r>
            <a:endParaRPr lang="zh-CN" altLang="en-US" b="1"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11125" y="222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bldLst>
      <p:bldP spid="56326" grpId="1" build="p"/>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158875" y="1668780"/>
            <a:ext cx="10765155" cy="4636770"/>
          </a:xfrm>
          <a:prstGeom prst="rect">
            <a:avLst/>
          </a:prstGeom>
          <a:noFill/>
          <a:ln>
            <a:noFill/>
          </a:ln>
        </p:spPr>
        <p:txBody>
          <a:bodyPr/>
          <a:lstStyle/>
          <a:p>
            <a:pPr eaLnBrk="1" latinLnBrk="0" hangingPunct="1">
              <a:lnSpc>
                <a:spcPts val="5500"/>
              </a:lnSpc>
              <a:spcBef>
                <a:spcPts val="400"/>
              </a:spcBef>
              <a:buFont typeface="Wingdings" panose="05000000000000000000" pitchFamily="2" charset="2"/>
              <a:buChar char="n"/>
            </a:pPr>
            <a:r>
              <a:rPr lang="zh-CN" altLang="zh-CN" b="1" dirty="0" smtClean="0"/>
              <a:t>超标</a:t>
            </a:r>
            <a:r>
              <a:rPr lang="zh-CN" altLang="en-US" b="1" dirty="0" smtClean="0"/>
              <a:t>准接待</a:t>
            </a:r>
            <a:r>
              <a:rPr lang="zh-CN" altLang="zh-CN" b="1" dirty="0" smtClean="0"/>
              <a:t>。</a:t>
            </a:r>
            <a:r>
              <a:rPr lang="zh-CN" altLang="zh-CN" dirty="0">
                <a:ea typeface="+mn-lt"/>
                <a:cs typeface="+mn-lt"/>
              </a:rPr>
              <a:t>目前学校公务接待管理办法规定用餐标准：工作餐不超过</a:t>
            </a:r>
            <a:r>
              <a:rPr lang="en-US" altLang="zh-CN" dirty="0">
                <a:solidFill>
                  <a:srgbClr val="FF0000"/>
                </a:solidFill>
                <a:ea typeface="+mn-lt"/>
                <a:cs typeface="+mn-lt"/>
              </a:rPr>
              <a:t>40</a:t>
            </a:r>
            <a:r>
              <a:rPr lang="zh-CN" altLang="zh-CN" dirty="0">
                <a:solidFill>
                  <a:srgbClr val="FF0000"/>
                </a:solidFill>
                <a:ea typeface="+mn-lt"/>
                <a:cs typeface="+mn-lt"/>
              </a:rPr>
              <a:t>元</a:t>
            </a:r>
            <a:r>
              <a:rPr lang="en-US" altLang="zh-CN" dirty="0">
                <a:solidFill>
                  <a:srgbClr val="FF0000"/>
                </a:solidFill>
                <a:ea typeface="+mn-lt"/>
                <a:cs typeface="+mn-lt"/>
              </a:rPr>
              <a:t>/</a:t>
            </a:r>
            <a:r>
              <a:rPr lang="zh-CN" altLang="zh-CN" dirty="0">
                <a:solidFill>
                  <a:srgbClr val="FF0000"/>
                </a:solidFill>
                <a:ea typeface="+mn-lt"/>
                <a:cs typeface="+mn-lt"/>
              </a:rPr>
              <a:t>人</a:t>
            </a:r>
            <a:r>
              <a:rPr lang="en-US" altLang="zh-CN" dirty="0">
                <a:solidFill>
                  <a:srgbClr val="FF0000"/>
                </a:solidFill>
                <a:ea typeface="+mn-lt"/>
                <a:cs typeface="+mn-lt"/>
              </a:rPr>
              <a:t>/</a:t>
            </a:r>
            <a:r>
              <a:rPr lang="zh-CN" altLang="zh-CN" dirty="0">
                <a:solidFill>
                  <a:srgbClr val="FF0000"/>
                </a:solidFill>
                <a:ea typeface="+mn-lt"/>
                <a:cs typeface="+mn-lt"/>
              </a:rPr>
              <a:t>餐</a:t>
            </a:r>
            <a:r>
              <a:rPr lang="zh-CN" altLang="zh-CN" dirty="0">
                <a:ea typeface="+mn-lt"/>
                <a:cs typeface="+mn-lt"/>
              </a:rPr>
              <a:t>，公务接待不超过</a:t>
            </a:r>
            <a:r>
              <a:rPr lang="en-US" altLang="zh-CN" dirty="0">
                <a:solidFill>
                  <a:srgbClr val="FF0000"/>
                </a:solidFill>
                <a:ea typeface="+mn-lt"/>
                <a:cs typeface="+mn-lt"/>
              </a:rPr>
              <a:t>200</a:t>
            </a:r>
            <a:r>
              <a:rPr lang="zh-CN" altLang="zh-CN" dirty="0">
                <a:solidFill>
                  <a:srgbClr val="FF0000"/>
                </a:solidFill>
                <a:ea typeface="+mn-lt"/>
                <a:cs typeface="+mn-lt"/>
              </a:rPr>
              <a:t>元</a:t>
            </a:r>
            <a:r>
              <a:rPr lang="en-US" altLang="zh-CN" dirty="0">
                <a:solidFill>
                  <a:srgbClr val="FF0000"/>
                </a:solidFill>
                <a:ea typeface="+mn-lt"/>
                <a:cs typeface="+mn-lt"/>
              </a:rPr>
              <a:t>/</a:t>
            </a:r>
            <a:r>
              <a:rPr lang="zh-CN" altLang="zh-CN" dirty="0">
                <a:solidFill>
                  <a:srgbClr val="FF0000"/>
                </a:solidFill>
                <a:ea typeface="+mn-lt"/>
                <a:cs typeface="+mn-lt"/>
              </a:rPr>
              <a:t>人</a:t>
            </a:r>
            <a:r>
              <a:rPr lang="en-US" altLang="zh-CN" dirty="0">
                <a:solidFill>
                  <a:srgbClr val="FF0000"/>
                </a:solidFill>
                <a:ea typeface="+mn-lt"/>
                <a:cs typeface="+mn-lt"/>
              </a:rPr>
              <a:t>/</a:t>
            </a:r>
            <a:r>
              <a:rPr lang="zh-CN" altLang="zh-CN" dirty="0">
                <a:solidFill>
                  <a:srgbClr val="FF0000"/>
                </a:solidFill>
                <a:ea typeface="+mn-lt"/>
                <a:cs typeface="+mn-lt"/>
              </a:rPr>
              <a:t>天</a:t>
            </a:r>
            <a:r>
              <a:rPr lang="zh-CN" altLang="zh-CN" dirty="0">
                <a:ea typeface="+mn-lt"/>
                <a:cs typeface="+mn-lt"/>
              </a:rPr>
              <a:t>，陪餐人数不超过来宾</a:t>
            </a:r>
            <a:r>
              <a:rPr lang="en-US" altLang="zh-CN" dirty="0">
                <a:solidFill>
                  <a:srgbClr val="FF0000"/>
                </a:solidFill>
                <a:ea typeface="+mn-lt"/>
                <a:cs typeface="+mn-lt"/>
              </a:rPr>
              <a:t>1/3</a:t>
            </a:r>
            <a:r>
              <a:rPr lang="zh-CN" altLang="zh-CN" dirty="0">
                <a:ea typeface="+mn-lt"/>
                <a:cs typeface="+mn-lt"/>
              </a:rPr>
              <a:t>。</a:t>
            </a:r>
            <a:endParaRPr lang="zh-CN" altLang="zh-CN" dirty="0">
              <a:ea typeface="+mn-lt"/>
              <a:cs typeface="+mn-lt"/>
            </a:endParaRPr>
          </a:p>
          <a:p>
            <a:pPr eaLnBrk="1" latinLnBrk="0" hangingPunct="1">
              <a:lnSpc>
                <a:spcPts val="5500"/>
              </a:lnSpc>
              <a:spcBef>
                <a:spcPts val="400"/>
              </a:spcBef>
              <a:buFont typeface="Wingdings" panose="05000000000000000000" charset="0"/>
              <a:buChar char="u"/>
            </a:pPr>
            <a:r>
              <a:rPr lang="zh-CN" altLang="zh-CN" dirty="0">
                <a:ea typeface="+mn-lt"/>
                <a:cs typeface="+mn-lt"/>
              </a:rPr>
              <a:t>假如公务接待来宾</a:t>
            </a:r>
            <a:r>
              <a:rPr lang="en-US" altLang="zh-CN" dirty="0">
                <a:ea typeface="+mn-lt"/>
                <a:cs typeface="+mn-lt"/>
              </a:rPr>
              <a:t>6</a:t>
            </a:r>
            <a:r>
              <a:rPr lang="zh-CN" altLang="zh-CN" dirty="0">
                <a:ea typeface="+mn-lt"/>
                <a:cs typeface="+mn-lt"/>
              </a:rPr>
              <a:t>人，陪餐</a:t>
            </a:r>
            <a:r>
              <a:rPr lang="en-US" altLang="zh-CN" dirty="0">
                <a:ea typeface="+mn-lt"/>
                <a:cs typeface="+mn-lt"/>
              </a:rPr>
              <a:t>2</a:t>
            </a:r>
            <a:r>
              <a:rPr lang="zh-CN" altLang="zh-CN" dirty="0">
                <a:ea typeface="+mn-lt"/>
                <a:cs typeface="+mn-lt"/>
              </a:rPr>
              <a:t>人，接待标准不超过</a:t>
            </a:r>
            <a:r>
              <a:rPr lang="en-US" altLang="zh-CN" dirty="0">
                <a:ea typeface="+mn-lt"/>
                <a:cs typeface="+mn-lt"/>
              </a:rPr>
              <a:t>1600</a:t>
            </a:r>
            <a:r>
              <a:rPr lang="zh-CN" altLang="zh-CN" dirty="0">
                <a:ea typeface="+mn-lt"/>
                <a:cs typeface="+mn-lt"/>
              </a:rPr>
              <a:t>元，实际可能消费</a:t>
            </a:r>
            <a:r>
              <a:rPr lang="en-US" altLang="zh-CN" dirty="0">
                <a:ea typeface="+mn-lt"/>
                <a:cs typeface="+mn-lt"/>
              </a:rPr>
              <a:t>1650</a:t>
            </a:r>
            <a:r>
              <a:rPr lang="zh-CN" altLang="zh-CN" dirty="0">
                <a:ea typeface="+mn-lt"/>
                <a:cs typeface="+mn-lt"/>
              </a:rPr>
              <a:t>元，如果发票开具</a:t>
            </a:r>
            <a:r>
              <a:rPr lang="en-US" altLang="zh-CN" dirty="0">
                <a:ea typeface="+mn-lt"/>
                <a:cs typeface="+mn-lt"/>
              </a:rPr>
              <a:t>1650</a:t>
            </a:r>
            <a:r>
              <a:rPr lang="zh-CN" altLang="zh-CN" dirty="0">
                <a:ea typeface="+mn-lt"/>
                <a:cs typeface="+mn-lt"/>
              </a:rPr>
              <a:t>元，实际按照</a:t>
            </a:r>
            <a:r>
              <a:rPr lang="en-US" altLang="zh-CN" dirty="0">
                <a:ea typeface="+mn-lt"/>
                <a:cs typeface="+mn-lt"/>
              </a:rPr>
              <a:t>1600</a:t>
            </a:r>
            <a:r>
              <a:rPr lang="zh-CN" altLang="zh-CN" dirty="0">
                <a:ea typeface="+mn-lt"/>
                <a:cs typeface="+mn-lt"/>
              </a:rPr>
              <a:t>元报销，这种情况是不允许报销的，属于超标准接待。</a:t>
            </a:r>
            <a:endParaRPr lang="zh-CN" altLang="zh-CN" dirty="0">
              <a:ea typeface="+mn-lt"/>
              <a:cs typeface="+mn-lt"/>
            </a:endParaRPr>
          </a:p>
          <a:p>
            <a:pPr marL="0" indent="0">
              <a:lnSpc>
                <a:spcPct val="200000"/>
              </a:lnSpc>
              <a:buNone/>
            </a:pPr>
            <a:endParaRPr lang="en-US" altLang="zh-CN" sz="1600" dirty="0">
              <a:ea typeface="+mn-lt"/>
              <a:cs typeface="+mn-lt"/>
            </a:endParaRPr>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flipV="1">
            <a:off x="1159073" y="1520826"/>
            <a:ext cx="10198100" cy="444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794000" y="801370"/>
            <a:ext cx="4799330" cy="752475"/>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招待费报销问题</a:t>
            </a:r>
            <a:r>
              <a:rPr lang="zh-CN" altLang="en-US" b="1" dirty="0">
                <a:solidFill>
                  <a:srgbClr val="1F3A65"/>
                </a:solidFill>
              </a:rPr>
              <a:t> </a:t>
            </a:r>
            <a:endParaRPr lang="zh-CN" altLang="en-US" b="1"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25095" y="857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iming>
    <p:tnLst>
      <p:par>
        <p:cTn id="1" dur="indefinite" restart="never" nodeType="tmRoot"/>
      </p:par>
    </p:tnLst>
    <p:bldLst>
      <p:bldP spid="56326" grpId="1" build="p"/>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057910" y="1647190"/>
            <a:ext cx="10598785" cy="3451860"/>
          </a:xfrm>
          <a:prstGeom prst="rect">
            <a:avLst/>
          </a:prstGeom>
          <a:noFill/>
          <a:ln>
            <a:noFill/>
          </a:ln>
        </p:spPr>
        <p:txBody>
          <a:bodyPr/>
          <a:lstStyle/>
          <a:p>
            <a:pPr>
              <a:lnSpc>
                <a:spcPct val="160000"/>
              </a:lnSpc>
              <a:buFont typeface="Wingdings" panose="05000000000000000000" pitchFamily="2" charset="2"/>
              <a:buChar char="n"/>
            </a:pPr>
            <a:r>
              <a:rPr lang="zh-CN" altLang="zh-CN" dirty="0"/>
              <a:t>目前，学校报销结算方式主要是</a:t>
            </a:r>
            <a:r>
              <a:rPr lang="zh-CN" altLang="zh-CN" dirty="0" smtClean="0"/>
              <a:t>两种</a:t>
            </a:r>
            <a:r>
              <a:rPr lang="zh-CN" altLang="en-US" dirty="0" smtClean="0"/>
              <a:t>：</a:t>
            </a:r>
            <a:r>
              <a:rPr lang="zh-CN" altLang="zh-CN" dirty="0" smtClean="0">
                <a:solidFill>
                  <a:srgbClr val="FF0000"/>
                </a:solidFill>
              </a:rPr>
              <a:t>一</a:t>
            </a:r>
            <a:r>
              <a:rPr lang="zh-CN" altLang="zh-CN" dirty="0">
                <a:solidFill>
                  <a:srgbClr val="FF0000"/>
                </a:solidFill>
              </a:rPr>
              <a:t>是对公转账，二是公务卡结算。</a:t>
            </a:r>
            <a:r>
              <a:rPr lang="zh-CN" altLang="zh-CN" dirty="0"/>
              <a:t>公务</a:t>
            </a:r>
            <a:r>
              <a:rPr lang="zh-CN" altLang="zh-CN" dirty="0" smtClean="0"/>
              <a:t>卡报销</a:t>
            </a:r>
            <a:r>
              <a:rPr lang="zh-CN" altLang="zh-CN" dirty="0"/>
              <a:t>时主要问题是填写消费金额不准确。</a:t>
            </a:r>
            <a:r>
              <a:rPr lang="zh-CN" altLang="zh-CN" dirty="0">
                <a:solidFill>
                  <a:srgbClr val="FF0000"/>
                </a:solidFill>
              </a:rPr>
              <a:t>填报时每一笔刷卡金额填写一笔</a:t>
            </a:r>
            <a:r>
              <a:rPr lang="zh-CN" altLang="zh-CN" dirty="0"/>
              <a:t>，逐笔填写，不能汇总只填写一笔，</a:t>
            </a:r>
            <a:r>
              <a:rPr lang="zh-CN" altLang="zh-CN" dirty="0" smtClean="0"/>
              <a:t>否则</a:t>
            </a:r>
            <a:r>
              <a:rPr lang="zh-CN" altLang="en-US" dirty="0" smtClean="0"/>
              <a:t>，</a:t>
            </a:r>
            <a:r>
              <a:rPr lang="zh-CN" altLang="zh-CN" dirty="0" smtClean="0"/>
              <a:t>我们</a:t>
            </a:r>
            <a:r>
              <a:rPr lang="zh-CN" altLang="zh-CN" dirty="0"/>
              <a:t>在财政一体化报销申报时会查询不到</a:t>
            </a:r>
            <a:r>
              <a:rPr lang="zh-CN" altLang="zh-CN" dirty="0"/>
              <a:t>消费信息，造成工作返工，给大家也带来不便。</a:t>
            </a:r>
            <a:endParaRPr lang="zh-CN" altLang="zh-CN" sz="2000" dirty="0"/>
          </a:p>
          <a:p>
            <a:pPr marL="0" indent="0">
              <a:lnSpc>
                <a:spcPct val="200000"/>
              </a:lnSpc>
              <a:buNone/>
            </a:pPr>
            <a:endParaRPr lang="en-US" altLang="zh-CN" sz="1600" dirty="0"/>
          </a:p>
          <a:p>
            <a:endParaRPr sz="2000" dirty="0">
              <a:solidFill>
                <a:srgbClr val="FF0000"/>
              </a:solidFill>
              <a:latin typeface="华文新魏" panose="02010800040101010101" charset="-122"/>
              <a:ea typeface="华文新魏" panose="02010800040101010101" charset="-122"/>
              <a:cs typeface="华文新魏" panose="02010800040101010101" charset="-122"/>
            </a:endParaRPr>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a:off x="823793" y="1520826"/>
            <a:ext cx="10504805"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04415" y="908050"/>
            <a:ext cx="4999355" cy="546100"/>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公务卡报销问题 </a:t>
            </a:r>
            <a:endParaRPr lang="zh-CN" altLang="en-US" sz="3600" dirty="0">
              <a:solidFill>
                <a:srgbClr val="1F3A65"/>
              </a:solidFill>
            </a:endParaRPr>
          </a:p>
        </p:txBody>
      </p:sp>
      <p:sp>
        <p:nvSpPr>
          <p:cNvPr id="5" name="文本占位符 56325"/>
          <p:cNvSpPr txBox="1"/>
          <p:nvPr/>
        </p:nvSpPr>
        <p:spPr>
          <a:xfrm>
            <a:off x="1346200" y="5288280"/>
            <a:ext cx="10149205" cy="1325880"/>
          </a:xfrm>
          <a:prstGeom prst="rect">
            <a:avLst/>
          </a:prstGeom>
          <a:noFill/>
          <a:ln w="28575">
            <a:solidFill>
              <a:srgbClr val="FF0000"/>
            </a:solidFill>
          </a:ln>
        </p:spPr>
        <p:txBody>
          <a:bodyPr>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30000"/>
              </a:lnSpc>
              <a:buClrTx/>
              <a:buSzTx/>
              <a:buFontTx/>
              <a:buNone/>
            </a:pPr>
            <a:r>
              <a:rPr sz="2400" dirty="0">
                <a:solidFill>
                  <a:srgbClr val="FF0000"/>
                </a:solidFill>
                <a:effectLst/>
                <a:latin typeface="华文新魏" panose="02010800040101010101" charset="-122"/>
                <a:ea typeface="华文新魏" panose="02010800040101010101" charset="-122"/>
                <a:cs typeface="华文新魏" panose="02010800040101010101" charset="-122"/>
                <a:sym typeface="+mn-ea"/>
              </a:rPr>
              <a:t>公务卡办理提示：携带本人身份证到巢湖交通银行办理，一般两周左右收到银行公务卡，自行激活后到财务处进行系统维护登记。</a:t>
            </a:r>
            <a:endParaRPr sz="2400" dirty="0">
              <a:solidFill>
                <a:srgbClr val="FF0000"/>
              </a:solidFill>
              <a:effectLst/>
              <a:latin typeface="华文新魏" panose="02010800040101010101" charset="-122"/>
              <a:ea typeface="华文新魏" panose="02010800040101010101" charset="-122"/>
              <a:cs typeface="华文新魏" panose="02010800040101010101" charset="-122"/>
              <a:sym typeface="+mn-ea"/>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86995" y="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 to="" calcmode="lin" valueType="num">
                                      <p:cBhvr>
                                        <p:cTn id="12" dur="1" fill="hold"/>
                                        <p:tgtEl>
                                          <p:spTgt spid="56326">
                                            <p:txEl>
                                              <p:pRg st="0" end="0"/>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cBhvr>
                                    </p:anim>
                                  </p:childTnLst>
                                </p:cTn>
                              </p:par>
                              <p:par>
                                <p:cTn id="16" presetID="24"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cBhvr>
                                    </p:anim>
                                  </p:childTnLst>
                                </p:cTn>
                              </p:par>
                              <p:par>
                                <p:cTn id="19" presetID="24"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5" grpId="0" bldLvl="0" animBg="1"/>
      <p:bldP spid="56326" grpId="1" build="p"/>
      <p:bldP spid="2" grpId="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245235" y="1985010"/>
            <a:ext cx="9874885" cy="2992120"/>
          </a:xfrm>
          <a:prstGeom prst="rect">
            <a:avLst/>
          </a:prstGeom>
          <a:noFill/>
          <a:ln>
            <a:noFill/>
          </a:ln>
        </p:spPr>
        <p:txBody>
          <a:bodyPr/>
          <a:lstStyle/>
          <a:p>
            <a:pPr>
              <a:lnSpc>
                <a:spcPct val="200000"/>
              </a:lnSpc>
              <a:buFont typeface="Wingdings" panose="05000000000000000000" pitchFamily="2" charset="2"/>
              <a:buChar char="n"/>
            </a:pPr>
            <a:r>
              <a:rPr lang="zh-CN" altLang="zh-CN" dirty="0"/>
              <a:t>根据学校财务管理规定，当年发生的费用</a:t>
            </a:r>
            <a:r>
              <a:rPr lang="zh-CN" altLang="zh-CN" dirty="0">
                <a:solidFill>
                  <a:srgbClr val="FF0000"/>
                </a:solidFill>
              </a:rPr>
              <a:t>当年报销</a:t>
            </a:r>
            <a:r>
              <a:rPr lang="zh-CN" altLang="zh-CN" dirty="0" smtClean="0"/>
              <a:t>，</a:t>
            </a:r>
            <a:r>
              <a:rPr lang="zh-CN" altLang="zh-CN" dirty="0"/>
              <a:t>包括</a:t>
            </a:r>
            <a:r>
              <a:rPr lang="zh-CN" altLang="zh-CN" dirty="0">
                <a:solidFill>
                  <a:srgbClr val="FF0000"/>
                </a:solidFill>
              </a:rPr>
              <a:t>教科研</a:t>
            </a:r>
            <a:r>
              <a:rPr lang="zh-CN" altLang="zh-CN" dirty="0" smtClean="0">
                <a:solidFill>
                  <a:srgbClr val="FF0000"/>
                </a:solidFill>
              </a:rPr>
              <a:t>项目、人才</a:t>
            </a:r>
            <a:r>
              <a:rPr lang="zh-CN" altLang="zh-CN" dirty="0">
                <a:solidFill>
                  <a:srgbClr val="FF0000"/>
                </a:solidFill>
              </a:rPr>
              <a:t>项目支出</a:t>
            </a:r>
            <a:r>
              <a:rPr lang="zh-CN" altLang="zh-CN" dirty="0" smtClean="0"/>
              <a:t>。</a:t>
            </a:r>
            <a:r>
              <a:rPr lang="zh-CN" altLang="en-US" dirty="0" smtClean="0"/>
              <a:t>除非有</a:t>
            </a:r>
            <a:r>
              <a:rPr lang="zh-CN" altLang="zh-CN" dirty="0" smtClean="0"/>
              <a:t>特殊情况</a:t>
            </a:r>
            <a:r>
              <a:rPr lang="zh-CN" altLang="en-US" dirty="0" smtClean="0"/>
              <a:t>，有充分的理由，</a:t>
            </a:r>
            <a:r>
              <a:rPr lang="zh-CN" altLang="zh-CN" dirty="0"/>
              <a:t>最迟应于次年</a:t>
            </a:r>
            <a:r>
              <a:rPr lang="en-US" altLang="zh-CN" dirty="0">
                <a:solidFill>
                  <a:srgbClr val="FF0000"/>
                </a:solidFill>
              </a:rPr>
              <a:t>3</a:t>
            </a:r>
            <a:r>
              <a:rPr lang="zh-CN" altLang="zh-CN" dirty="0">
                <a:solidFill>
                  <a:srgbClr val="FF0000"/>
                </a:solidFill>
              </a:rPr>
              <a:t>月底前</a:t>
            </a:r>
            <a:r>
              <a:rPr lang="zh-CN" altLang="zh-CN" dirty="0"/>
              <a:t>完成</a:t>
            </a:r>
            <a:r>
              <a:rPr lang="zh-CN" altLang="zh-CN" dirty="0" smtClean="0"/>
              <a:t>报销</a:t>
            </a:r>
            <a:r>
              <a:rPr lang="zh-CN" altLang="en-US" dirty="0" smtClean="0"/>
              <a:t>。</a:t>
            </a:r>
            <a:endParaRPr lang="zh-CN" altLang="zh-CN" dirty="0"/>
          </a:p>
          <a:p>
            <a:pPr marL="0" indent="0">
              <a:buNone/>
            </a:pPr>
            <a:endParaRPr lang="zh-CN" altLang="zh-CN" dirty="0"/>
          </a:p>
          <a:p>
            <a:pPr marL="0" indent="0">
              <a:lnSpc>
                <a:spcPct val="150000"/>
              </a:lnSpc>
              <a:buNone/>
            </a:pPr>
            <a:endParaRPr lang="en-US" altLang="zh-CN" sz="1600" dirty="0"/>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flipV="1">
            <a:off x="1245433" y="1588136"/>
            <a:ext cx="9690100"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79700" y="984885"/>
            <a:ext cx="4493260"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跨年度报销问题</a:t>
            </a:r>
            <a:r>
              <a:rPr lang="zh-CN" altLang="en-US" b="1" dirty="0">
                <a:solidFill>
                  <a:srgbClr val="1F3A65"/>
                </a:solidFill>
              </a:rPr>
              <a:t> </a:t>
            </a:r>
            <a:endParaRPr lang="zh-CN" altLang="en-US" b="1"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11125" y="4064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Effect transition="in" filter="checkerboard(across)">
                                      <p:cBhvr>
                                        <p:cTn id="12" dur="500"/>
                                        <p:tgtEl>
                                          <p:spTgt spid="56326">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56326" grpId="1" build="p"/>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19760" y="1535430"/>
            <a:ext cx="11040110" cy="5074285"/>
          </a:xfrm>
          <a:prstGeom prst="rect">
            <a:avLst/>
          </a:prstGeom>
          <a:noFill/>
          <a:ln>
            <a:noFill/>
          </a:ln>
        </p:spPr>
        <p:txBody>
          <a:bodyPr/>
          <a:lstStyle/>
          <a:p>
            <a:pPr>
              <a:lnSpc>
                <a:spcPct val="140000"/>
              </a:lnSpc>
              <a:spcAft>
                <a:spcPts val="0"/>
              </a:spcAft>
              <a:buFont typeface="Wingdings" panose="05000000000000000000" pitchFamily="2" charset="2"/>
              <a:buChar char="n"/>
            </a:pPr>
            <a:r>
              <a:rPr lang="zh-CN" altLang="zh-CN" b="1" dirty="0" smtClean="0"/>
              <a:t>缺少</a:t>
            </a:r>
            <a:r>
              <a:rPr lang="zh-CN" altLang="en-US" b="1" dirty="0"/>
              <a:t>业务</a:t>
            </a:r>
            <a:r>
              <a:rPr lang="zh-CN" altLang="zh-CN" b="1" dirty="0" smtClean="0"/>
              <a:t>合同。</a:t>
            </a:r>
            <a:r>
              <a:rPr lang="zh-CN" altLang="zh-CN" dirty="0"/>
              <a:t>根据《巢湖学院合同管理办法》规定</a:t>
            </a:r>
            <a:r>
              <a:rPr lang="zh-CN" altLang="zh-CN" dirty="0" smtClean="0"/>
              <a:t>：</a:t>
            </a:r>
            <a:r>
              <a:rPr lang="en-US" altLang="zh-CN" dirty="0" smtClean="0">
                <a:solidFill>
                  <a:srgbClr val="FF0000"/>
                </a:solidFill>
              </a:rPr>
              <a:t>2</a:t>
            </a:r>
            <a:r>
              <a:rPr lang="zh-CN" altLang="zh-CN" dirty="0">
                <a:solidFill>
                  <a:srgbClr val="FF0000"/>
                </a:solidFill>
              </a:rPr>
              <a:t>万元以上经济活动应当签署书面合同</a:t>
            </a:r>
            <a:r>
              <a:rPr lang="zh-CN" altLang="zh-CN" dirty="0"/>
              <a:t>。权利义务简单明确且金额</a:t>
            </a:r>
            <a:r>
              <a:rPr lang="zh-CN" altLang="zh-CN" dirty="0">
                <a:solidFill>
                  <a:srgbClr val="FF0000"/>
                </a:solidFill>
              </a:rPr>
              <a:t>低于</a:t>
            </a:r>
            <a:r>
              <a:rPr lang="en-US" altLang="zh-CN" dirty="0">
                <a:solidFill>
                  <a:srgbClr val="FF0000"/>
                </a:solidFill>
              </a:rPr>
              <a:t>2</a:t>
            </a:r>
            <a:r>
              <a:rPr lang="zh-CN" altLang="zh-CN" dirty="0">
                <a:solidFill>
                  <a:srgbClr val="FF0000"/>
                </a:solidFill>
              </a:rPr>
              <a:t>万元的经济合同</a:t>
            </a:r>
            <a:r>
              <a:rPr lang="zh-CN" altLang="zh-CN" dirty="0"/>
              <a:t>，可以不签订书面合同。</a:t>
            </a:r>
            <a:r>
              <a:rPr lang="zh-CN" altLang="zh-CN" dirty="0">
                <a:solidFill>
                  <a:srgbClr val="FF0000"/>
                </a:solidFill>
              </a:rPr>
              <a:t>但是校外组织会议或培训产生的场地租赁费、使用科研项目经费外的资金采购的固定资产需要签订合同。</a:t>
            </a:r>
            <a:endParaRPr lang="zh-CN" altLang="zh-CN" dirty="0">
              <a:solidFill>
                <a:srgbClr val="FF0000"/>
              </a:solidFill>
            </a:endParaRPr>
          </a:p>
          <a:p>
            <a:pPr>
              <a:lnSpc>
                <a:spcPct val="140000"/>
              </a:lnSpc>
              <a:spcAft>
                <a:spcPts val="0"/>
              </a:spcAft>
              <a:buFont typeface="Wingdings" panose="05000000000000000000" pitchFamily="2" charset="2"/>
              <a:buChar char="n"/>
            </a:pPr>
            <a:r>
              <a:rPr lang="zh-CN" altLang="zh-CN" b="1" dirty="0" smtClean="0"/>
              <a:t>合同</a:t>
            </a:r>
            <a:r>
              <a:rPr lang="zh-CN" altLang="zh-CN" b="1" dirty="0"/>
              <a:t>用章不规范。</a:t>
            </a:r>
            <a:r>
              <a:rPr lang="zh-CN" altLang="zh-CN" dirty="0"/>
              <a:t>巢湖学院对外签订合同或者协议，</a:t>
            </a:r>
            <a:r>
              <a:rPr lang="zh-CN" altLang="zh-CN" dirty="0">
                <a:solidFill>
                  <a:srgbClr val="FF0000"/>
                </a:solidFill>
              </a:rPr>
              <a:t>必须是“巢湖学院合同专用章”或者“巢湖学院科技合同专用章”，部门公章无效</a:t>
            </a:r>
            <a:r>
              <a:rPr lang="zh-CN" altLang="zh-CN" dirty="0"/>
              <a:t>。</a:t>
            </a:r>
            <a:endParaRPr lang="zh-CN" altLang="zh-CN" dirty="0"/>
          </a:p>
          <a:p>
            <a:pPr>
              <a:lnSpc>
                <a:spcPct val="170000"/>
              </a:lnSpc>
              <a:spcAft>
                <a:spcPts val="0"/>
              </a:spcAft>
              <a:buFont typeface="Wingdings" panose="05000000000000000000" pitchFamily="2" charset="2"/>
              <a:buChar char="n"/>
            </a:pPr>
            <a:r>
              <a:rPr lang="zh-CN" altLang="zh-CN" b="1" dirty="0" smtClean="0"/>
              <a:t>合同</a:t>
            </a:r>
            <a:r>
              <a:rPr lang="zh-CN" altLang="en-US" b="1" dirty="0" smtClean="0"/>
              <a:t>签署</a:t>
            </a:r>
            <a:r>
              <a:rPr lang="zh-CN" altLang="zh-CN" b="1" dirty="0" smtClean="0"/>
              <a:t>人</a:t>
            </a:r>
            <a:r>
              <a:rPr lang="zh-CN" altLang="zh-CN" b="1" dirty="0"/>
              <a:t>不准确。</a:t>
            </a:r>
            <a:r>
              <a:rPr lang="zh-CN" altLang="zh-CN" dirty="0"/>
              <a:t>根据《巢湖学院合同管理办法》规定</a:t>
            </a:r>
            <a:r>
              <a:rPr lang="zh-CN" altLang="zh-CN" dirty="0" smtClean="0"/>
              <a:t>：金额</a:t>
            </a:r>
            <a:r>
              <a:rPr lang="zh-CN" altLang="zh-CN" dirty="0"/>
              <a:t>在</a:t>
            </a:r>
            <a:r>
              <a:rPr lang="en-US" altLang="zh-CN" dirty="0">
                <a:solidFill>
                  <a:srgbClr val="C00000"/>
                </a:solidFill>
              </a:rPr>
              <a:t>5</a:t>
            </a:r>
            <a:r>
              <a:rPr lang="zh-CN" altLang="zh-CN" dirty="0">
                <a:solidFill>
                  <a:srgbClr val="C00000"/>
                </a:solidFill>
              </a:rPr>
              <a:t>万元以下的</a:t>
            </a:r>
            <a:r>
              <a:rPr lang="zh-CN" altLang="zh-CN" dirty="0"/>
              <a:t>采购合同</a:t>
            </a:r>
            <a:r>
              <a:rPr lang="zh-CN" altLang="zh-CN" dirty="0" smtClean="0"/>
              <a:t>，</a:t>
            </a:r>
            <a:r>
              <a:rPr lang="zh-CN" altLang="en-US" dirty="0" smtClean="0"/>
              <a:t>一般由</a:t>
            </a:r>
            <a:r>
              <a:rPr lang="zh-CN" altLang="zh-CN" dirty="0" smtClean="0">
                <a:solidFill>
                  <a:srgbClr val="FF0000"/>
                </a:solidFill>
              </a:rPr>
              <a:t>承办</a:t>
            </a:r>
            <a:r>
              <a:rPr lang="zh-CN" altLang="zh-CN" dirty="0">
                <a:solidFill>
                  <a:srgbClr val="FF0000"/>
                </a:solidFill>
              </a:rPr>
              <a:t>单位主要负责人</a:t>
            </a:r>
            <a:r>
              <a:rPr lang="zh-CN" altLang="zh-CN" dirty="0" smtClean="0">
                <a:solidFill>
                  <a:srgbClr val="FF0000"/>
                </a:solidFill>
              </a:rPr>
              <a:t>签署</a:t>
            </a:r>
            <a:r>
              <a:rPr lang="zh-CN" altLang="en-US" dirty="0" smtClean="0"/>
              <a:t>；</a:t>
            </a:r>
            <a:r>
              <a:rPr lang="zh-CN" altLang="zh-CN" dirty="0" smtClean="0"/>
              <a:t>金额</a:t>
            </a:r>
            <a:r>
              <a:rPr lang="zh-CN" altLang="zh-CN" dirty="0"/>
              <a:t>在</a:t>
            </a:r>
            <a:r>
              <a:rPr lang="en-US" altLang="zh-CN" dirty="0">
                <a:solidFill>
                  <a:srgbClr val="C00000"/>
                </a:solidFill>
              </a:rPr>
              <a:t>5 </a:t>
            </a:r>
            <a:r>
              <a:rPr lang="zh-CN" altLang="zh-CN" dirty="0">
                <a:solidFill>
                  <a:srgbClr val="C00000"/>
                </a:solidFill>
              </a:rPr>
              <a:t>万元以上（含</a:t>
            </a:r>
            <a:r>
              <a:rPr lang="en-US" altLang="zh-CN" dirty="0">
                <a:solidFill>
                  <a:srgbClr val="C00000"/>
                </a:solidFill>
              </a:rPr>
              <a:t>5</a:t>
            </a:r>
            <a:r>
              <a:rPr lang="zh-CN" altLang="zh-CN" dirty="0">
                <a:solidFill>
                  <a:srgbClr val="C00000"/>
                </a:solidFill>
              </a:rPr>
              <a:t>万）、</a:t>
            </a:r>
            <a:r>
              <a:rPr lang="en-US" altLang="zh-CN" dirty="0">
                <a:solidFill>
                  <a:srgbClr val="C00000"/>
                </a:solidFill>
              </a:rPr>
              <a:t>300</a:t>
            </a:r>
            <a:r>
              <a:rPr lang="zh-CN" altLang="zh-CN" dirty="0">
                <a:solidFill>
                  <a:srgbClr val="C00000"/>
                </a:solidFill>
              </a:rPr>
              <a:t>万元以下</a:t>
            </a:r>
            <a:r>
              <a:rPr lang="zh-CN" altLang="zh-CN" dirty="0"/>
              <a:t>的修缮工程和服务类</a:t>
            </a:r>
            <a:r>
              <a:rPr lang="zh-CN" altLang="zh-CN" dirty="0" smtClean="0"/>
              <a:t>合同</a:t>
            </a:r>
            <a:r>
              <a:rPr lang="zh-CN" altLang="en-US" dirty="0" smtClean="0"/>
              <a:t>、</a:t>
            </a:r>
            <a:r>
              <a:rPr lang="en-US" altLang="zh-CN" dirty="0" smtClean="0"/>
              <a:t>5 </a:t>
            </a:r>
            <a:r>
              <a:rPr lang="zh-CN" altLang="zh-CN" dirty="0"/>
              <a:t>万元以上（含</a:t>
            </a:r>
            <a:r>
              <a:rPr lang="en-US" altLang="zh-CN" dirty="0"/>
              <a:t>5</a:t>
            </a:r>
            <a:r>
              <a:rPr lang="zh-CN" altLang="zh-CN" dirty="0"/>
              <a:t>万）的货物类采购</a:t>
            </a:r>
            <a:r>
              <a:rPr lang="zh-CN" altLang="zh-CN" dirty="0" smtClean="0"/>
              <a:t>合同</a:t>
            </a:r>
            <a:r>
              <a:rPr lang="zh-CN" altLang="en-US" dirty="0" smtClean="0"/>
              <a:t>以及</a:t>
            </a:r>
            <a:r>
              <a:rPr lang="en-US" altLang="zh-CN" dirty="0" smtClean="0">
                <a:solidFill>
                  <a:srgbClr val="C00000"/>
                </a:solidFill>
              </a:rPr>
              <a:t>4000</a:t>
            </a:r>
            <a:r>
              <a:rPr lang="zh-CN" altLang="zh-CN" dirty="0">
                <a:solidFill>
                  <a:srgbClr val="C00000"/>
                </a:solidFill>
              </a:rPr>
              <a:t>万元以上</a:t>
            </a:r>
            <a:r>
              <a:rPr lang="zh-CN" altLang="zh-CN" dirty="0"/>
              <a:t>的基建工程合同</a:t>
            </a:r>
            <a:r>
              <a:rPr lang="zh-CN" altLang="en-US" dirty="0" smtClean="0"/>
              <a:t>一般由</a:t>
            </a:r>
            <a:r>
              <a:rPr lang="zh-CN" altLang="zh-CN" dirty="0" smtClean="0">
                <a:solidFill>
                  <a:srgbClr val="FF0000"/>
                </a:solidFill>
              </a:rPr>
              <a:t>分管</a:t>
            </a:r>
            <a:r>
              <a:rPr lang="zh-CN" altLang="zh-CN" dirty="0">
                <a:solidFill>
                  <a:srgbClr val="FF0000"/>
                </a:solidFill>
              </a:rPr>
              <a:t>校领导签署</a:t>
            </a:r>
            <a:r>
              <a:rPr lang="zh-CN" altLang="zh-CN" dirty="0" smtClean="0"/>
              <a:t>，</a:t>
            </a:r>
            <a:r>
              <a:rPr lang="zh-CN" altLang="zh-CN" dirty="0"/>
              <a:t>金额在</a:t>
            </a:r>
            <a:r>
              <a:rPr lang="en-US" altLang="zh-CN" dirty="0">
                <a:solidFill>
                  <a:srgbClr val="C00000"/>
                </a:solidFill>
              </a:rPr>
              <a:t>300</a:t>
            </a:r>
            <a:r>
              <a:rPr lang="zh-CN" altLang="zh-CN" dirty="0">
                <a:solidFill>
                  <a:srgbClr val="C00000"/>
                </a:solidFill>
              </a:rPr>
              <a:t>万元以上</a:t>
            </a:r>
            <a:r>
              <a:rPr lang="zh-CN" altLang="zh-CN" dirty="0"/>
              <a:t>的修缮工程和服务类</a:t>
            </a:r>
            <a:r>
              <a:rPr lang="zh-CN" altLang="zh-CN" dirty="0" smtClean="0"/>
              <a:t>合同</a:t>
            </a:r>
            <a:r>
              <a:rPr lang="zh-CN" altLang="en-US" dirty="0" smtClean="0"/>
              <a:t>以及</a:t>
            </a:r>
            <a:r>
              <a:rPr lang="en-US" altLang="zh-CN" dirty="0" smtClean="0">
                <a:solidFill>
                  <a:srgbClr val="C00000"/>
                </a:solidFill>
              </a:rPr>
              <a:t>4000</a:t>
            </a:r>
            <a:r>
              <a:rPr lang="zh-CN" altLang="zh-CN" dirty="0">
                <a:solidFill>
                  <a:srgbClr val="C00000"/>
                </a:solidFill>
              </a:rPr>
              <a:t>万元以上</a:t>
            </a:r>
            <a:r>
              <a:rPr lang="zh-CN" altLang="zh-CN" dirty="0"/>
              <a:t>的基建工程</a:t>
            </a:r>
            <a:r>
              <a:rPr lang="zh-CN" altLang="zh-CN" dirty="0" smtClean="0"/>
              <a:t>合同</a:t>
            </a:r>
            <a:r>
              <a:rPr lang="zh-CN" altLang="en-US" dirty="0" smtClean="0"/>
              <a:t>由</a:t>
            </a:r>
            <a:r>
              <a:rPr lang="zh-CN" altLang="en-US" dirty="0" smtClean="0">
                <a:solidFill>
                  <a:srgbClr val="FF0000"/>
                </a:solidFill>
              </a:rPr>
              <a:t>校长签署</a:t>
            </a:r>
            <a:r>
              <a:rPr lang="zh-CN" altLang="en-US" dirty="0" smtClean="0"/>
              <a:t>。</a:t>
            </a:r>
            <a:endParaRPr lang="zh-CN" altLang="zh-CN" dirty="0"/>
          </a:p>
          <a:p>
            <a:pPr>
              <a:lnSpc>
                <a:spcPct val="180000"/>
              </a:lnSpc>
              <a:spcAft>
                <a:spcPts val="0"/>
              </a:spcAft>
            </a:pPr>
            <a:endParaRPr lang="zh-CN" altLang="zh-CN" sz="1600" dirty="0"/>
          </a:p>
          <a:p>
            <a:endParaRPr lang="zh-CN" altLang="zh-CN" sz="1600" dirty="0"/>
          </a:p>
          <a:p>
            <a:pPr marL="0" indent="0">
              <a:lnSpc>
                <a:spcPct val="150000"/>
              </a:lnSpc>
              <a:buNone/>
            </a:pPr>
            <a:endParaRPr lang="en-US" altLang="zh-CN" sz="1600" dirty="0"/>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a:off x="967303" y="1388746"/>
            <a:ext cx="10064115"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70150" y="812165"/>
            <a:ext cx="6218555" cy="527050"/>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合同不规范问题</a:t>
            </a:r>
            <a:r>
              <a:rPr lang="zh-CN" altLang="en-US" dirty="0">
                <a:solidFill>
                  <a:srgbClr val="1F3A65"/>
                </a:solidFill>
              </a:rPr>
              <a:t> </a:t>
            </a:r>
            <a:endParaRPr lang="zh-CN" altLang="en-US"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01600" y="9525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19760" y="1535430"/>
            <a:ext cx="11040110" cy="5074285"/>
          </a:xfrm>
          <a:prstGeom prst="rect">
            <a:avLst/>
          </a:prstGeom>
          <a:noFill/>
          <a:ln>
            <a:noFill/>
          </a:ln>
        </p:spPr>
        <p:txBody>
          <a:bodyPr/>
          <a:lstStyle/>
          <a:p>
            <a:pPr>
              <a:lnSpc>
                <a:spcPct val="170000"/>
              </a:lnSpc>
              <a:spcAft>
                <a:spcPts val="0"/>
              </a:spcAft>
              <a:buFont typeface="Wingdings" panose="05000000000000000000" pitchFamily="2" charset="2"/>
              <a:buChar char="n"/>
            </a:pPr>
            <a:r>
              <a:rPr lang="zh-CN" altLang="zh-CN" b="1" dirty="0" smtClean="0"/>
              <a:t>合同</a:t>
            </a:r>
            <a:r>
              <a:rPr lang="zh-CN" altLang="en-US" b="1" dirty="0" smtClean="0"/>
              <a:t>签署</a:t>
            </a:r>
            <a:r>
              <a:rPr lang="zh-CN" altLang="zh-CN" b="1" dirty="0" smtClean="0"/>
              <a:t>人</a:t>
            </a:r>
            <a:r>
              <a:rPr lang="zh-CN" altLang="zh-CN" b="1" dirty="0"/>
              <a:t>不准确。</a:t>
            </a:r>
            <a:r>
              <a:rPr lang="zh-CN" altLang="zh-CN" dirty="0"/>
              <a:t>根据《巢湖学院合同管理办法》规定</a:t>
            </a:r>
            <a:r>
              <a:rPr lang="zh-CN" altLang="zh-CN" dirty="0" smtClean="0"/>
              <a:t>：金额</a:t>
            </a:r>
            <a:r>
              <a:rPr lang="zh-CN" altLang="zh-CN" dirty="0"/>
              <a:t>在</a:t>
            </a:r>
            <a:r>
              <a:rPr lang="en-US" altLang="zh-CN" dirty="0">
                <a:solidFill>
                  <a:srgbClr val="C00000"/>
                </a:solidFill>
              </a:rPr>
              <a:t>5</a:t>
            </a:r>
            <a:r>
              <a:rPr lang="zh-CN" altLang="zh-CN" dirty="0">
                <a:solidFill>
                  <a:srgbClr val="C00000"/>
                </a:solidFill>
              </a:rPr>
              <a:t>万元以下的</a:t>
            </a:r>
            <a:r>
              <a:rPr lang="zh-CN" altLang="zh-CN" dirty="0"/>
              <a:t>采购合同</a:t>
            </a:r>
            <a:r>
              <a:rPr lang="zh-CN" altLang="zh-CN" dirty="0" smtClean="0"/>
              <a:t>，</a:t>
            </a:r>
            <a:r>
              <a:rPr lang="zh-CN" altLang="en-US" dirty="0" smtClean="0"/>
              <a:t>一般由</a:t>
            </a:r>
            <a:r>
              <a:rPr lang="zh-CN" altLang="zh-CN" dirty="0" smtClean="0">
                <a:solidFill>
                  <a:srgbClr val="FF0000"/>
                </a:solidFill>
              </a:rPr>
              <a:t>承办</a:t>
            </a:r>
            <a:r>
              <a:rPr lang="zh-CN" altLang="zh-CN" dirty="0">
                <a:solidFill>
                  <a:srgbClr val="FF0000"/>
                </a:solidFill>
              </a:rPr>
              <a:t>单位主要负责人</a:t>
            </a:r>
            <a:r>
              <a:rPr lang="zh-CN" altLang="zh-CN" dirty="0" smtClean="0">
                <a:solidFill>
                  <a:srgbClr val="FF0000"/>
                </a:solidFill>
              </a:rPr>
              <a:t>签署</a:t>
            </a:r>
            <a:r>
              <a:rPr lang="zh-CN" altLang="en-US" dirty="0" smtClean="0"/>
              <a:t>；</a:t>
            </a:r>
            <a:r>
              <a:rPr lang="zh-CN" altLang="zh-CN" dirty="0" smtClean="0"/>
              <a:t>金额</a:t>
            </a:r>
            <a:r>
              <a:rPr lang="zh-CN" altLang="zh-CN" dirty="0"/>
              <a:t>在</a:t>
            </a:r>
            <a:r>
              <a:rPr lang="en-US" altLang="zh-CN" dirty="0">
                <a:solidFill>
                  <a:srgbClr val="C00000"/>
                </a:solidFill>
              </a:rPr>
              <a:t>5 </a:t>
            </a:r>
            <a:r>
              <a:rPr lang="zh-CN" altLang="zh-CN" dirty="0">
                <a:solidFill>
                  <a:srgbClr val="C00000"/>
                </a:solidFill>
              </a:rPr>
              <a:t>万元以上（含</a:t>
            </a:r>
            <a:r>
              <a:rPr lang="en-US" altLang="zh-CN" dirty="0">
                <a:solidFill>
                  <a:srgbClr val="C00000"/>
                </a:solidFill>
              </a:rPr>
              <a:t>5</a:t>
            </a:r>
            <a:r>
              <a:rPr lang="zh-CN" altLang="zh-CN" dirty="0">
                <a:solidFill>
                  <a:srgbClr val="C00000"/>
                </a:solidFill>
              </a:rPr>
              <a:t>万）、</a:t>
            </a:r>
            <a:r>
              <a:rPr lang="en-US" altLang="zh-CN" dirty="0">
                <a:solidFill>
                  <a:srgbClr val="C00000"/>
                </a:solidFill>
              </a:rPr>
              <a:t>300</a:t>
            </a:r>
            <a:r>
              <a:rPr lang="zh-CN" altLang="zh-CN" dirty="0">
                <a:solidFill>
                  <a:srgbClr val="C00000"/>
                </a:solidFill>
              </a:rPr>
              <a:t>万元以下</a:t>
            </a:r>
            <a:r>
              <a:rPr lang="zh-CN" altLang="zh-CN" dirty="0"/>
              <a:t>的修缮工程和服务类</a:t>
            </a:r>
            <a:r>
              <a:rPr lang="zh-CN" altLang="zh-CN" dirty="0" smtClean="0"/>
              <a:t>合同</a:t>
            </a:r>
            <a:r>
              <a:rPr lang="zh-CN" altLang="en-US" dirty="0" smtClean="0"/>
              <a:t>、</a:t>
            </a:r>
            <a:r>
              <a:rPr lang="en-US" altLang="zh-CN" dirty="0" smtClean="0"/>
              <a:t>5 </a:t>
            </a:r>
            <a:r>
              <a:rPr lang="zh-CN" altLang="zh-CN" dirty="0"/>
              <a:t>万元以上（含</a:t>
            </a:r>
            <a:r>
              <a:rPr lang="en-US" altLang="zh-CN" dirty="0"/>
              <a:t>5</a:t>
            </a:r>
            <a:r>
              <a:rPr lang="zh-CN" altLang="zh-CN" dirty="0"/>
              <a:t>万）的货物类采购</a:t>
            </a:r>
            <a:r>
              <a:rPr lang="zh-CN" altLang="zh-CN" dirty="0" smtClean="0"/>
              <a:t>合同</a:t>
            </a:r>
            <a:r>
              <a:rPr lang="zh-CN" altLang="en-US" dirty="0" smtClean="0"/>
              <a:t>以及</a:t>
            </a:r>
            <a:r>
              <a:rPr lang="en-US" altLang="zh-CN" dirty="0" smtClean="0">
                <a:solidFill>
                  <a:srgbClr val="C00000"/>
                </a:solidFill>
              </a:rPr>
              <a:t>4000</a:t>
            </a:r>
            <a:r>
              <a:rPr lang="zh-CN" altLang="zh-CN" dirty="0">
                <a:solidFill>
                  <a:srgbClr val="C00000"/>
                </a:solidFill>
              </a:rPr>
              <a:t>万元以上</a:t>
            </a:r>
            <a:r>
              <a:rPr lang="zh-CN" altLang="zh-CN" dirty="0"/>
              <a:t>的基建工程合同</a:t>
            </a:r>
            <a:r>
              <a:rPr lang="zh-CN" altLang="en-US" dirty="0" smtClean="0"/>
              <a:t>一般由</a:t>
            </a:r>
            <a:r>
              <a:rPr lang="zh-CN" altLang="zh-CN" dirty="0" smtClean="0">
                <a:solidFill>
                  <a:srgbClr val="FF0000"/>
                </a:solidFill>
              </a:rPr>
              <a:t>分管</a:t>
            </a:r>
            <a:r>
              <a:rPr lang="zh-CN" altLang="zh-CN" dirty="0">
                <a:solidFill>
                  <a:srgbClr val="FF0000"/>
                </a:solidFill>
              </a:rPr>
              <a:t>校领导签署</a:t>
            </a:r>
            <a:r>
              <a:rPr lang="zh-CN" altLang="zh-CN" dirty="0" smtClean="0"/>
              <a:t>，</a:t>
            </a:r>
            <a:r>
              <a:rPr lang="zh-CN" altLang="zh-CN" dirty="0"/>
              <a:t>金额在</a:t>
            </a:r>
            <a:r>
              <a:rPr lang="en-US" altLang="zh-CN" dirty="0">
                <a:solidFill>
                  <a:srgbClr val="C00000"/>
                </a:solidFill>
              </a:rPr>
              <a:t>300</a:t>
            </a:r>
            <a:r>
              <a:rPr lang="zh-CN" altLang="zh-CN" dirty="0">
                <a:solidFill>
                  <a:srgbClr val="C00000"/>
                </a:solidFill>
              </a:rPr>
              <a:t>万元以上</a:t>
            </a:r>
            <a:r>
              <a:rPr lang="zh-CN" altLang="zh-CN" dirty="0"/>
              <a:t>的修缮工程和服务类</a:t>
            </a:r>
            <a:r>
              <a:rPr lang="zh-CN" altLang="zh-CN" dirty="0" smtClean="0"/>
              <a:t>合同</a:t>
            </a:r>
            <a:r>
              <a:rPr lang="zh-CN" altLang="en-US" dirty="0" smtClean="0"/>
              <a:t>以及</a:t>
            </a:r>
            <a:r>
              <a:rPr lang="en-US" altLang="zh-CN" dirty="0" smtClean="0">
                <a:solidFill>
                  <a:srgbClr val="C00000"/>
                </a:solidFill>
              </a:rPr>
              <a:t>4000</a:t>
            </a:r>
            <a:r>
              <a:rPr lang="zh-CN" altLang="zh-CN" dirty="0">
                <a:solidFill>
                  <a:srgbClr val="C00000"/>
                </a:solidFill>
              </a:rPr>
              <a:t>万元以上</a:t>
            </a:r>
            <a:r>
              <a:rPr lang="zh-CN" altLang="zh-CN" dirty="0"/>
              <a:t>的基建工程</a:t>
            </a:r>
            <a:r>
              <a:rPr lang="zh-CN" altLang="zh-CN" dirty="0" smtClean="0"/>
              <a:t>合同</a:t>
            </a:r>
            <a:r>
              <a:rPr lang="zh-CN" altLang="en-US" dirty="0" smtClean="0"/>
              <a:t>由</a:t>
            </a:r>
            <a:r>
              <a:rPr lang="zh-CN" altLang="en-US" dirty="0" smtClean="0">
                <a:solidFill>
                  <a:srgbClr val="FF0000"/>
                </a:solidFill>
              </a:rPr>
              <a:t>校长签署</a:t>
            </a:r>
            <a:r>
              <a:rPr lang="zh-CN" altLang="en-US" dirty="0" smtClean="0"/>
              <a:t>。</a:t>
            </a:r>
            <a:endParaRPr lang="zh-CN" altLang="zh-CN" dirty="0"/>
          </a:p>
          <a:p>
            <a:pPr>
              <a:lnSpc>
                <a:spcPct val="180000"/>
              </a:lnSpc>
              <a:spcAft>
                <a:spcPts val="0"/>
              </a:spcAft>
            </a:pPr>
            <a:endParaRPr lang="zh-CN" altLang="zh-CN" sz="1600" dirty="0"/>
          </a:p>
          <a:p>
            <a:endParaRPr lang="zh-CN" altLang="zh-CN" sz="1600" dirty="0"/>
          </a:p>
          <a:p>
            <a:pPr marL="0" indent="0">
              <a:lnSpc>
                <a:spcPct val="150000"/>
              </a:lnSpc>
              <a:buNone/>
            </a:pPr>
            <a:endParaRPr lang="en-US" altLang="zh-CN" sz="1600" dirty="0"/>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a:off x="967303" y="1388746"/>
            <a:ext cx="10064115"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70150" y="773430"/>
            <a:ext cx="6218555" cy="527050"/>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合同不规范问题</a:t>
            </a:r>
            <a:r>
              <a:rPr lang="zh-CN" altLang="en-US" dirty="0">
                <a:solidFill>
                  <a:srgbClr val="1F3A65"/>
                </a:solidFill>
              </a:rPr>
              <a:t> </a:t>
            </a:r>
            <a:endParaRPr lang="zh-CN" altLang="en-US"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101600" y="9525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1147445" y="1081405"/>
            <a:ext cx="10478135" cy="4991735"/>
          </a:xfrm>
          <a:prstGeom prst="rect">
            <a:avLst/>
          </a:prstGeom>
          <a:noFill/>
          <a:ln>
            <a:noFill/>
          </a:ln>
        </p:spPr>
        <p:txBody>
          <a:bodyPr/>
          <a:lstStyle/>
          <a:p>
            <a:pPr>
              <a:lnSpc>
                <a:spcPct val="200000"/>
              </a:lnSpc>
              <a:spcAft>
                <a:spcPts val="0"/>
              </a:spcAft>
            </a:pPr>
            <a:r>
              <a:rPr lang="zh-CN" altLang="zh-CN" dirty="0"/>
              <a:t>根据《巢湖学院科技合同管理办法（试行）》规定：合同金额在</a:t>
            </a:r>
            <a:r>
              <a:rPr lang="en-US" altLang="zh-CN" dirty="0">
                <a:solidFill>
                  <a:srgbClr val="C00000"/>
                </a:solidFill>
              </a:rPr>
              <a:t>5</a:t>
            </a:r>
            <a:r>
              <a:rPr lang="zh-CN" altLang="zh-CN" dirty="0">
                <a:solidFill>
                  <a:srgbClr val="C00000"/>
                </a:solidFill>
              </a:rPr>
              <a:t>万元以下</a:t>
            </a:r>
            <a:r>
              <a:rPr lang="zh-CN" altLang="zh-CN" dirty="0"/>
              <a:t>，由项目负责人所在</a:t>
            </a:r>
            <a:r>
              <a:rPr lang="zh-CN" altLang="zh-CN" dirty="0">
                <a:solidFill>
                  <a:srgbClr val="FF0000"/>
                </a:solidFill>
              </a:rPr>
              <a:t>二级学院</a:t>
            </a:r>
            <a:r>
              <a:rPr lang="zh-CN" altLang="zh-CN" dirty="0" smtClean="0">
                <a:solidFill>
                  <a:srgbClr val="FF0000"/>
                </a:solidFill>
              </a:rPr>
              <a:t>院长</a:t>
            </a:r>
            <a:r>
              <a:rPr lang="zh-CN" altLang="en-US" dirty="0" smtClean="0"/>
              <a:t>签署；</a:t>
            </a:r>
            <a:r>
              <a:rPr lang="zh-CN" altLang="zh-CN" dirty="0" smtClean="0"/>
              <a:t>合同</a:t>
            </a:r>
            <a:r>
              <a:rPr lang="zh-CN" altLang="zh-CN" dirty="0"/>
              <a:t>金额在</a:t>
            </a:r>
            <a:r>
              <a:rPr lang="en-US" altLang="zh-CN" dirty="0">
                <a:solidFill>
                  <a:srgbClr val="C00000"/>
                </a:solidFill>
              </a:rPr>
              <a:t>5</a:t>
            </a:r>
            <a:r>
              <a:rPr lang="zh-CN" altLang="zh-CN" dirty="0">
                <a:solidFill>
                  <a:srgbClr val="C00000"/>
                </a:solidFill>
              </a:rPr>
              <a:t>万元以上（含</a:t>
            </a:r>
            <a:r>
              <a:rPr lang="en-US" altLang="zh-CN" dirty="0">
                <a:solidFill>
                  <a:srgbClr val="C00000"/>
                </a:solidFill>
              </a:rPr>
              <a:t>5</a:t>
            </a:r>
            <a:r>
              <a:rPr lang="zh-CN" altLang="zh-CN" dirty="0">
                <a:solidFill>
                  <a:srgbClr val="C00000"/>
                </a:solidFill>
              </a:rPr>
              <a:t>万），</a:t>
            </a:r>
            <a:r>
              <a:rPr lang="en-US" altLang="zh-CN" dirty="0">
                <a:solidFill>
                  <a:srgbClr val="C00000"/>
                </a:solidFill>
              </a:rPr>
              <a:t>200</a:t>
            </a:r>
            <a:r>
              <a:rPr lang="zh-CN" altLang="zh-CN" dirty="0">
                <a:solidFill>
                  <a:srgbClr val="C00000"/>
                </a:solidFill>
              </a:rPr>
              <a:t>万元以下</a:t>
            </a:r>
            <a:r>
              <a:rPr lang="zh-CN" altLang="zh-CN" dirty="0" smtClean="0"/>
              <a:t>，</a:t>
            </a:r>
            <a:r>
              <a:rPr lang="zh-CN" altLang="en-US" dirty="0" smtClean="0"/>
              <a:t>由</a:t>
            </a:r>
            <a:r>
              <a:rPr lang="zh-CN" altLang="zh-CN" dirty="0" smtClean="0">
                <a:solidFill>
                  <a:srgbClr val="FF0000"/>
                </a:solidFill>
              </a:rPr>
              <a:t>科研</a:t>
            </a:r>
            <a:r>
              <a:rPr lang="zh-CN" altLang="zh-CN" dirty="0">
                <a:solidFill>
                  <a:srgbClr val="FF0000"/>
                </a:solidFill>
              </a:rPr>
              <a:t>处处</a:t>
            </a:r>
            <a:r>
              <a:rPr lang="zh-CN" altLang="zh-CN" dirty="0" smtClean="0">
                <a:solidFill>
                  <a:srgbClr val="FF0000"/>
                </a:solidFill>
              </a:rPr>
              <a:t>长</a:t>
            </a:r>
            <a:r>
              <a:rPr lang="zh-CN" altLang="en-US" dirty="0" smtClean="0"/>
              <a:t>签署；</a:t>
            </a:r>
            <a:r>
              <a:rPr lang="zh-CN" altLang="zh-CN" dirty="0" smtClean="0"/>
              <a:t>合同</a:t>
            </a:r>
            <a:r>
              <a:rPr lang="zh-CN" altLang="zh-CN" dirty="0"/>
              <a:t>金额在</a:t>
            </a:r>
            <a:r>
              <a:rPr lang="en-US" altLang="zh-CN" dirty="0">
                <a:solidFill>
                  <a:srgbClr val="C00000"/>
                </a:solidFill>
              </a:rPr>
              <a:t>200</a:t>
            </a:r>
            <a:r>
              <a:rPr lang="zh-CN" altLang="zh-CN" dirty="0">
                <a:solidFill>
                  <a:srgbClr val="C00000"/>
                </a:solidFill>
              </a:rPr>
              <a:t>万元以上（含</a:t>
            </a:r>
            <a:r>
              <a:rPr lang="en-US" altLang="zh-CN" dirty="0">
                <a:solidFill>
                  <a:srgbClr val="C00000"/>
                </a:solidFill>
              </a:rPr>
              <a:t>200</a:t>
            </a:r>
            <a:r>
              <a:rPr lang="zh-CN" altLang="zh-CN" dirty="0" smtClean="0">
                <a:solidFill>
                  <a:srgbClr val="C00000"/>
                </a:solidFill>
              </a:rPr>
              <a:t>万）</a:t>
            </a:r>
            <a:r>
              <a:rPr lang="zh-CN" altLang="en-US" dirty="0" smtClean="0"/>
              <a:t>由</a:t>
            </a:r>
            <a:r>
              <a:rPr lang="zh-CN" altLang="zh-CN" dirty="0" smtClean="0">
                <a:solidFill>
                  <a:srgbClr val="FF0000"/>
                </a:solidFill>
              </a:rPr>
              <a:t>分管</a:t>
            </a:r>
            <a:r>
              <a:rPr lang="zh-CN" altLang="zh-CN" dirty="0">
                <a:solidFill>
                  <a:srgbClr val="FF0000"/>
                </a:solidFill>
              </a:rPr>
              <a:t>校领导</a:t>
            </a:r>
            <a:r>
              <a:rPr lang="zh-CN" altLang="zh-CN" dirty="0" smtClean="0"/>
              <a:t>签</a:t>
            </a:r>
            <a:r>
              <a:rPr lang="zh-CN" altLang="en-US" dirty="0" smtClean="0"/>
              <a:t>签署</a:t>
            </a:r>
            <a:r>
              <a:rPr lang="zh-CN" altLang="zh-CN" dirty="0" smtClean="0"/>
              <a:t>。</a:t>
            </a:r>
            <a:endParaRPr lang="zh-CN" altLang="zh-CN" dirty="0"/>
          </a:p>
          <a:p>
            <a:endParaRPr lang="zh-CN" altLang="zh-CN" sz="1800" dirty="0"/>
          </a:p>
          <a:p>
            <a:endParaRPr lang="zh-CN" altLang="zh-CN" sz="1800" dirty="0"/>
          </a:p>
        </p:txBody>
      </p:sp>
      <p:cxnSp>
        <p:nvCxnSpPr>
          <p:cNvPr id="4" name="直接连接符 3"/>
          <p:cNvCxnSpPr/>
          <p:nvPr/>
        </p:nvCxnSpPr>
        <p:spPr>
          <a:xfrm flipV="1">
            <a:off x="1216858" y="1022351"/>
            <a:ext cx="10408920"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997200" y="426085"/>
            <a:ext cx="3687445" cy="556260"/>
          </a:xfrm>
          <a:prstGeom prst="rect">
            <a:avLst/>
          </a:prstGeom>
        </p:spPr>
        <p:txBody>
          <a:bodyPr wrap="square">
            <a:noAutofit/>
          </a:bodyPr>
          <a:lstStyle/>
          <a:p>
            <a:pPr eaLnBrk="1" hangingPunct="1">
              <a:lnSpc>
                <a:spcPct val="100000"/>
              </a:lnSpc>
              <a:spcBef>
                <a:spcPct val="0"/>
              </a:spcBef>
            </a:pPr>
            <a:r>
              <a:rPr lang="zh-CN" altLang="en-US" sz="3600" dirty="0">
                <a:solidFill>
                  <a:srgbClr val="1F3A65"/>
                </a:solidFill>
              </a:rPr>
              <a:t>合同不规范问题</a:t>
            </a:r>
            <a:r>
              <a:rPr lang="zh-CN" altLang="en-US" dirty="0">
                <a:solidFill>
                  <a:srgbClr val="1F3A65"/>
                </a:solidFill>
              </a:rPr>
              <a:t> </a:t>
            </a:r>
            <a:endParaRPr lang="zh-CN" altLang="en-US" dirty="0">
              <a:solidFill>
                <a:srgbClr val="1F3A65"/>
              </a:solidFill>
            </a:endParaRPr>
          </a:p>
        </p:txBody>
      </p:sp>
      <p:sp>
        <p:nvSpPr>
          <p:cNvPr id="3" name="文本占位符 56325"/>
          <p:cNvSpPr>
            <a:spLocks noGrp="1"/>
          </p:cNvSpPr>
          <p:nvPr/>
        </p:nvSpPr>
        <p:spPr>
          <a:xfrm>
            <a:off x="3164840" y="3112135"/>
            <a:ext cx="2695575" cy="3529330"/>
          </a:xfrm>
          <a:prstGeom prst="rect">
            <a:avLst/>
          </a:prstGeom>
          <a:noFill/>
          <a:ln>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zh-CN" sz="1600" dirty="0"/>
          </a:p>
          <a:p>
            <a:pPr marL="0" indent="0">
              <a:lnSpc>
                <a:spcPct val="150000"/>
              </a:lnSpc>
              <a:buNone/>
            </a:pPr>
            <a:endParaRPr lang="en-US" altLang="zh-CN" sz="1600" dirty="0"/>
          </a:p>
          <a:p>
            <a:endParaRPr lang="zh-CN" altLang="zh-CN" sz="1600" dirty="0"/>
          </a:p>
          <a:p>
            <a:pPr>
              <a:lnSpc>
                <a:spcPts val="2800"/>
              </a:lnSpc>
              <a:buFont typeface="Wingdings" panose="05000000000000000000" pitchFamily="2" charset="2"/>
              <a:buChar char="n"/>
            </a:pPr>
            <a:endParaRPr lang="zh-CN" altLang="zh-CN" sz="1600" dirty="0"/>
          </a:p>
        </p:txBody>
      </p:sp>
      <p:pic>
        <p:nvPicPr>
          <p:cNvPr id="5" name="图片 4" descr="校名、校徽组合一"/>
          <p:cNvPicPr>
            <a:picLocks noChangeAspect="1"/>
          </p:cNvPicPr>
          <p:nvPr>
            <p:custDataLst>
              <p:tags r:id="rId1"/>
            </p:custDataLst>
          </p:nvPr>
        </p:nvPicPr>
        <p:blipFill>
          <a:blip r:embed="rId2"/>
          <a:stretch>
            <a:fillRect/>
          </a:stretch>
        </p:blipFill>
        <p:spPr>
          <a:xfrm>
            <a:off x="83820" y="28575"/>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326">
                                            <p:txEl>
                                              <p:pRg st="0" end="0"/>
                                            </p:txEl>
                                          </p:spTgt>
                                        </p:tgtEl>
                                        <p:attrNameLst>
                                          <p:attrName>style.visibility</p:attrName>
                                        </p:attrNameLst>
                                      </p:cBhvr>
                                      <p:to>
                                        <p:strVal val="visible"/>
                                      </p:to>
                                    </p:set>
                                    <p:anim calcmode="lin" valueType="num">
                                      <p:cBhvr>
                                        <p:cTn id="7" dur="500" fill="hold"/>
                                        <p:tgtEl>
                                          <p:spTgt spid="5632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3" grpId="0"/>
      <p:bldP spid="56326" grpId="1" build="p"/>
      <p:bldP spid="2" grpId="1"/>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596265" y="1492250"/>
            <a:ext cx="11361420" cy="5148580"/>
          </a:xfrm>
          <a:prstGeom prst="rect">
            <a:avLst/>
          </a:prstGeom>
          <a:noFill/>
          <a:ln>
            <a:noFill/>
          </a:ln>
        </p:spPr>
        <p:txBody>
          <a:bodyPr/>
          <a:lstStyle/>
          <a:p>
            <a:pPr>
              <a:lnSpc>
                <a:spcPct val="180000"/>
              </a:lnSpc>
              <a:spcAft>
                <a:spcPts val="0"/>
              </a:spcAft>
              <a:buFont typeface="Wingdings" panose="05000000000000000000" pitchFamily="2" charset="2"/>
              <a:buChar char="n"/>
            </a:pPr>
            <a:r>
              <a:rPr lang="zh-CN" altLang="zh-CN" b="1" dirty="0" smtClean="0"/>
              <a:t>办理</a:t>
            </a:r>
            <a:r>
              <a:rPr lang="zh-CN" altLang="zh-CN" b="1" dirty="0"/>
              <a:t>报销不及时。</a:t>
            </a:r>
            <a:r>
              <a:rPr lang="zh-CN" altLang="zh-CN" dirty="0"/>
              <a:t>许多老师喜欢在项目结项时集中办理报销，带来问题是：发票跨年度、公务卡消费金额填报不准确、消费记录难以查询、项目可能已经过期清理。</a:t>
            </a:r>
            <a:endParaRPr lang="zh-CN" altLang="zh-CN" dirty="0"/>
          </a:p>
          <a:p>
            <a:pPr>
              <a:lnSpc>
                <a:spcPct val="180000"/>
              </a:lnSpc>
              <a:spcAft>
                <a:spcPts val="0"/>
              </a:spcAft>
              <a:buFont typeface="Wingdings" panose="05000000000000000000" pitchFamily="2" charset="2"/>
              <a:buChar char="n"/>
            </a:pPr>
            <a:r>
              <a:rPr lang="zh-CN" altLang="zh-CN" b="1" dirty="0" smtClean="0"/>
              <a:t>以调研</a:t>
            </a:r>
            <a:r>
              <a:rPr lang="zh-CN" altLang="en-US" b="1" dirty="0" smtClean="0"/>
              <a:t>名义</a:t>
            </a:r>
            <a:r>
              <a:rPr lang="zh-CN" altLang="zh-CN" b="1" dirty="0" smtClean="0"/>
              <a:t>旅游。</a:t>
            </a:r>
            <a:r>
              <a:rPr lang="zh-CN" altLang="zh-CN" dirty="0"/>
              <a:t>去年专项检查中提到这个问题</a:t>
            </a:r>
            <a:r>
              <a:rPr lang="zh-CN" altLang="zh-CN" dirty="0" smtClean="0"/>
              <a:t>，</a:t>
            </a:r>
            <a:r>
              <a:rPr lang="zh-CN" altLang="en-US" dirty="0" smtClean="0"/>
              <a:t>财务处在自查中也发现有个别老师在旅游城市发生差旅费</a:t>
            </a:r>
            <a:r>
              <a:rPr lang="zh-CN" altLang="zh-CN" dirty="0" smtClean="0"/>
              <a:t>，</a:t>
            </a:r>
            <a:r>
              <a:rPr lang="zh-CN" altLang="zh-CN" dirty="0"/>
              <a:t>请各位老师回去后进行传达</a:t>
            </a:r>
            <a:r>
              <a:rPr lang="zh-CN" altLang="zh-CN" dirty="0" smtClean="0"/>
              <a:t>，</a:t>
            </a:r>
            <a:r>
              <a:rPr lang="zh-CN" altLang="en-US" dirty="0" smtClean="0"/>
              <a:t>加强</a:t>
            </a:r>
            <a:r>
              <a:rPr lang="zh-CN" altLang="zh-CN" dirty="0" smtClean="0"/>
              <a:t>自我</a:t>
            </a:r>
            <a:r>
              <a:rPr lang="zh-CN" altLang="zh-CN" dirty="0"/>
              <a:t>约束</a:t>
            </a:r>
            <a:r>
              <a:rPr lang="zh-CN" altLang="zh-CN" dirty="0" smtClean="0"/>
              <a:t>，</a:t>
            </a:r>
            <a:r>
              <a:rPr lang="zh-CN" altLang="en-US" dirty="0" smtClean="0"/>
              <a:t>严守规矩，</a:t>
            </a:r>
            <a:r>
              <a:rPr lang="zh-CN" altLang="zh-CN" dirty="0"/>
              <a:t>不</a:t>
            </a:r>
            <a:r>
              <a:rPr lang="zh-CN" altLang="zh-CN" dirty="0" smtClean="0"/>
              <a:t>建议报销</a:t>
            </a:r>
            <a:r>
              <a:rPr lang="zh-CN" altLang="en-US" dirty="0" smtClean="0"/>
              <a:t>类似</a:t>
            </a:r>
            <a:r>
              <a:rPr lang="zh-CN" altLang="zh-CN" dirty="0" smtClean="0"/>
              <a:t>差旅费。</a:t>
            </a:r>
            <a:endParaRPr lang="zh-CN" altLang="zh-CN" dirty="0"/>
          </a:p>
          <a:p>
            <a:pPr marL="0" indent="0">
              <a:lnSpc>
                <a:spcPct val="180000"/>
              </a:lnSpc>
              <a:spcAft>
                <a:spcPts val="0"/>
              </a:spcAft>
              <a:buNone/>
            </a:pPr>
            <a:endParaRPr lang="en-US" altLang="zh-CN" sz="1600" dirty="0"/>
          </a:p>
          <a:p>
            <a:endParaRPr lang="zh-CN" altLang="zh-CN" sz="1600" dirty="0"/>
          </a:p>
          <a:p>
            <a:pPr>
              <a:lnSpc>
                <a:spcPts val="2800"/>
              </a:lnSpc>
              <a:buFont typeface="Wingdings" panose="05000000000000000000" pitchFamily="2" charset="2"/>
              <a:buChar char="n"/>
            </a:pPr>
            <a:endParaRPr lang="zh-CN" altLang="zh-CN" sz="1600" dirty="0"/>
          </a:p>
        </p:txBody>
      </p:sp>
      <p:cxnSp>
        <p:nvCxnSpPr>
          <p:cNvPr id="4" name="直接连接符 3"/>
          <p:cNvCxnSpPr/>
          <p:nvPr/>
        </p:nvCxnSpPr>
        <p:spPr>
          <a:xfrm>
            <a:off x="948253" y="1344931"/>
            <a:ext cx="10754360" cy="2921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33345" y="737235"/>
            <a:ext cx="5740400"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教科研经费报销问题</a:t>
            </a:r>
            <a:endParaRPr lang="zh-CN" altLang="en-US" sz="3600" dirty="0"/>
          </a:p>
        </p:txBody>
      </p:sp>
      <p:pic>
        <p:nvPicPr>
          <p:cNvPr id="3" name="图片 2" descr="校名、校徽组合一"/>
          <p:cNvPicPr>
            <a:picLocks noChangeAspect="1"/>
          </p:cNvPicPr>
          <p:nvPr>
            <p:custDataLst>
              <p:tags r:id="rId1"/>
            </p:custDataLst>
          </p:nvPr>
        </p:nvPicPr>
        <p:blipFill>
          <a:blip r:embed="rId2"/>
          <a:stretch>
            <a:fillRect/>
          </a:stretch>
        </p:blipFill>
        <p:spPr>
          <a:xfrm>
            <a:off x="120650" y="22225"/>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347460" y="1572260"/>
            <a:ext cx="4474845" cy="4981575"/>
          </a:xfrm>
          <a:prstGeom prst="rect">
            <a:avLst/>
          </a:prstGeom>
          <a:noFill/>
          <a:ln>
            <a:solidFill>
              <a:srgbClr val="FF0000"/>
            </a:solidFill>
          </a:ln>
        </p:spPr>
        <p:txBody>
          <a:bodyPr/>
          <a:lstStyle/>
          <a:p>
            <a:pPr>
              <a:lnSpc>
                <a:spcPct val="200000"/>
              </a:lnSpc>
              <a:buFont typeface="Wingdings" panose="05000000000000000000" pitchFamily="2" charset="2"/>
              <a:buChar char="n"/>
            </a:pPr>
            <a:r>
              <a:rPr sz="2400" dirty="0"/>
              <a:t>“三重一大”事项决策制度，是指实施重大决策、重要人事任免、重大项目安排和大额度资金使用等</a:t>
            </a:r>
            <a:r>
              <a:rPr lang="zh-CN" altLang="en-US" sz="2400" dirty="0"/>
              <a:t>。</a:t>
            </a:r>
            <a:endParaRPr lang="zh-CN" altLang="en-US" sz="2400" dirty="0"/>
          </a:p>
          <a:p>
            <a:pPr marL="0" indent="0">
              <a:lnSpc>
                <a:spcPct val="200000"/>
              </a:lnSpc>
              <a:buClrTx/>
              <a:buSzTx/>
              <a:buFont typeface="Arial" panose="020B0604020202020204" pitchFamily="34" charset="0"/>
              <a:buNone/>
            </a:pPr>
            <a:endParaRPr lang="zh-CN" altLang="en-US" sz="2400" dirty="0"/>
          </a:p>
        </p:txBody>
      </p:sp>
      <p:cxnSp>
        <p:nvCxnSpPr>
          <p:cNvPr id="6" name="直接连接符 5"/>
          <p:cNvCxnSpPr/>
          <p:nvPr/>
        </p:nvCxnSpPr>
        <p:spPr>
          <a:xfrm flipV="1">
            <a:off x="1264482" y="1386841"/>
            <a:ext cx="9939655" cy="28575"/>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225675" y="780415"/>
            <a:ext cx="9417050" cy="606425"/>
          </a:xfrm>
          <a:prstGeom prst="rect">
            <a:avLst/>
          </a:prstGeom>
        </p:spPr>
        <p:txBody>
          <a:bodyPr wrap="square">
            <a:noAutofit/>
          </a:bodyPr>
          <a:lstStyle/>
          <a:p>
            <a:pPr algn="l" eaLnBrk="1" hangingPunct="1">
              <a:lnSpc>
                <a:spcPct val="100000"/>
              </a:lnSpc>
              <a:spcBef>
                <a:spcPct val="0"/>
              </a:spcBef>
            </a:pPr>
            <a:r>
              <a:rPr lang="zh-CN" altLang="en-US" sz="3200" spc="160" dirty="0">
                <a:solidFill>
                  <a:schemeClr val="tx1"/>
                </a:solidFill>
                <a:latin typeface="Arial" panose="020B0604020202020204" pitchFamily="34" charset="0"/>
                <a:sym typeface="+mn-ea"/>
              </a:rPr>
              <a:t>《巢湖学院“三重一大”决策制度实施办法》</a:t>
            </a:r>
            <a:endParaRPr lang="zh-CN" altLang="en-US" sz="3200" spc="160" dirty="0">
              <a:solidFill>
                <a:schemeClr val="tx1"/>
              </a:solidFill>
              <a:latin typeface="Arial" panose="020B0604020202020204" pitchFamily="34" charset="0"/>
              <a:sym typeface="+mn-ea"/>
            </a:endParaRPr>
          </a:p>
        </p:txBody>
      </p:sp>
      <p:pic>
        <p:nvPicPr>
          <p:cNvPr id="14" name="图片 13"/>
          <p:cNvPicPr>
            <a:picLocks noChangeAspect="1"/>
          </p:cNvPicPr>
          <p:nvPr>
            <p:custDataLst>
              <p:tags r:id="rId1"/>
            </p:custDataLst>
          </p:nvPr>
        </p:nvPicPr>
        <p:blipFill>
          <a:blip r:embed="rId2"/>
          <a:stretch>
            <a:fillRect/>
          </a:stretch>
        </p:blipFill>
        <p:spPr>
          <a:xfrm>
            <a:off x="1632585" y="1572895"/>
            <a:ext cx="4463415" cy="4980940"/>
          </a:xfrm>
          <a:prstGeom prst="rect">
            <a:avLst/>
          </a:prstGeom>
          <a:ln>
            <a:solidFill>
              <a:srgbClr val="FF0000"/>
            </a:solidFill>
          </a:ln>
        </p:spPr>
      </p:pic>
      <p:pic>
        <p:nvPicPr>
          <p:cNvPr id="2" name="图片 1" descr="校名、校徽组合一"/>
          <p:cNvPicPr>
            <a:picLocks noChangeAspect="1"/>
          </p:cNvPicPr>
          <p:nvPr>
            <p:custDataLst>
              <p:tags r:id="rId3"/>
            </p:custDataLst>
          </p:nvPr>
        </p:nvPicPr>
        <p:blipFill>
          <a:blip r:embed="rId4"/>
          <a:stretch>
            <a:fillRect/>
          </a:stretch>
        </p:blipFill>
        <p:spPr>
          <a:xfrm>
            <a:off x="137160" y="7683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883285" y="1318260"/>
            <a:ext cx="10502265" cy="5364480"/>
          </a:xfrm>
          <a:prstGeom prst="rect">
            <a:avLst/>
          </a:prstGeom>
          <a:noFill/>
          <a:ln>
            <a:noFill/>
          </a:ln>
        </p:spPr>
        <p:txBody>
          <a:bodyPr/>
          <a:lstStyle/>
          <a:p>
            <a:pPr>
              <a:lnSpc>
                <a:spcPct val="190000"/>
              </a:lnSpc>
              <a:buFont typeface="Wingdings" panose="05000000000000000000" charset="0"/>
              <a:buChar char="n"/>
            </a:pPr>
            <a:r>
              <a:rPr lang="zh-CN" altLang="zh-CN" dirty="0"/>
              <a:t>近期学校</a:t>
            </a:r>
            <a:r>
              <a:rPr lang="zh-CN" altLang="en-US" dirty="0"/>
              <a:t>印发</a:t>
            </a:r>
            <a:r>
              <a:rPr lang="zh-CN" altLang="zh-CN" dirty="0"/>
              <a:t>《关于进一步厉行节约坚持过紧日子的若干举措》</a:t>
            </a:r>
            <a:r>
              <a:rPr lang="en-US" altLang="zh-CN" dirty="0"/>
              <a:t>8</a:t>
            </a:r>
            <a:r>
              <a:rPr lang="zh-CN" altLang="zh-CN" dirty="0"/>
              <a:t>项措施。</a:t>
            </a:r>
            <a:r>
              <a:rPr lang="zh-CN" altLang="en-US" dirty="0"/>
              <a:t>我重点提5条与报销相关的举措。</a:t>
            </a:r>
            <a:endParaRPr lang="zh-CN" altLang="en-US" dirty="0"/>
          </a:p>
          <a:p>
            <a:pPr>
              <a:lnSpc>
                <a:spcPct val="190000"/>
              </a:lnSpc>
              <a:buFont typeface="Wingdings" panose="05000000000000000000" charset="0"/>
              <a:buChar char="u"/>
            </a:pPr>
            <a:r>
              <a:rPr lang="en-US" altLang="zh-CN" b="1" dirty="0"/>
              <a:t>严格控制“三公”经费支出。</a:t>
            </a:r>
            <a:r>
              <a:rPr lang="en-US" altLang="zh-CN" dirty="0"/>
              <a:t>从严从紧控制交通费支出；严格执行公务接待规定，节俭安排用餐。</a:t>
            </a:r>
            <a:r>
              <a:rPr lang="zh-CN" altLang="en-US" dirty="0"/>
              <a:t>（目前学校正在修订相关制度，</a:t>
            </a:r>
            <a:r>
              <a:rPr lang="zh-CN" altLang="en-US" dirty="0"/>
              <a:t>准备取消工作餐）</a:t>
            </a:r>
            <a:endParaRPr lang="zh-CN" altLang="zh-CN" dirty="0"/>
          </a:p>
          <a:p>
            <a:pPr marL="0" indent="0">
              <a:lnSpc>
                <a:spcPct val="190000"/>
              </a:lnSpc>
              <a:buFont typeface="Wingdings" panose="05000000000000000000" charset="0"/>
              <a:buNone/>
            </a:pPr>
            <a:endParaRPr lang="zh-CN" altLang="zh-CN" dirty="0"/>
          </a:p>
        </p:txBody>
      </p:sp>
      <p:cxnSp>
        <p:nvCxnSpPr>
          <p:cNvPr id="4" name="直接连接符 3"/>
          <p:cNvCxnSpPr/>
          <p:nvPr/>
        </p:nvCxnSpPr>
        <p:spPr>
          <a:xfrm flipV="1">
            <a:off x="1168598" y="1281431"/>
            <a:ext cx="10035540"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533650" y="655320"/>
            <a:ext cx="5766435"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学校厉行节约若干举措</a:t>
            </a:r>
            <a:endParaRPr lang="zh-CN" altLang="en-US" sz="3600"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74930" y="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883285" y="1318260"/>
            <a:ext cx="10502265" cy="5125085"/>
          </a:xfrm>
          <a:prstGeom prst="rect">
            <a:avLst/>
          </a:prstGeom>
          <a:noFill/>
          <a:ln>
            <a:noFill/>
          </a:ln>
        </p:spPr>
        <p:txBody>
          <a:bodyPr/>
          <a:lstStyle/>
          <a:p>
            <a:pPr>
              <a:lnSpc>
                <a:spcPct val="190000"/>
              </a:lnSpc>
              <a:buFont typeface="Wingdings" panose="05000000000000000000" charset="0"/>
              <a:buChar char="u"/>
            </a:pPr>
            <a:r>
              <a:rPr lang="zh-CN" altLang="zh-CN" b="1" dirty="0"/>
              <a:t>严格控制差旅费、会议费、培训费支出。</a:t>
            </a:r>
            <a:r>
              <a:rPr lang="zh-CN" altLang="zh-CN" dirty="0"/>
              <a:t>出差鼓励选择经济实惠的交通工具和住宿条件，提倡乘坐火车，严格控制飞机和租车出行。减少会议数量，控制会议规模和人数，提倡使用电子文档材料，减少发放纸质材料，不发文件袋、笔记本、笔等办公用品，非必要不发瓶装水。</a:t>
            </a:r>
            <a:endParaRPr lang="zh-CN" altLang="zh-CN" dirty="0"/>
          </a:p>
          <a:p>
            <a:pPr marL="0" indent="0">
              <a:lnSpc>
                <a:spcPct val="190000"/>
              </a:lnSpc>
              <a:buFont typeface="Wingdings" panose="05000000000000000000" charset="0"/>
              <a:buNone/>
            </a:pPr>
            <a:endParaRPr lang="zh-CN" altLang="zh-CN" dirty="0"/>
          </a:p>
        </p:txBody>
      </p:sp>
      <p:cxnSp>
        <p:nvCxnSpPr>
          <p:cNvPr id="4" name="直接连接符 3"/>
          <p:cNvCxnSpPr/>
          <p:nvPr/>
        </p:nvCxnSpPr>
        <p:spPr>
          <a:xfrm flipV="1">
            <a:off x="1168598" y="1281431"/>
            <a:ext cx="10035540"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533650" y="655320"/>
            <a:ext cx="5766435"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学校厉行节约若干举措</a:t>
            </a:r>
            <a:endParaRPr lang="zh-CN" altLang="en-US" sz="3600"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74930" y="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883285" y="1318260"/>
            <a:ext cx="10502265" cy="5364480"/>
          </a:xfrm>
          <a:prstGeom prst="rect">
            <a:avLst/>
          </a:prstGeom>
          <a:noFill/>
          <a:ln>
            <a:noFill/>
          </a:ln>
        </p:spPr>
        <p:txBody>
          <a:bodyPr/>
          <a:lstStyle/>
          <a:p>
            <a:pPr>
              <a:lnSpc>
                <a:spcPct val="190000"/>
              </a:lnSpc>
              <a:buFont typeface="Wingdings" panose="05000000000000000000" charset="0"/>
              <a:buChar char="u"/>
            </a:pPr>
            <a:r>
              <a:rPr lang="zh-CN" altLang="zh-CN" b="1" dirty="0"/>
              <a:t>严格控制节庆活动和宣传费用。</a:t>
            </a:r>
            <a:r>
              <a:rPr lang="zh-CN" altLang="zh-CN" dirty="0"/>
              <a:t>严格控制各类节庆、晚会、表彰、展览、文体等大型活动规模，本着勤俭节约的原则，不得随意购置服装、发放补助。严格控制展板展架、横幅标语的印刷与制作，严禁大批量印刷宣传材料、文集、制度汇编等。</a:t>
            </a:r>
            <a:endParaRPr lang="zh-CN" altLang="zh-CN" dirty="0"/>
          </a:p>
        </p:txBody>
      </p:sp>
      <p:cxnSp>
        <p:nvCxnSpPr>
          <p:cNvPr id="4" name="直接连接符 3"/>
          <p:cNvCxnSpPr/>
          <p:nvPr/>
        </p:nvCxnSpPr>
        <p:spPr>
          <a:xfrm flipV="1">
            <a:off x="1168598" y="1360171"/>
            <a:ext cx="10035540" cy="19050"/>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533650" y="715010"/>
            <a:ext cx="5766435"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学校厉行节约若干举措</a:t>
            </a:r>
            <a:endParaRPr lang="zh-CN" altLang="en-US" sz="3600" dirty="0">
              <a:solidFill>
                <a:srgbClr val="1F3A65"/>
              </a:solidFill>
            </a:endParaRPr>
          </a:p>
        </p:txBody>
      </p:sp>
      <p:pic>
        <p:nvPicPr>
          <p:cNvPr id="3" name="图片 2" descr="校名、校徽组合一"/>
          <p:cNvPicPr>
            <a:picLocks noChangeAspect="1"/>
          </p:cNvPicPr>
          <p:nvPr>
            <p:custDataLst>
              <p:tags r:id="rId1"/>
            </p:custDataLst>
          </p:nvPr>
        </p:nvPicPr>
        <p:blipFill>
          <a:blip r:embed="rId2"/>
          <a:stretch>
            <a:fillRect/>
          </a:stretch>
        </p:blipFill>
        <p:spPr>
          <a:xfrm>
            <a:off x="74930" y="0"/>
            <a:ext cx="2668905" cy="7150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76910" y="1510030"/>
            <a:ext cx="10951210" cy="5029835"/>
          </a:xfrm>
          <a:prstGeom prst="rect">
            <a:avLst/>
          </a:prstGeom>
          <a:noFill/>
          <a:ln>
            <a:noFill/>
          </a:ln>
        </p:spPr>
        <p:txBody>
          <a:bodyPr/>
          <a:lstStyle/>
          <a:p>
            <a:pPr>
              <a:lnSpc>
                <a:spcPct val="200000"/>
              </a:lnSpc>
              <a:buFont typeface="Wingdings" panose="05000000000000000000" charset="0"/>
              <a:buChar char="u"/>
            </a:pPr>
            <a:r>
              <a:rPr b="1" dirty="0"/>
              <a:t>减少办公经费支出。</a:t>
            </a:r>
            <a:r>
              <a:rPr dirty="0"/>
              <a:t>办公用品做到按需节约采购，加强领用管理，尽可能循环使用，不得使用办公经费购置个人生活用品和绿植。提倡自带水杯，少用一次性纸杯。减少纸质文件，提倡纸张双面打印和再利用，控制文印支出。</a:t>
            </a:r>
            <a:endParaRPr dirty="0"/>
          </a:p>
          <a:p>
            <a:pPr marL="0" indent="0">
              <a:lnSpc>
                <a:spcPct val="200000"/>
              </a:lnSpc>
              <a:buFont typeface="Wingdings" panose="05000000000000000000" charset="0"/>
              <a:buNone/>
            </a:pPr>
            <a:endParaRPr dirty="0"/>
          </a:p>
        </p:txBody>
      </p:sp>
      <p:cxnSp>
        <p:nvCxnSpPr>
          <p:cNvPr id="4" name="直接连接符 3"/>
          <p:cNvCxnSpPr/>
          <p:nvPr/>
        </p:nvCxnSpPr>
        <p:spPr>
          <a:xfrm flipV="1">
            <a:off x="1072713" y="1329056"/>
            <a:ext cx="10361295"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67000" y="701675"/>
            <a:ext cx="5230495"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学校厉行节约若干举措</a:t>
            </a:r>
            <a:endParaRPr lang="zh-CN" altLang="en-US" sz="3600" dirty="0">
              <a:solidFill>
                <a:srgbClr val="1F3A65"/>
              </a:solidFill>
            </a:endParaRPr>
          </a:p>
        </p:txBody>
      </p:sp>
      <p:sp>
        <p:nvSpPr>
          <p:cNvPr id="3" name="文本占位符 56325"/>
          <p:cNvSpPr>
            <a:spLocks noGrp="1"/>
          </p:cNvSpPr>
          <p:nvPr/>
        </p:nvSpPr>
        <p:spPr>
          <a:xfrm>
            <a:off x="2799080" y="5702300"/>
            <a:ext cx="6835775" cy="837565"/>
          </a:xfrm>
          <a:prstGeom prst="rect">
            <a:avLst/>
          </a:prstGeom>
          <a:noFill/>
          <a:ln>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charset="0"/>
              <a:buNone/>
            </a:pPr>
            <a:r>
              <a:rPr lang="en-US" sz="1600" dirty="0"/>
              <a:t>   </a:t>
            </a:r>
            <a:endParaRPr sz="1600" dirty="0"/>
          </a:p>
        </p:txBody>
      </p:sp>
      <p:pic>
        <p:nvPicPr>
          <p:cNvPr id="6" name="图片 5" descr="校名、校徽组合一"/>
          <p:cNvPicPr>
            <a:picLocks noChangeAspect="1"/>
          </p:cNvPicPr>
          <p:nvPr>
            <p:custDataLst>
              <p:tags r:id="rId1"/>
            </p:custDataLst>
          </p:nvPr>
        </p:nvPicPr>
        <p:blipFill>
          <a:blip r:embed="rId2"/>
          <a:stretch>
            <a:fillRect/>
          </a:stretch>
        </p:blipFill>
        <p:spPr>
          <a:xfrm>
            <a:off x="130175" y="12700"/>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 to="" calcmode="lin" valueType="num">
                                      <p:cBhvr>
                                        <p:cTn id="12" dur="1" fill="hold"/>
                                        <p:tgtEl>
                                          <p:spTgt spid="56326">
                                            <p:txEl>
                                              <p:pRg st="0" end="0"/>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cBhvr>
                                    </p:anim>
                                  </p:childTnLst>
                                </p:cTn>
                              </p:par>
                              <p:par>
                                <p:cTn id="16" presetID="24"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cBhvr>
                                    </p:anim>
                                  </p:childTnLst>
                                </p:cTn>
                              </p:par>
                              <p:par>
                                <p:cTn id="19" presetID="24"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to="" calcmode="lin" valueType="num">
                                      <p:cBhvr>
                                        <p:cTn id="21"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3" grpId="0"/>
      <p:bldP spid="56326" grpId="1" build="p"/>
      <p:bldP spid="2" grpId="1"/>
      <p:bldP spid="3"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76910" y="1510030"/>
            <a:ext cx="11267440" cy="5172710"/>
          </a:xfrm>
          <a:prstGeom prst="rect">
            <a:avLst/>
          </a:prstGeom>
          <a:noFill/>
          <a:ln>
            <a:noFill/>
          </a:ln>
        </p:spPr>
        <p:txBody>
          <a:bodyPr/>
          <a:lstStyle/>
          <a:p>
            <a:pPr>
              <a:lnSpc>
                <a:spcPct val="200000"/>
              </a:lnSpc>
              <a:buFont typeface="Wingdings" panose="05000000000000000000" charset="0"/>
              <a:buChar char="u"/>
            </a:pPr>
            <a:r>
              <a:rPr b="1" dirty="0"/>
              <a:t>严格办公设备管理。</a:t>
            </a:r>
            <a:r>
              <a:rPr dirty="0"/>
              <a:t>严格执行资产配置标准，控制办公设备和家具更换和添置。从严控制打印机、复印机的增配，提倡办公设备共享使用。</a:t>
            </a:r>
            <a:r>
              <a:rPr dirty="0">
                <a:solidFill>
                  <a:srgbClr val="FF0000"/>
                </a:solidFill>
              </a:rPr>
              <a:t>项目负责人使用教研、科研、人才等各类项目经费采购通用办公设备的，不得重复购置。</a:t>
            </a:r>
            <a:r>
              <a:rPr dirty="0"/>
              <a:t>严格管理笔记本电脑、数</a:t>
            </a:r>
            <a:r>
              <a:rPr lang="en-US" dirty="0"/>
              <a:t>    </a:t>
            </a:r>
            <a:r>
              <a:rPr dirty="0"/>
              <a:t>码照（摄）像机等高档电子设备，不得随意增配。</a:t>
            </a:r>
            <a:endParaRPr dirty="0"/>
          </a:p>
        </p:txBody>
      </p:sp>
      <p:cxnSp>
        <p:nvCxnSpPr>
          <p:cNvPr id="4" name="直接连接符 3"/>
          <p:cNvCxnSpPr/>
          <p:nvPr/>
        </p:nvCxnSpPr>
        <p:spPr>
          <a:xfrm flipV="1">
            <a:off x="1072713" y="1329056"/>
            <a:ext cx="10361295" cy="9525"/>
          </a:xfrm>
          <a:prstGeom prst="line">
            <a:avLst/>
          </a:prstGeom>
          <a:ln w="19050">
            <a:solidFill>
              <a:srgbClr val="1F3A65"/>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667000" y="701675"/>
            <a:ext cx="5230495" cy="645160"/>
          </a:xfrm>
          <a:prstGeom prst="rect">
            <a:avLst/>
          </a:prstGeom>
        </p:spPr>
        <p:txBody>
          <a:bodyPr wrap="square">
            <a:spAutoFit/>
          </a:bodyPr>
          <a:lstStyle/>
          <a:p>
            <a:pPr eaLnBrk="1" hangingPunct="1">
              <a:lnSpc>
                <a:spcPct val="100000"/>
              </a:lnSpc>
              <a:spcBef>
                <a:spcPct val="0"/>
              </a:spcBef>
            </a:pPr>
            <a:r>
              <a:rPr lang="zh-CN" altLang="en-US" sz="3600" dirty="0">
                <a:solidFill>
                  <a:srgbClr val="1F3A65"/>
                </a:solidFill>
              </a:rPr>
              <a:t>学校厉行节约若干举措</a:t>
            </a:r>
            <a:endParaRPr lang="zh-CN" altLang="en-US" sz="3600" dirty="0">
              <a:solidFill>
                <a:srgbClr val="1F3A65"/>
              </a:solidFill>
            </a:endParaRPr>
          </a:p>
        </p:txBody>
      </p:sp>
      <p:sp>
        <p:nvSpPr>
          <p:cNvPr id="3" name="文本占位符 56325"/>
          <p:cNvSpPr>
            <a:spLocks noGrp="1"/>
          </p:cNvSpPr>
          <p:nvPr/>
        </p:nvSpPr>
        <p:spPr>
          <a:xfrm>
            <a:off x="2799080" y="5702300"/>
            <a:ext cx="6835775" cy="837565"/>
          </a:xfrm>
          <a:prstGeom prst="rect">
            <a:avLst/>
          </a:prstGeom>
          <a:noFill/>
          <a:ln>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charset="0"/>
              <a:buNone/>
            </a:pPr>
            <a:r>
              <a:rPr lang="en-US" sz="1600" dirty="0"/>
              <a:t>   </a:t>
            </a:r>
            <a:endParaRPr sz="1600" dirty="0"/>
          </a:p>
        </p:txBody>
      </p:sp>
      <p:sp>
        <p:nvSpPr>
          <p:cNvPr id="5" name="文本框 4"/>
          <p:cNvSpPr txBox="1"/>
          <p:nvPr/>
        </p:nvSpPr>
        <p:spPr>
          <a:xfrm>
            <a:off x="3293110" y="6020435"/>
            <a:ext cx="5920105" cy="519430"/>
          </a:xfrm>
          <a:prstGeom prst="rect">
            <a:avLst/>
          </a:prstGeom>
          <a:noFill/>
          <a:ln w="28575">
            <a:solidFill>
              <a:srgbClr val="FF0000"/>
            </a:solidFill>
          </a:ln>
        </p:spPr>
        <p:txBody>
          <a:bodyPr wrap="square" rtlCol="0">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ctr">
              <a:lnSpc>
                <a:spcPct val="130000"/>
              </a:lnSpc>
              <a:buClrTx/>
              <a:buSzTx/>
              <a:buFontTx/>
              <a:buNone/>
            </a:pPr>
            <a:r>
              <a:rPr sz="2400" dirty="0">
                <a:solidFill>
                  <a:srgbClr val="FF0000"/>
                </a:solidFill>
                <a:latin typeface="华文新魏" panose="02010800040101010101" charset="-122"/>
                <a:ea typeface="华文新魏" panose="02010800040101010101" charset="-122"/>
                <a:cs typeface="华文新魏" panose="02010800040101010101" charset="-122"/>
                <a:sym typeface="+mn-ea"/>
              </a:rPr>
              <a:t>树立过“过紧日子”思想      严禁铺张浪费</a:t>
            </a:r>
            <a:endParaRPr sz="2400" dirty="0">
              <a:solidFill>
                <a:srgbClr val="FF0000"/>
              </a:solidFill>
              <a:latin typeface="华文新魏" panose="02010800040101010101" charset="-122"/>
              <a:ea typeface="华文新魏" panose="02010800040101010101" charset="-122"/>
              <a:cs typeface="华文新魏" panose="02010800040101010101" charset="-122"/>
              <a:sym typeface="+mn-ea"/>
            </a:endParaRPr>
          </a:p>
        </p:txBody>
      </p:sp>
      <p:pic>
        <p:nvPicPr>
          <p:cNvPr id="6" name="图片 5" descr="校名、校徽组合一"/>
          <p:cNvPicPr>
            <a:picLocks noChangeAspect="1"/>
          </p:cNvPicPr>
          <p:nvPr>
            <p:custDataLst>
              <p:tags r:id="rId1"/>
            </p:custDataLst>
          </p:nvPr>
        </p:nvPicPr>
        <p:blipFill>
          <a:blip r:embed="rId2"/>
          <a:stretch>
            <a:fillRect/>
          </a:stretch>
        </p:blipFill>
        <p:spPr>
          <a:xfrm>
            <a:off x="130175" y="12700"/>
            <a:ext cx="2668905" cy="7150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6326">
                                            <p:txEl>
                                              <p:pRg st="0" end="0"/>
                                            </p:txEl>
                                          </p:spTgt>
                                        </p:tgtEl>
                                        <p:attrNameLst>
                                          <p:attrName>style.visibility</p:attrName>
                                        </p:attrNameLst>
                                      </p:cBhvr>
                                      <p:to>
                                        <p:strVal val="visible"/>
                                      </p:to>
                                    </p:set>
                                    <p:anim to="" calcmode="lin" valueType="num">
                                      <p:cBhvr>
                                        <p:cTn id="12" dur="1" fill="hold"/>
                                        <p:tgtEl>
                                          <p:spTgt spid="56326">
                                            <p:txEl>
                                              <p:pRg st="0" end="0"/>
                                            </p:txEl>
                                          </p:spTgt>
                                        </p:tgtEl>
                                      </p:cBhvr>
                                    </p:anim>
                                  </p:childTnLst>
                                </p:cTn>
                              </p:par>
                              <p:par>
                                <p:cTn id="13" presetID="24"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cBhvr>
                                    </p:anim>
                                  </p:childTnLst>
                                </p:cTn>
                              </p:par>
                              <p:par>
                                <p:cTn id="16" presetID="24"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cBhvr>
                                    </p:anim>
                                  </p:childTnLst>
                                </p:cTn>
                              </p:par>
                              <p:par>
                                <p:cTn id="19" presetID="24"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to="" calcmode="lin" valueType="num">
                                      <p:cBhvr>
                                        <p:cTn id="21" dur="1" fill="hold"/>
                                        <p:tgtEl>
                                          <p:spTgt spid="3"/>
                                        </p:tgtEl>
                                      </p:cBhvr>
                                    </p:anim>
                                  </p:childTnLst>
                                </p:cTn>
                              </p:par>
                              <p:par>
                                <p:cTn id="22" presetID="24"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build="p"/>
      <p:bldP spid="2" grpId="0"/>
      <p:bldP spid="3" grpId="0"/>
      <p:bldP spid="5" grpId="0" bldLvl="0" animBg="1"/>
      <p:bldP spid="56326" grpId="1" build="p"/>
      <p:bldP spid="2" grpId="1"/>
      <p:bldP spid="3" grpId="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229350" y="1522730"/>
            <a:ext cx="4686300" cy="5144770"/>
          </a:xfrm>
          <a:prstGeom prst="rect">
            <a:avLst/>
          </a:prstGeom>
          <a:noFill/>
          <a:ln>
            <a:solidFill>
              <a:srgbClr val="FF0000"/>
            </a:solidFill>
            <a:prstDash val="sysDash"/>
          </a:ln>
        </p:spPr>
        <p:txBody>
          <a:bodyPr/>
          <a:lstStyle/>
          <a:p>
            <a:pPr marL="0" indent="0">
              <a:lnSpc>
                <a:spcPct val="200000"/>
              </a:lnSpc>
              <a:buFont typeface="Wingdings" panose="05000000000000000000" pitchFamily="2" charset="2"/>
              <a:buChar char="n"/>
            </a:pPr>
            <a:r>
              <a:rPr sz="2400" dirty="0"/>
              <a:t>学校年度</a:t>
            </a:r>
            <a:r>
              <a:rPr sz="2400" dirty="0">
                <a:solidFill>
                  <a:srgbClr val="FF0000"/>
                </a:solidFill>
              </a:rPr>
              <a:t> 10 万元以上 50 万元以下</a:t>
            </a:r>
            <a:r>
              <a:rPr sz="2400" dirty="0"/>
              <a:t>的大额资金预算调整</a:t>
            </a:r>
            <a:r>
              <a:rPr lang="zh-CN" sz="2400" dirty="0">
                <a:sym typeface="+mn-ea"/>
              </a:rPr>
              <a:t>。</a:t>
            </a:r>
            <a:endParaRPr lang="zh-CN" sz="2400" dirty="0">
              <a:sym typeface="+mn-ea"/>
            </a:endParaRPr>
          </a:p>
          <a:p>
            <a:pPr marL="0" indent="0">
              <a:lnSpc>
                <a:spcPct val="200000"/>
              </a:lnSpc>
              <a:buFont typeface="Wingdings" panose="05000000000000000000" pitchFamily="2" charset="2"/>
              <a:buChar char="n"/>
            </a:pPr>
            <a:r>
              <a:rPr lang="en-US" sz="2400" dirty="0"/>
              <a:t> </a:t>
            </a:r>
            <a:r>
              <a:rPr sz="2400" dirty="0">
                <a:solidFill>
                  <a:srgbClr val="FF0000"/>
                </a:solidFill>
              </a:rPr>
              <a:t>50 万元以上 100 万元以下</a:t>
            </a:r>
            <a:r>
              <a:rPr sz="2400" dirty="0"/>
              <a:t>的大额资金支出安排（不含工资、水电费、邮电费、文印费等日常运转支出）</a:t>
            </a:r>
            <a:r>
              <a:rPr lang="zh-CN" sz="2400" dirty="0"/>
              <a:t>。</a:t>
            </a:r>
            <a:endParaRPr sz="2400" dirty="0"/>
          </a:p>
          <a:p>
            <a:pPr>
              <a:lnSpc>
                <a:spcPct val="200000"/>
              </a:lnSpc>
              <a:buFont typeface="Wingdings" panose="05000000000000000000" pitchFamily="2" charset="2"/>
              <a:buChar char="n"/>
            </a:pPr>
            <a:endParaRPr lang="zh-CN" altLang="en-US" sz="2400" dirty="0"/>
          </a:p>
        </p:txBody>
      </p:sp>
      <p:cxnSp>
        <p:nvCxnSpPr>
          <p:cNvPr id="6" name="直接连接符 5"/>
          <p:cNvCxnSpPr/>
          <p:nvPr/>
        </p:nvCxnSpPr>
        <p:spPr>
          <a:xfrm flipV="1">
            <a:off x="1293057" y="1357631"/>
            <a:ext cx="9623425" cy="29210"/>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99005" y="819785"/>
            <a:ext cx="8317865" cy="583565"/>
          </a:xfrm>
          <a:prstGeom prst="rect">
            <a:avLst/>
          </a:prstGeom>
        </p:spPr>
        <p:txBody>
          <a:bodyPr wrap="square">
            <a:spAutoFit/>
          </a:bodyPr>
          <a:lstStyle/>
          <a:p>
            <a:pPr algn="ctr" eaLnBrk="1" hangingPunct="1">
              <a:lnSpc>
                <a:spcPct val="100000"/>
              </a:lnSpc>
              <a:spcBef>
                <a:spcPct val="0"/>
              </a:spcBef>
            </a:pPr>
            <a:r>
              <a:rPr lang="zh-CN" altLang="en-US" sz="3200" spc="160" dirty="0">
                <a:solidFill>
                  <a:schemeClr val="tx1">
                    <a:lumMod val="75000"/>
                    <a:lumOff val="25000"/>
                  </a:schemeClr>
                </a:solidFill>
                <a:latin typeface="Arial" panose="020B0604020202020204" pitchFamily="34" charset="0"/>
                <a:sym typeface="+mn-ea"/>
              </a:rPr>
              <a:t>《巢湖学院校长办公会</a:t>
            </a:r>
            <a:r>
              <a:rPr lang="zh-CN" altLang="en-US" sz="3200" spc="160" dirty="0">
                <a:solidFill>
                  <a:schemeClr val="tx1">
                    <a:lumMod val="75000"/>
                    <a:lumOff val="25000"/>
                  </a:schemeClr>
                </a:solidFill>
                <a:latin typeface="Arial" panose="020B0604020202020204" pitchFamily="34" charset="0"/>
                <a:sym typeface="+mn-ea"/>
              </a:rPr>
              <a:t>议事规则》</a:t>
            </a:r>
            <a:endParaRPr lang="zh-CN" altLang="en-US" sz="3200" spc="160" dirty="0">
              <a:solidFill>
                <a:schemeClr val="tx1">
                  <a:lumMod val="75000"/>
                  <a:lumOff val="25000"/>
                </a:schemeClr>
              </a:solidFill>
              <a:latin typeface="Arial" panose="020B0604020202020204" pitchFamily="34" charset="0"/>
              <a:sym typeface="+mn-ea"/>
            </a:endParaRPr>
          </a:p>
        </p:txBody>
      </p:sp>
      <p:pic>
        <p:nvPicPr>
          <p:cNvPr id="2" name="图片 1"/>
          <p:cNvPicPr>
            <a:picLocks noChangeAspect="1"/>
          </p:cNvPicPr>
          <p:nvPr/>
        </p:nvPicPr>
        <p:blipFill>
          <a:blip r:embed="rId1"/>
          <a:stretch>
            <a:fillRect/>
          </a:stretch>
        </p:blipFill>
        <p:spPr>
          <a:xfrm>
            <a:off x="1371600" y="1523365"/>
            <a:ext cx="4678045" cy="5144135"/>
          </a:xfrm>
          <a:prstGeom prst="rect">
            <a:avLst/>
          </a:prstGeom>
          <a:ln>
            <a:solidFill>
              <a:srgbClr val="FF0000"/>
            </a:solidFill>
          </a:ln>
        </p:spPr>
      </p:pic>
      <p:pic>
        <p:nvPicPr>
          <p:cNvPr id="5" name="图片 4" descr="校名、校徽组合一"/>
          <p:cNvPicPr>
            <a:picLocks noChangeAspect="1"/>
          </p:cNvPicPr>
          <p:nvPr>
            <p:custDataLst>
              <p:tags r:id="rId2"/>
            </p:custDataLst>
          </p:nvPr>
        </p:nvPicPr>
        <p:blipFill>
          <a:blip r:embed="rId3"/>
          <a:stretch>
            <a:fillRect/>
          </a:stretch>
        </p:blipFill>
        <p:spPr>
          <a:xfrm>
            <a:off x="137160" y="10477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6229350" y="1666240"/>
            <a:ext cx="4370070" cy="4982210"/>
          </a:xfrm>
          <a:prstGeom prst="rect">
            <a:avLst/>
          </a:prstGeom>
          <a:noFill/>
          <a:ln w="12700" cmpd="sng">
            <a:solidFill>
              <a:srgbClr val="FF0000"/>
            </a:solidFill>
            <a:prstDash val="sysDot"/>
          </a:ln>
        </p:spPr>
        <p:txBody>
          <a:bodyPr/>
          <a:lstStyle/>
          <a:p>
            <a:pPr>
              <a:lnSpc>
                <a:spcPct val="200000"/>
              </a:lnSpc>
              <a:buFont typeface="Wingdings" panose="05000000000000000000" pitchFamily="2" charset="2"/>
              <a:buChar char="n"/>
            </a:pPr>
            <a:r>
              <a:rPr sz="2400" dirty="0"/>
              <a:t>学校年度 </a:t>
            </a:r>
            <a:r>
              <a:rPr sz="2400" dirty="0">
                <a:solidFill>
                  <a:srgbClr val="FF0000"/>
                </a:solidFill>
              </a:rPr>
              <a:t>50 万元以上</a:t>
            </a:r>
            <a:r>
              <a:rPr sz="2400" dirty="0"/>
              <a:t>的预算调整；</a:t>
            </a:r>
            <a:endParaRPr sz="2400" dirty="0"/>
          </a:p>
          <a:p>
            <a:pPr>
              <a:lnSpc>
                <a:spcPct val="200000"/>
              </a:lnSpc>
              <a:buFont typeface="Wingdings" panose="05000000000000000000" pitchFamily="2" charset="2"/>
              <a:buChar char="n"/>
            </a:pPr>
            <a:r>
              <a:rPr sz="2400" dirty="0">
                <a:solidFill>
                  <a:srgbClr val="FF0000"/>
                </a:solidFill>
              </a:rPr>
              <a:t>100 万元以上</a:t>
            </a:r>
            <a:r>
              <a:rPr sz="2400" dirty="0"/>
              <a:t>的大额资金支出安排（不含工资、水电费、邮电费、文印费等日常运转支出）</a:t>
            </a:r>
            <a:endParaRPr sz="2000" dirty="0"/>
          </a:p>
          <a:p>
            <a:pPr marL="0" indent="0">
              <a:lnSpc>
                <a:spcPts val="2800"/>
              </a:lnSpc>
              <a:buFont typeface="Wingdings" panose="05000000000000000000" pitchFamily="2" charset="2"/>
              <a:buNone/>
            </a:pPr>
            <a:endParaRPr lang="zh-CN" altLang="en-US" sz="2000" dirty="0"/>
          </a:p>
        </p:txBody>
      </p:sp>
      <p:cxnSp>
        <p:nvCxnSpPr>
          <p:cNvPr id="6" name="直接连接符 5"/>
          <p:cNvCxnSpPr/>
          <p:nvPr/>
        </p:nvCxnSpPr>
        <p:spPr>
          <a:xfrm flipV="1">
            <a:off x="1197172" y="1424941"/>
            <a:ext cx="10198735" cy="9525"/>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906270" y="875030"/>
            <a:ext cx="9297035" cy="550545"/>
          </a:xfrm>
          <a:prstGeom prst="rect">
            <a:avLst/>
          </a:prstGeom>
        </p:spPr>
        <p:txBody>
          <a:bodyPr wrap="square">
            <a:noAutofit/>
          </a:bodyPr>
          <a:lstStyle/>
          <a:p>
            <a:pPr algn="l" eaLnBrk="1" hangingPunct="1">
              <a:lnSpc>
                <a:spcPct val="100000"/>
              </a:lnSpc>
              <a:spcBef>
                <a:spcPct val="0"/>
              </a:spcBef>
            </a:pPr>
            <a:r>
              <a:rPr lang="en-US" altLang="zh-CN" spc="160" dirty="0">
                <a:solidFill>
                  <a:schemeClr val="tx1">
                    <a:lumMod val="75000"/>
                    <a:lumOff val="25000"/>
                  </a:schemeClr>
                </a:solidFill>
                <a:latin typeface="Arial" panose="020B0604020202020204" pitchFamily="34" charset="0"/>
                <a:sym typeface="+mn-ea"/>
              </a:rPr>
              <a:t>     </a:t>
            </a:r>
            <a:r>
              <a:rPr lang="zh-CN" altLang="en-US" sz="3200" spc="160" dirty="0">
                <a:solidFill>
                  <a:schemeClr val="tx1">
                    <a:lumMod val="75000"/>
                    <a:lumOff val="25000"/>
                  </a:schemeClr>
                </a:solidFill>
                <a:latin typeface="Arial" panose="020B0604020202020204" pitchFamily="34" charset="0"/>
                <a:sym typeface="+mn-ea"/>
              </a:rPr>
              <a:t>《中共巢湖学院委员会会议</a:t>
            </a:r>
            <a:r>
              <a:rPr lang="zh-CN" altLang="en-US" sz="3200" spc="160" dirty="0">
                <a:solidFill>
                  <a:schemeClr val="tx1">
                    <a:lumMod val="75000"/>
                    <a:lumOff val="25000"/>
                  </a:schemeClr>
                </a:solidFill>
                <a:latin typeface="Arial" panose="020B0604020202020204" pitchFamily="34" charset="0"/>
                <a:sym typeface="+mn-ea"/>
              </a:rPr>
              <a:t>议事规则》</a:t>
            </a:r>
            <a:endParaRPr lang="zh-CN" altLang="en-US" sz="3200" spc="160" dirty="0">
              <a:solidFill>
                <a:schemeClr val="tx1">
                  <a:lumMod val="75000"/>
                  <a:lumOff val="25000"/>
                </a:schemeClr>
              </a:solidFill>
              <a:latin typeface="Arial" panose="020B0604020202020204" pitchFamily="34" charset="0"/>
              <a:sym typeface="+mn-ea"/>
            </a:endParaRPr>
          </a:p>
        </p:txBody>
      </p:sp>
      <p:pic>
        <p:nvPicPr>
          <p:cNvPr id="4" name="图片 3"/>
          <p:cNvPicPr>
            <a:picLocks noChangeAspect="1"/>
          </p:cNvPicPr>
          <p:nvPr/>
        </p:nvPicPr>
        <p:blipFill>
          <a:blip r:embed="rId1"/>
          <a:stretch>
            <a:fillRect/>
          </a:stretch>
        </p:blipFill>
        <p:spPr>
          <a:xfrm>
            <a:off x="1280160" y="1666875"/>
            <a:ext cx="4664075" cy="4981575"/>
          </a:xfrm>
          <a:prstGeom prst="rect">
            <a:avLst/>
          </a:prstGeom>
          <a:ln>
            <a:solidFill>
              <a:srgbClr val="FF0000"/>
            </a:solidFill>
          </a:ln>
        </p:spPr>
      </p:pic>
      <p:pic>
        <p:nvPicPr>
          <p:cNvPr id="2" name="图片 1" descr="校名、校徽组合一"/>
          <p:cNvPicPr>
            <a:picLocks noChangeAspect="1"/>
          </p:cNvPicPr>
          <p:nvPr>
            <p:custDataLst>
              <p:tags r:id="rId2"/>
            </p:custDataLst>
          </p:nvPr>
        </p:nvPicPr>
        <p:blipFill>
          <a:blip r:embed="rId3"/>
          <a:stretch>
            <a:fillRect/>
          </a:stretch>
        </p:blipFill>
        <p:spPr>
          <a:xfrm>
            <a:off x="137160" y="2222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4420235" y="1568450"/>
            <a:ext cx="7627620" cy="5093970"/>
          </a:xfrm>
          <a:prstGeom prst="rect">
            <a:avLst/>
          </a:prstGeom>
          <a:noFill/>
          <a:ln>
            <a:solidFill>
              <a:srgbClr val="FF0000"/>
            </a:solidFill>
            <a:prstDash val="sysDash"/>
          </a:ln>
        </p:spPr>
        <p:txBody>
          <a:bodyPr/>
          <a:lstStyle/>
          <a:p>
            <a:pPr>
              <a:lnSpc>
                <a:spcPct val="150000"/>
              </a:lnSpc>
              <a:spcAft>
                <a:spcPts val="0"/>
              </a:spcAft>
              <a:buFont typeface="Wingdings" panose="05000000000000000000" pitchFamily="2" charset="2"/>
              <a:buChar char="n"/>
            </a:pPr>
            <a:r>
              <a:rPr sz="2400" dirty="0"/>
              <a:t>学院经费单项支出</a:t>
            </a:r>
            <a:r>
              <a:rPr sz="2400" dirty="0">
                <a:solidFill>
                  <a:srgbClr val="C00000"/>
                </a:solidFill>
              </a:rPr>
              <a:t>低于 2 万元</a:t>
            </a:r>
            <a:r>
              <a:rPr sz="2400" dirty="0"/>
              <a:t>的由</a:t>
            </a:r>
            <a:r>
              <a:rPr sz="2400" dirty="0">
                <a:solidFill>
                  <a:srgbClr val="FF0000"/>
                </a:solidFill>
              </a:rPr>
              <a:t>党政主要负责人</a:t>
            </a:r>
            <a:r>
              <a:rPr sz="2400" dirty="0"/>
              <a:t>根据其分工职责范围进行审批；部门经费单项支出低于 2 万元的由部门主要负责人审批。</a:t>
            </a:r>
            <a:endParaRPr sz="2400" dirty="0"/>
          </a:p>
          <a:p>
            <a:pPr>
              <a:lnSpc>
                <a:spcPct val="150000"/>
              </a:lnSpc>
              <a:spcAft>
                <a:spcPts val="0"/>
              </a:spcAft>
              <a:buFont typeface="Wingdings" panose="05000000000000000000" pitchFamily="2" charset="2"/>
              <a:buChar char="n"/>
            </a:pPr>
            <a:r>
              <a:rPr sz="2400" dirty="0"/>
              <a:t>单项金额</a:t>
            </a:r>
            <a:r>
              <a:rPr sz="2400" dirty="0">
                <a:solidFill>
                  <a:srgbClr val="FF0000"/>
                </a:solidFill>
              </a:rPr>
              <a:t> </a:t>
            </a:r>
            <a:r>
              <a:rPr sz="2400" dirty="0">
                <a:solidFill>
                  <a:srgbClr val="C00000"/>
                </a:solidFill>
              </a:rPr>
              <a:t>2 万元（含）至 10 万元（不含）</a:t>
            </a:r>
            <a:r>
              <a:rPr sz="2400" dirty="0"/>
              <a:t>的由单</a:t>
            </a:r>
            <a:r>
              <a:rPr sz="2400" dirty="0">
                <a:solidFill>
                  <a:srgbClr val="FF0000"/>
                </a:solidFill>
              </a:rPr>
              <a:t>位主要负责人</a:t>
            </a:r>
            <a:r>
              <a:rPr sz="2400" dirty="0"/>
              <a:t>签署意见后（学院为</a:t>
            </a:r>
            <a:r>
              <a:rPr sz="2400" dirty="0">
                <a:solidFill>
                  <a:srgbClr val="FF0000"/>
                </a:solidFill>
              </a:rPr>
              <a:t>党政主要负责人会签</a:t>
            </a:r>
            <a:r>
              <a:rPr sz="2400" dirty="0"/>
              <a:t>），按业务性质报分管该项工作的校领导审批。</a:t>
            </a:r>
            <a:endParaRPr sz="2400" dirty="0"/>
          </a:p>
          <a:p>
            <a:pPr>
              <a:lnSpc>
                <a:spcPct val="150000"/>
              </a:lnSpc>
              <a:spcAft>
                <a:spcPts val="0"/>
              </a:spcAft>
              <a:buFont typeface="Wingdings" panose="05000000000000000000" pitchFamily="2" charset="2"/>
              <a:buChar char="n"/>
            </a:pPr>
            <a:r>
              <a:rPr sz="2400" dirty="0"/>
              <a:t>单项金额在</a:t>
            </a:r>
            <a:r>
              <a:rPr sz="2400" dirty="0">
                <a:solidFill>
                  <a:srgbClr val="C00000"/>
                </a:solidFill>
              </a:rPr>
              <a:t> 10 万元以上（含 10 万元）</a:t>
            </a:r>
            <a:r>
              <a:rPr sz="2400" dirty="0"/>
              <a:t>的支出，在履行以上程序后，报</a:t>
            </a:r>
            <a:r>
              <a:rPr sz="2400" dirty="0">
                <a:solidFill>
                  <a:srgbClr val="FF0000"/>
                </a:solidFill>
              </a:rPr>
              <a:t>分管财务的校领导</a:t>
            </a:r>
            <a:r>
              <a:rPr sz="2400" dirty="0"/>
              <a:t>审批。</a:t>
            </a:r>
            <a:endParaRPr sz="2400" dirty="0"/>
          </a:p>
          <a:p>
            <a:pPr marL="0" indent="0">
              <a:lnSpc>
                <a:spcPts val="2800"/>
              </a:lnSpc>
              <a:buFont typeface="Wingdings" panose="05000000000000000000" pitchFamily="2" charset="2"/>
              <a:buNone/>
            </a:pPr>
            <a:endParaRPr lang="zh-CN" altLang="en-US" sz="2400" dirty="0"/>
          </a:p>
        </p:txBody>
      </p:sp>
      <p:cxnSp>
        <p:nvCxnSpPr>
          <p:cNvPr id="6" name="直接连接符 5"/>
          <p:cNvCxnSpPr/>
          <p:nvPr/>
        </p:nvCxnSpPr>
        <p:spPr>
          <a:xfrm>
            <a:off x="526612" y="1271906"/>
            <a:ext cx="11473180" cy="9525"/>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297430" y="697865"/>
            <a:ext cx="8604250" cy="516255"/>
          </a:xfrm>
          <a:prstGeom prst="rect">
            <a:avLst/>
          </a:prstGeom>
        </p:spPr>
        <p:txBody>
          <a:bodyPr wrap="square">
            <a:noAutofit/>
          </a:bodyPr>
          <a:lstStyle/>
          <a:p>
            <a:pPr lvl="0" eaLnBrk="1" hangingPunct="1">
              <a:lnSpc>
                <a:spcPct val="100000"/>
              </a:lnSpc>
              <a:spcBef>
                <a:spcPct val="0"/>
              </a:spcBef>
            </a:pPr>
            <a:r>
              <a:rPr lang="en-US" altLang="zh-CN" spc="160" dirty="0">
                <a:solidFill>
                  <a:schemeClr val="tx1">
                    <a:lumMod val="75000"/>
                    <a:lumOff val="25000"/>
                  </a:schemeClr>
                </a:solidFill>
                <a:latin typeface="Arial" panose="020B0604020202020204" pitchFamily="34" charset="0"/>
                <a:sym typeface="+mn-ea"/>
              </a:rPr>
              <a:t>         </a:t>
            </a:r>
            <a:r>
              <a:rPr lang="zh-CN" altLang="en-US" sz="3200" spc="160" dirty="0" smtClean="0">
                <a:solidFill>
                  <a:schemeClr val="tx1">
                    <a:lumMod val="75000"/>
                    <a:lumOff val="25000"/>
                  </a:schemeClr>
                </a:solidFill>
                <a:latin typeface="Arial" panose="020B0604020202020204" pitchFamily="34" charset="0"/>
                <a:sym typeface="+mn-ea"/>
              </a:rPr>
              <a:t>《巢湖学院经费审批管理办法》</a:t>
            </a:r>
            <a:endParaRPr lang="zh-CN" altLang="en-US" sz="3200" dirty="0">
              <a:solidFill>
                <a:srgbClr val="1F3A65"/>
              </a:solidFill>
            </a:endParaRPr>
          </a:p>
        </p:txBody>
      </p:sp>
      <p:pic>
        <p:nvPicPr>
          <p:cNvPr id="2" name="图片 1"/>
          <p:cNvPicPr>
            <a:picLocks noChangeAspect="1"/>
          </p:cNvPicPr>
          <p:nvPr/>
        </p:nvPicPr>
        <p:blipFill>
          <a:blip r:embed="rId1"/>
          <a:stretch>
            <a:fillRect/>
          </a:stretch>
        </p:blipFill>
        <p:spPr>
          <a:xfrm>
            <a:off x="287655" y="1568450"/>
            <a:ext cx="4036695" cy="5093970"/>
          </a:xfrm>
          <a:prstGeom prst="rect">
            <a:avLst/>
          </a:prstGeom>
          <a:ln>
            <a:solidFill>
              <a:srgbClr val="FF0000"/>
            </a:solidFill>
          </a:ln>
        </p:spPr>
      </p:pic>
      <p:pic>
        <p:nvPicPr>
          <p:cNvPr id="4" name="图片 3" descr="校名、校徽组合一"/>
          <p:cNvPicPr>
            <a:picLocks noChangeAspect="1"/>
          </p:cNvPicPr>
          <p:nvPr>
            <p:custDataLst>
              <p:tags r:id="rId2"/>
            </p:custDataLst>
          </p:nvPr>
        </p:nvPicPr>
        <p:blipFill>
          <a:blip r:embed="rId3"/>
          <a:stretch>
            <a:fillRect/>
          </a:stretch>
        </p:blipFill>
        <p:spPr>
          <a:xfrm>
            <a:off x="174625" y="2222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4331970" y="1471930"/>
            <a:ext cx="7447280" cy="5306060"/>
          </a:xfrm>
          <a:prstGeom prst="rect">
            <a:avLst/>
          </a:prstGeom>
          <a:noFill/>
          <a:ln>
            <a:solidFill>
              <a:srgbClr val="FF0000"/>
            </a:solidFill>
            <a:prstDash val="sysDash"/>
          </a:ln>
        </p:spPr>
        <p:txBody>
          <a:bodyPr/>
          <a:lstStyle/>
          <a:p>
            <a:pPr eaLnBrk="1" latinLnBrk="0" hangingPunct="1">
              <a:lnSpc>
                <a:spcPts val="4080"/>
              </a:lnSpc>
              <a:spcBef>
                <a:spcPts val="600"/>
              </a:spcBef>
              <a:buFont typeface="Wingdings" panose="05000000000000000000" pitchFamily="2" charset="2"/>
              <a:buChar char="n"/>
            </a:pPr>
            <a:r>
              <a:rPr sz="2400" dirty="0"/>
              <a:t>出差人员执行公务前需履行请假手续。</a:t>
            </a:r>
            <a:endParaRPr sz="2400" dirty="0"/>
          </a:p>
          <a:p>
            <a:pPr eaLnBrk="1" latinLnBrk="0" hangingPunct="1">
              <a:lnSpc>
                <a:spcPts val="4080"/>
              </a:lnSpc>
              <a:spcBef>
                <a:spcPts val="600"/>
              </a:spcBef>
              <a:buFont typeface="Wingdings" panose="05000000000000000000" pitchFamily="2" charset="2"/>
              <a:buChar char="n"/>
            </a:pPr>
            <a:r>
              <a:rPr sz="2400" dirty="0"/>
              <a:t>伙食补助费按出差自然（日历）天数计算，按出差目的地标准包干使用。补助费标准为</a:t>
            </a:r>
            <a:r>
              <a:rPr sz="2400" dirty="0">
                <a:solidFill>
                  <a:srgbClr val="FF0000"/>
                </a:solidFill>
              </a:rPr>
              <a:t>每人每天补助100 元</a:t>
            </a:r>
            <a:r>
              <a:rPr sz="2400" dirty="0"/>
              <a:t>，其中</a:t>
            </a:r>
            <a:r>
              <a:rPr sz="2400" dirty="0">
                <a:solidFill>
                  <a:srgbClr val="FF0000"/>
                </a:solidFill>
              </a:rPr>
              <a:t>合肥、马鞍山、芜湖三地每人每天补助 60 元</a:t>
            </a:r>
            <a:r>
              <a:rPr sz="2400" dirty="0"/>
              <a:t>。</a:t>
            </a:r>
            <a:endParaRPr sz="2400" dirty="0"/>
          </a:p>
          <a:p>
            <a:pPr marL="0" indent="0" eaLnBrk="1" latinLnBrk="0" hangingPunct="1">
              <a:lnSpc>
                <a:spcPts val="4080"/>
              </a:lnSpc>
              <a:spcBef>
                <a:spcPts val="600"/>
              </a:spcBef>
              <a:buFont typeface="Wingdings" panose="05000000000000000000" pitchFamily="2" charset="2"/>
              <a:buChar char="n"/>
            </a:pPr>
            <a:r>
              <a:rPr sz="2400" dirty="0"/>
              <a:t>市内交通费按出差自然（日历）天数计算，</a:t>
            </a:r>
            <a:r>
              <a:rPr sz="2400" dirty="0">
                <a:solidFill>
                  <a:srgbClr val="FF0000"/>
                </a:solidFill>
              </a:rPr>
              <a:t>省外每人每天 80 元</a:t>
            </a:r>
            <a:r>
              <a:rPr sz="2400" dirty="0"/>
              <a:t>，</a:t>
            </a:r>
            <a:r>
              <a:rPr sz="2400" dirty="0">
                <a:solidFill>
                  <a:srgbClr val="FF0000"/>
                </a:solidFill>
              </a:rPr>
              <a:t>省内每人每天 50 元</a:t>
            </a:r>
            <a:r>
              <a:rPr sz="2400" dirty="0"/>
              <a:t>包干使用。</a:t>
            </a:r>
            <a:endParaRPr sz="2400" dirty="0"/>
          </a:p>
          <a:p>
            <a:pPr marL="0" indent="0" algn="l" eaLnBrk="1" latinLnBrk="0" hangingPunct="1">
              <a:lnSpc>
                <a:spcPts val="4080"/>
              </a:lnSpc>
              <a:spcBef>
                <a:spcPts val="600"/>
              </a:spcBef>
              <a:buClrTx/>
              <a:buSzTx/>
              <a:buFont typeface="Wingdings" panose="05000000000000000000" pitchFamily="2" charset="2"/>
              <a:buChar char="n"/>
            </a:pPr>
            <a:r>
              <a:rPr sz="2400" dirty="0"/>
              <a:t>教授（正高级）职称人员乘坐交通工具等级和住宿费标准参照厅级人员执行。</a:t>
            </a:r>
            <a:endParaRPr sz="2400" dirty="0"/>
          </a:p>
        </p:txBody>
      </p:sp>
      <p:cxnSp>
        <p:nvCxnSpPr>
          <p:cNvPr id="6" name="直接连接符 5"/>
          <p:cNvCxnSpPr/>
          <p:nvPr/>
        </p:nvCxnSpPr>
        <p:spPr>
          <a:xfrm>
            <a:off x="402152" y="1319531"/>
            <a:ext cx="11377295" cy="0"/>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849880" y="612775"/>
            <a:ext cx="7348855" cy="602615"/>
          </a:xfrm>
          <a:prstGeom prst="rect">
            <a:avLst/>
          </a:prstGeom>
        </p:spPr>
        <p:txBody>
          <a:bodyPr wrap="square">
            <a:noAutofit/>
          </a:bodyPr>
          <a:lstStyle/>
          <a:p>
            <a:pPr lvl="0" eaLnBrk="1" hangingPunct="1">
              <a:lnSpc>
                <a:spcPct val="100000"/>
              </a:lnSpc>
              <a:spcBef>
                <a:spcPct val="0"/>
              </a:spcBef>
            </a:pPr>
            <a:r>
              <a:rPr lang="en-US" altLang="zh-CN" spc="160" dirty="0">
                <a:solidFill>
                  <a:schemeClr val="tx1">
                    <a:lumMod val="75000"/>
                    <a:lumOff val="25000"/>
                  </a:schemeClr>
                </a:solidFill>
                <a:latin typeface="Arial" panose="020B0604020202020204" pitchFamily="34" charset="0"/>
                <a:sym typeface="+mn-ea"/>
              </a:rPr>
              <a:t>         </a:t>
            </a:r>
            <a:r>
              <a:rPr lang="zh-CN" altLang="en-US" sz="3200" spc="160" dirty="0" smtClean="0">
                <a:solidFill>
                  <a:schemeClr val="tx1">
                    <a:lumMod val="75000"/>
                    <a:lumOff val="25000"/>
                  </a:schemeClr>
                </a:solidFill>
                <a:latin typeface="Arial" panose="020B0604020202020204" pitchFamily="34" charset="0"/>
                <a:sym typeface="+mn-ea"/>
              </a:rPr>
              <a:t>《巢湖学院差旅费管理办法》</a:t>
            </a:r>
            <a:endParaRPr lang="zh-CN" altLang="en-US" sz="3200" spc="160" dirty="0" smtClean="0">
              <a:solidFill>
                <a:schemeClr val="tx1">
                  <a:lumMod val="75000"/>
                  <a:lumOff val="25000"/>
                </a:schemeClr>
              </a:solidFill>
              <a:latin typeface="Arial" panose="020B0604020202020204" pitchFamily="34" charset="0"/>
              <a:sym typeface="+mn-ea"/>
            </a:endParaRPr>
          </a:p>
        </p:txBody>
      </p:sp>
      <p:pic>
        <p:nvPicPr>
          <p:cNvPr id="4" name="图片 3"/>
          <p:cNvPicPr>
            <a:picLocks noChangeAspect="1"/>
          </p:cNvPicPr>
          <p:nvPr/>
        </p:nvPicPr>
        <p:blipFill>
          <a:blip r:embed="rId1"/>
          <a:stretch>
            <a:fillRect/>
          </a:stretch>
        </p:blipFill>
        <p:spPr>
          <a:xfrm>
            <a:off x="401955" y="1423670"/>
            <a:ext cx="3847465" cy="5353685"/>
          </a:xfrm>
          <a:prstGeom prst="rect">
            <a:avLst/>
          </a:prstGeom>
          <a:ln>
            <a:solidFill>
              <a:srgbClr val="FF0000"/>
            </a:solidFill>
          </a:ln>
        </p:spPr>
      </p:pic>
      <p:pic>
        <p:nvPicPr>
          <p:cNvPr id="2" name="图片 1" descr="校名、校徽组合一"/>
          <p:cNvPicPr>
            <a:picLocks noChangeAspect="1"/>
          </p:cNvPicPr>
          <p:nvPr>
            <p:custDataLst>
              <p:tags r:id="rId2"/>
            </p:custDataLst>
          </p:nvPr>
        </p:nvPicPr>
        <p:blipFill>
          <a:blip r:embed="rId3"/>
          <a:stretch>
            <a:fillRect/>
          </a:stretch>
        </p:blipFill>
        <p:spPr>
          <a:xfrm>
            <a:off x="180975" y="7048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5803900" y="1485900"/>
            <a:ext cx="4711700" cy="5162550"/>
          </a:xfrm>
          <a:prstGeom prst="rect">
            <a:avLst/>
          </a:prstGeom>
          <a:noFill/>
          <a:ln>
            <a:gradFill>
              <a:gsLst>
                <a:gs pos="0">
                  <a:srgbClr val="FE4444"/>
                </a:gs>
                <a:gs pos="100000">
                  <a:srgbClr val="832B2B"/>
                </a:gs>
              </a:gsLst>
            </a:gradFill>
            <a:prstDash val="sysDash"/>
          </a:ln>
        </p:spPr>
        <p:txBody>
          <a:bodyPr/>
          <a:lstStyle/>
          <a:p>
            <a:pPr marL="57150" indent="-285750" algn="l">
              <a:lnSpc>
                <a:spcPct val="200000"/>
              </a:lnSpc>
              <a:buClrTx/>
              <a:buSzTx/>
              <a:buFont typeface="Wingdings" panose="05000000000000000000" charset="0"/>
              <a:buChar char="n"/>
            </a:pPr>
            <a:r>
              <a:rPr sz="2400" dirty="0"/>
              <a:t>为规范财务报销及结算手续，方便广大教职工办理报销业务，提高工作效率，制定本细则</a:t>
            </a:r>
            <a:r>
              <a:rPr sz="2400" dirty="0"/>
              <a:t>。</a:t>
            </a:r>
            <a:endParaRPr sz="2400" dirty="0"/>
          </a:p>
          <a:p>
            <a:pPr marL="57150" indent="-285750" algn="l">
              <a:lnSpc>
                <a:spcPct val="200000"/>
              </a:lnSpc>
              <a:buClrTx/>
              <a:buSzTx/>
              <a:buFont typeface="Wingdings" panose="05000000000000000000" charset="0"/>
              <a:buChar char="n"/>
            </a:pPr>
            <a:r>
              <a:rPr sz="2400" dirty="0"/>
              <a:t>细则对财务报销时间、</a:t>
            </a:r>
            <a:r>
              <a:rPr sz="2400" dirty="0">
                <a:sym typeface="+mn-ea"/>
              </a:rPr>
              <a:t>报销手续、报销票据等进行详细说明指导。</a:t>
            </a:r>
            <a:endParaRPr sz="2400" dirty="0"/>
          </a:p>
          <a:p>
            <a:pPr>
              <a:lnSpc>
                <a:spcPct val="150000"/>
              </a:lnSpc>
              <a:buFont typeface="Wingdings" panose="05000000000000000000" pitchFamily="2" charset="2"/>
              <a:buChar char="n"/>
            </a:pPr>
            <a:endParaRPr lang="zh-CN" altLang="en-US" sz="1500" dirty="0">
              <a:ea typeface="+mn-lt"/>
              <a:cs typeface="+mn-lt"/>
            </a:endParaRPr>
          </a:p>
          <a:p>
            <a:pPr>
              <a:lnSpc>
                <a:spcPct val="150000"/>
              </a:lnSpc>
              <a:buFont typeface="Wingdings" panose="05000000000000000000" pitchFamily="2" charset="2"/>
              <a:buChar char="n"/>
            </a:pPr>
            <a:endParaRPr lang="zh-CN" altLang="en-US" sz="1500" dirty="0">
              <a:ea typeface="+mn-lt"/>
              <a:cs typeface="+mn-lt"/>
            </a:endParaRPr>
          </a:p>
        </p:txBody>
      </p:sp>
      <p:cxnSp>
        <p:nvCxnSpPr>
          <p:cNvPr id="6" name="直接连接符 5"/>
          <p:cNvCxnSpPr/>
          <p:nvPr/>
        </p:nvCxnSpPr>
        <p:spPr>
          <a:xfrm flipV="1">
            <a:off x="919677" y="1329056"/>
            <a:ext cx="10054590" cy="19050"/>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47925" y="680085"/>
            <a:ext cx="7425055" cy="583565"/>
          </a:xfrm>
          <a:prstGeom prst="rect">
            <a:avLst/>
          </a:prstGeom>
        </p:spPr>
        <p:txBody>
          <a:bodyPr wrap="square">
            <a:spAutoFit/>
          </a:bodyPr>
          <a:lstStyle/>
          <a:p>
            <a:pPr lvl="0" eaLnBrk="1" hangingPunct="1">
              <a:lnSpc>
                <a:spcPct val="100000"/>
              </a:lnSpc>
              <a:spcBef>
                <a:spcPct val="0"/>
              </a:spcBef>
            </a:pPr>
            <a:r>
              <a:rPr lang="en-US" altLang="zh-CN" spc="160" dirty="0">
                <a:solidFill>
                  <a:schemeClr val="tx1">
                    <a:lumMod val="75000"/>
                    <a:lumOff val="25000"/>
                  </a:schemeClr>
                </a:solidFill>
                <a:latin typeface="Arial" panose="020B0604020202020204" pitchFamily="34" charset="0"/>
                <a:sym typeface="+mn-ea"/>
              </a:rPr>
              <a:t>   </a:t>
            </a:r>
            <a:r>
              <a:rPr lang="en-US" altLang="zh-CN" spc="160" dirty="0" smtClean="0">
                <a:solidFill>
                  <a:schemeClr val="tx1">
                    <a:lumMod val="75000"/>
                    <a:lumOff val="25000"/>
                  </a:schemeClr>
                </a:solidFill>
                <a:latin typeface="Arial" panose="020B0604020202020204" pitchFamily="34" charset="0"/>
                <a:sym typeface="+mn-ea"/>
              </a:rPr>
              <a:t>     </a:t>
            </a:r>
            <a:r>
              <a:rPr lang="zh-CN" altLang="en-US" sz="3200" spc="160" dirty="0" smtClean="0">
                <a:solidFill>
                  <a:schemeClr val="tx1">
                    <a:lumMod val="75000"/>
                    <a:lumOff val="25000"/>
                  </a:schemeClr>
                </a:solidFill>
                <a:latin typeface="Arial" panose="020B0604020202020204" pitchFamily="34" charset="0"/>
                <a:sym typeface="+mn-ea"/>
              </a:rPr>
              <a:t>《</a:t>
            </a:r>
            <a:r>
              <a:rPr lang="zh-CN" altLang="en-US" sz="3200" spc="160" dirty="0">
                <a:solidFill>
                  <a:schemeClr val="tx1">
                    <a:lumMod val="75000"/>
                    <a:lumOff val="25000"/>
                  </a:schemeClr>
                </a:solidFill>
                <a:latin typeface="Arial" panose="020B0604020202020204" pitchFamily="34" charset="0"/>
                <a:sym typeface="+mn-ea"/>
              </a:rPr>
              <a:t>巢湖学院财务报销实施细则</a:t>
            </a:r>
            <a:r>
              <a:rPr lang="zh-CN" altLang="en-US" sz="3200" spc="160" dirty="0" smtClean="0">
                <a:solidFill>
                  <a:schemeClr val="tx1">
                    <a:lumMod val="75000"/>
                    <a:lumOff val="25000"/>
                  </a:schemeClr>
                </a:solidFill>
                <a:latin typeface="Arial" panose="020B0604020202020204" pitchFamily="34" charset="0"/>
                <a:sym typeface="+mn-ea"/>
              </a:rPr>
              <a:t>》</a:t>
            </a:r>
            <a:endParaRPr lang="zh-CN" altLang="en-US" sz="3200" dirty="0">
              <a:solidFill>
                <a:srgbClr val="1F3A65"/>
              </a:solidFill>
            </a:endParaRPr>
          </a:p>
        </p:txBody>
      </p:sp>
      <p:pic>
        <p:nvPicPr>
          <p:cNvPr id="2" name="图片 1"/>
          <p:cNvPicPr>
            <a:picLocks noChangeAspect="1"/>
          </p:cNvPicPr>
          <p:nvPr/>
        </p:nvPicPr>
        <p:blipFill>
          <a:blip r:embed="rId1"/>
          <a:stretch>
            <a:fillRect/>
          </a:stretch>
        </p:blipFill>
        <p:spPr>
          <a:xfrm>
            <a:off x="1403350" y="1485900"/>
            <a:ext cx="4192270" cy="5161915"/>
          </a:xfrm>
          <a:prstGeom prst="rect">
            <a:avLst/>
          </a:prstGeom>
          <a:ln>
            <a:solidFill>
              <a:srgbClr val="FF0000"/>
            </a:solidFill>
          </a:ln>
        </p:spPr>
      </p:pic>
      <p:pic>
        <p:nvPicPr>
          <p:cNvPr id="4" name="图片 3" descr="校名、校徽组合一"/>
          <p:cNvPicPr>
            <a:picLocks noChangeAspect="1"/>
          </p:cNvPicPr>
          <p:nvPr>
            <p:custDataLst>
              <p:tags r:id="rId2"/>
            </p:custDataLst>
          </p:nvPr>
        </p:nvPicPr>
        <p:blipFill>
          <a:blip r:embed="rId3"/>
          <a:stretch>
            <a:fillRect/>
          </a:stretch>
        </p:blipFill>
        <p:spPr>
          <a:xfrm>
            <a:off x="142875" y="22225"/>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文本占位符 56325"/>
          <p:cNvSpPr>
            <a:spLocks noGrp="1"/>
          </p:cNvSpPr>
          <p:nvPr>
            <p:ph type="body" sz="half" idx="2"/>
          </p:nvPr>
        </p:nvSpPr>
        <p:spPr>
          <a:xfrm>
            <a:off x="4354195" y="1278890"/>
            <a:ext cx="7634605" cy="5122545"/>
          </a:xfrm>
          <a:prstGeom prst="rect">
            <a:avLst/>
          </a:prstGeom>
          <a:noFill/>
          <a:ln>
            <a:gradFill>
              <a:gsLst>
                <a:gs pos="0">
                  <a:srgbClr val="FE4444"/>
                </a:gs>
                <a:gs pos="100000">
                  <a:srgbClr val="832B2B"/>
                </a:gs>
              </a:gsLst>
            </a:gradFill>
            <a:prstDash val="sysDash"/>
          </a:ln>
        </p:spPr>
        <p:txBody>
          <a:bodyPr/>
          <a:lstStyle/>
          <a:p>
            <a:pPr eaLnBrk="1" latinLnBrk="0" hangingPunct="1">
              <a:lnSpc>
                <a:spcPts val="4980"/>
              </a:lnSpc>
              <a:spcBef>
                <a:spcPts val="0"/>
              </a:spcBef>
              <a:buFont typeface="Wingdings" panose="05000000000000000000" pitchFamily="2" charset="2"/>
              <a:buChar char="n"/>
            </a:pPr>
            <a:r>
              <a:rPr sz="2400" dirty="0">
                <a:ea typeface="+mn-lt"/>
                <a:cs typeface="+mn-lt"/>
              </a:rPr>
              <a:t>凡属于公务卡强制结算目录内的业务，原则上不再办理暂付款，</a:t>
            </a:r>
            <a:r>
              <a:rPr sz="2400" dirty="0">
                <a:solidFill>
                  <a:srgbClr val="FF0000"/>
                </a:solidFill>
                <a:ea typeface="+mn-lt"/>
                <a:cs typeface="+mn-lt"/>
              </a:rPr>
              <a:t>由经办人使用公务卡先行结算，事后按规定报销</a:t>
            </a:r>
            <a:r>
              <a:rPr sz="2400" dirty="0">
                <a:ea typeface="+mn-lt"/>
                <a:cs typeface="+mn-lt"/>
              </a:rPr>
              <a:t>。</a:t>
            </a:r>
            <a:endParaRPr lang="zh-CN" altLang="en-US" sz="2400" dirty="0">
              <a:ea typeface="+mn-lt"/>
              <a:cs typeface="+mn-lt"/>
            </a:endParaRPr>
          </a:p>
          <a:p>
            <a:pPr eaLnBrk="1" latinLnBrk="0" hangingPunct="1">
              <a:lnSpc>
                <a:spcPts val="4980"/>
              </a:lnSpc>
              <a:spcBef>
                <a:spcPts val="0"/>
              </a:spcBef>
              <a:buFont typeface="Wingdings" panose="05000000000000000000" pitchFamily="2" charset="2"/>
              <a:buChar char="n"/>
            </a:pPr>
            <a:r>
              <a:rPr lang="zh-CN" altLang="en-US" sz="2400" dirty="0">
                <a:solidFill>
                  <a:srgbClr val="FF0000"/>
                </a:solidFill>
                <a:ea typeface="+mn-lt"/>
                <a:cs typeface="+mn-lt"/>
              </a:rPr>
              <a:t>谁经办，谁负责</a:t>
            </a:r>
            <a:r>
              <a:rPr lang="zh-CN" altLang="en-US" sz="2400" dirty="0">
                <a:ea typeface="+mn-lt"/>
                <a:cs typeface="+mn-lt"/>
              </a:rPr>
              <a:t>的原则。经办人是暂付款的第一责任人，对暂付款业务的真实性、合理性、合规性负责。承担暂付款清还责任。</a:t>
            </a:r>
            <a:endParaRPr lang="zh-CN" altLang="en-US" sz="2400" dirty="0">
              <a:ea typeface="+mn-lt"/>
              <a:cs typeface="+mn-lt"/>
            </a:endParaRPr>
          </a:p>
          <a:p>
            <a:pPr eaLnBrk="1" latinLnBrk="0" hangingPunct="1">
              <a:lnSpc>
                <a:spcPts val="4980"/>
              </a:lnSpc>
              <a:spcBef>
                <a:spcPts val="0"/>
              </a:spcBef>
              <a:buFont typeface="Wingdings" panose="05000000000000000000" pitchFamily="2" charset="2"/>
              <a:buChar char="n"/>
            </a:pPr>
            <a:r>
              <a:rPr lang="zh-CN" altLang="en-US" sz="2400" dirty="0">
                <a:ea typeface="+mn-lt"/>
                <a:cs typeface="+mn-lt"/>
              </a:rPr>
              <a:t>教职工办理暂付款一般应在 </a:t>
            </a:r>
            <a:r>
              <a:rPr lang="zh-CN" altLang="en-US" sz="2400" dirty="0">
                <a:solidFill>
                  <a:srgbClr val="FF0000"/>
                </a:solidFill>
                <a:ea typeface="+mn-lt"/>
                <a:cs typeface="+mn-lt"/>
              </a:rPr>
              <a:t>3 个月内</a:t>
            </a:r>
            <a:r>
              <a:rPr lang="zh-CN" altLang="en-US" sz="2400" dirty="0">
                <a:ea typeface="+mn-lt"/>
                <a:cs typeface="+mn-lt"/>
              </a:rPr>
              <a:t>凭相关票据及时办理结算手续。</a:t>
            </a:r>
            <a:endParaRPr lang="zh-CN" altLang="en-US" sz="2400" dirty="0">
              <a:ea typeface="+mn-lt"/>
              <a:cs typeface="+mn-lt"/>
            </a:endParaRPr>
          </a:p>
        </p:txBody>
      </p:sp>
      <p:cxnSp>
        <p:nvCxnSpPr>
          <p:cNvPr id="6" name="直接连接符 5"/>
          <p:cNvCxnSpPr/>
          <p:nvPr/>
        </p:nvCxnSpPr>
        <p:spPr>
          <a:xfrm flipV="1">
            <a:off x="545662" y="1097916"/>
            <a:ext cx="11012805" cy="20320"/>
          </a:xfrm>
          <a:prstGeom prst="line">
            <a:avLst/>
          </a:prstGeom>
          <a:ln w="12700">
            <a:solidFill>
              <a:srgbClr val="1F3A65"/>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971800" y="625475"/>
            <a:ext cx="5473700" cy="460375"/>
          </a:xfrm>
          <a:prstGeom prst="rect">
            <a:avLst/>
          </a:prstGeom>
        </p:spPr>
        <p:txBody>
          <a:bodyPr wrap="square">
            <a:spAutoFit/>
          </a:bodyPr>
          <a:lstStyle/>
          <a:p>
            <a:pPr lvl="0" algn="ctr" eaLnBrk="1" hangingPunct="1">
              <a:lnSpc>
                <a:spcPct val="100000"/>
              </a:lnSpc>
              <a:spcBef>
                <a:spcPct val="0"/>
              </a:spcBef>
            </a:pPr>
            <a:r>
              <a:rPr lang="en-US" altLang="zh-CN" spc="160" dirty="0">
                <a:solidFill>
                  <a:schemeClr val="tx1">
                    <a:lumMod val="75000"/>
                    <a:lumOff val="25000"/>
                  </a:schemeClr>
                </a:solidFill>
                <a:latin typeface="Arial" panose="020B0604020202020204" pitchFamily="34" charset="0"/>
                <a:sym typeface="+mn-ea"/>
              </a:rPr>
              <a:t>   </a:t>
            </a:r>
            <a:r>
              <a:rPr lang="en-US" altLang="zh-CN" spc="160" dirty="0" smtClean="0">
                <a:solidFill>
                  <a:schemeClr val="tx1">
                    <a:lumMod val="75000"/>
                    <a:lumOff val="25000"/>
                  </a:schemeClr>
                </a:solidFill>
                <a:latin typeface="Arial" panose="020B0604020202020204" pitchFamily="34" charset="0"/>
                <a:sym typeface="+mn-ea"/>
              </a:rPr>
              <a:t>     </a:t>
            </a:r>
            <a:r>
              <a:rPr lang="zh-CN" altLang="en-US" spc="160" dirty="0" smtClean="0">
                <a:solidFill>
                  <a:schemeClr val="tx1">
                    <a:lumMod val="75000"/>
                    <a:lumOff val="25000"/>
                  </a:schemeClr>
                </a:solidFill>
                <a:latin typeface="Arial" panose="020B0604020202020204" pitchFamily="34" charset="0"/>
                <a:sym typeface="+mn-ea"/>
              </a:rPr>
              <a:t>《</a:t>
            </a:r>
            <a:r>
              <a:rPr lang="zh-CN" altLang="en-US" spc="160" dirty="0">
                <a:solidFill>
                  <a:schemeClr val="tx1">
                    <a:lumMod val="75000"/>
                    <a:lumOff val="25000"/>
                  </a:schemeClr>
                </a:solidFill>
                <a:latin typeface="Arial" panose="020B0604020202020204" pitchFamily="34" charset="0"/>
                <a:sym typeface="+mn-ea"/>
              </a:rPr>
              <a:t>巢湖学院暂付款管理办法</a:t>
            </a:r>
            <a:r>
              <a:rPr lang="zh-CN" altLang="en-US" spc="160" dirty="0" smtClean="0">
                <a:solidFill>
                  <a:schemeClr val="tx1">
                    <a:lumMod val="75000"/>
                    <a:lumOff val="25000"/>
                  </a:schemeClr>
                </a:solidFill>
                <a:latin typeface="Arial" panose="020B0604020202020204" pitchFamily="34" charset="0"/>
                <a:sym typeface="+mn-ea"/>
              </a:rPr>
              <a:t>》</a:t>
            </a:r>
            <a:endParaRPr lang="zh-CN" altLang="en-US" dirty="0">
              <a:solidFill>
                <a:srgbClr val="1F3A65"/>
              </a:solidFill>
            </a:endParaRPr>
          </a:p>
        </p:txBody>
      </p:sp>
      <p:pic>
        <p:nvPicPr>
          <p:cNvPr id="4" name="图片 3"/>
          <p:cNvPicPr>
            <a:picLocks noChangeAspect="1"/>
          </p:cNvPicPr>
          <p:nvPr/>
        </p:nvPicPr>
        <p:blipFill>
          <a:blip r:embed="rId1"/>
          <a:stretch>
            <a:fillRect/>
          </a:stretch>
        </p:blipFill>
        <p:spPr>
          <a:xfrm>
            <a:off x="544830" y="1278890"/>
            <a:ext cx="3742055" cy="5122545"/>
          </a:xfrm>
          <a:prstGeom prst="rect">
            <a:avLst/>
          </a:prstGeom>
          <a:ln>
            <a:solidFill>
              <a:srgbClr val="FF0000"/>
            </a:solidFill>
          </a:ln>
        </p:spPr>
      </p:pic>
      <p:pic>
        <p:nvPicPr>
          <p:cNvPr id="2" name="图片 1" descr="校名、校徽组合一"/>
          <p:cNvPicPr>
            <a:picLocks noChangeAspect="1"/>
          </p:cNvPicPr>
          <p:nvPr>
            <p:custDataLst>
              <p:tags r:id="rId2"/>
            </p:custDataLst>
          </p:nvPr>
        </p:nvPicPr>
        <p:blipFill>
          <a:blip r:embed="rId3"/>
          <a:stretch>
            <a:fillRect/>
          </a:stretch>
        </p:blipFill>
        <p:spPr>
          <a:xfrm>
            <a:off x="147955" y="0"/>
            <a:ext cx="2668905" cy="7150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56326" grpId="1" animBg="1" build="p"/>
      <p:bldP spid="3" grpId="1"/>
    </p:bldLst>
  </p:timing>
</p:sld>
</file>

<file path=ppt/tags/tag1.xml><?xml version="1.0" encoding="utf-8"?>
<p:tagLst xmlns:p="http://schemas.openxmlformats.org/presentationml/2006/main">
  <p:tag name="KSO_WM_UNIT_PLACING_PICTURE_USER_VIEWPORT" val="{&quot;height&quot;:2769,&quot;width&quot;:14410}"/>
</p:tagLst>
</file>

<file path=ppt/tags/tag10.xml><?xml version="1.0" encoding="utf-8"?>
<p:tagLst xmlns:p="http://schemas.openxmlformats.org/presentationml/2006/main">
  <p:tag name="KSO_WM_UNIT_PLACING_PICTURE_USER_VIEWPORT" val="{&quot;height&quot;:1587.4992125984252,&quot;width&quot;:5922.500787401575}"/>
</p:tagLst>
</file>

<file path=ppt/tags/tag11.xml><?xml version="1.0" encoding="utf-8"?>
<p:tagLst xmlns:p="http://schemas.openxmlformats.org/presentationml/2006/main">
  <p:tag name="KSO_WM_UNIT_PLACING_PICTURE_USER_VIEWPORT" val="{&quot;height&quot;:1587.4992125984252,&quot;width&quot;:5922.500787401575}"/>
</p:tagLst>
</file>

<file path=ppt/tags/tag12.xml><?xml version="1.0" encoding="utf-8"?>
<p:tagLst xmlns:p="http://schemas.openxmlformats.org/presentationml/2006/main">
  <p:tag name="KSO_WM_UNIT_PLACING_PICTURE_USER_VIEWPORT" val="{&quot;height&quot;:1587.4992125984252,&quot;width&quot;:5922.500787401575}"/>
</p:tagLst>
</file>

<file path=ppt/tags/tag13.xml><?xml version="1.0" encoding="utf-8"?>
<p:tagLst xmlns:p="http://schemas.openxmlformats.org/presentationml/2006/main">
  <p:tag name="KSO_WM_UNIT_PLACING_PICTURE_USER_VIEWPORT" val="{&quot;height&quot;:1587.4992125984252,&quot;width&quot;:5922.500787401575}"/>
</p:tagLst>
</file>

<file path=ppt/tags/tag14.xml><?xml version="1.0" encoding="utf-8"?>
<p:tagLst xmlns:p="http://schemas.openxmlformats.org/presentationml/2006/main">
  <p:tag name="KSO_WM_UNIT_PLACING_PICTURE_USER_VIEWPORT" val="{&quot;height&quot;:1587.4992125984252,&quot;width&quot;:5922.50078740157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3750_1*i*1"/>
  <p:tag name="KSO_WM_TEMPLATE_CATEGORY" val="diagram"/>
  <p:tag name="KSO_WM_TEMPLATE_INDEX" val="2020375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3750_1*i*2"/>
  <p:tag name="KSO_WM_TEMPLATE_CATEGORY" val="diagram"/>
  <p:tag name="KSO_WM_TEMPLATE_INDEX" val="2020375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3750_1*i*3"/>
  <p:tag name="KSO_WM_TEMPLATE_CATEGORY" val="diagram"/>
  <p:tag name="KSO_WM_TEMPLATE_INDEX" val="2020375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750_1*i*4"/>
  <p:tag name="KSO_WM_TEMPLATE_CATEGORY" val="diagram"/>
  <p:tag name="KSO_WM_TEMPLATE_INDEX" val="2020375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3750_1*i*5"/>
  <p:tag name="KSO_WM_TEMPLATE_CATEGORY" val="diagram"/>
  <p:tag name="KSO_WM_TEMPLATE_INDEX" val="2020375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5118_1*i*1"/>
  <p:tag name="KSO_WM_TEMPLATE_CATEGORY" val="diagram"/>
  <p:tag name="KSO_WM_TEMPLATE_INDEX" val="20205118"/>
  <p:tag name="KSO_WM_UNIT_LAYERLEVEL" val="1"/>
  <p:tag name="KSO_WM_TAG_VERSION" val="1.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3750_1*i*6"/>
  <p:tag name="KSO_WM_TEMPLATE_CATEGORY" val="diagram"/>
  <p:tag name="KSO_WM_TEMPLATE_INDEX" val="2020375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3750_1*i*7"/>
  <p:tag name="KSO_WM_TEMPLATE_CATEGORY" val="diagram"/>
  <p:tag name="KSO_WM_TEMPLATE_INDEX" val="2020375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3750_1*i*8"/>
  <p:tag name="KSO_WM_TEMPLATE_CATEGORY" val="diagram"/>
  <p:tag name="KSO_WM_TEMPLATE_INDEX" val="2020375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3750_1*i*9"/>
  <p:tag name="KSO_WM_TEMPLATE_CATEGORY" val="diagram"/>
  <p:tag name="KSO_WM_TEMPLATE_INDEX" val="2020375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3750_1*i*10"/>
  <p:tag name="KSO_WM_TEMPLATE_CATEGORY" val="diagram"/>
  <p:tag name="KSO_WM_TEMPLATE_INDEX" val="20203750"/>
  <p:tag name="KSO_WM_UNIT_LAYERLEVEL" val="1"/>
  <p:tag name="KSO_WM_TAG_VERSION" val="1.0"/>
  <p:tag name="KSO_WM_BEAUTIFY_FLAG" val="#wm#"/>
</p:tagLst>
</file>

<file path=ppt/tags/tag25.xml><?xml version="1.0" encoding="utf-8"?>
<p:tagLst xmlns:p="http://schemas.openxmlformats.org/presentationml/2006/main">
  <p:tag name="KSO_WM_UNIT_ISCONTENTSTITLE" val="0"/>
  <p:tag name="KSO_WM_UNIT_ISNUMDGMTITLE" val="0"/>
  <p:tag name="KSO_WM_UNIT_PRESET_TEXT" val="单击此处添加&#10;文本具体内容"/>
  <p:tag name="KSO_WM_UNIT_NOCLEAR" val="0"/>
  <p:tag name="KSO_WM_UNIT_VALUE" val="26"/>
  <p:tag name="KSO_WM_UNIT_HIGHLIGHT" val="0"/>
  <p:tag name="KSO_WM_UNIT_COMPATIBLE" val="0"/>
  <p:tag name="KSO_WM_UNIT_DIAGRAM_ISNUMVISUAL" val="0"/>
  <p:tag name="KSO_WM_UNIT_DIAGRAM_ISREFERUNIT" val="0"/>
  <p:tag name="KSO_WM_UNIT_ID" val="diagram20203750_1*a*1"/>
  <p:tag name="KSO_WM_TEMPLATE_CATEGORY" val="diagram"/>
  <p:tag name="KSO_WM_TEMPLATE_INDEX" val="20203750"/>
  <p:tag name="KSO_WM_UNIT_LAYERLEVEL" val="1"/>
  <p:tag name="KSO_WM_TAG_VERSION" val="1.0"/>
</p:tagLst>
</file>

<file path=ppt/tags/tag26.xml><?xml version="1.0" encoding="utf-8"?>
<p:tagLst xmlns:p="http://schemas.openxmlformats.org/presentationml/2006/main">
  <p:tag name="KSO_WM_UNIT_PLACING_PICTURE_USER_VIEWPORT" val="{&quot;height&quot;:1587.4992125984252,&quot;width&quot;:5922.500787401575}"/>
  <p:tag name="KSO_WM_BEAUTIFY_FLAG" val=""/>
</p:tagLst>
</file>

<file path=ppt/tags/tag27.xml><?xml version="1.0" encoding="utf-8"?>
<p:tagLst xmlns:p="http://schemas.openxmlformats.org/presentationml/2006/main">
  <p:tag name="KSO_WM_SLIDE_ID" val="diagram20203750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399"/>
  <p:tag name="KSO_WM_SLIDE_POSITION" val="0*70"/>
  <p:tag name="KSO_WM_TAG_VERSION" val="1.0"/>
  <p:tag name="KSO_WM_BEAUTIFY_FLAG" val="#wm#"/>
  <p:tag name="KSO_WM_TEMPLATE_CATEGORY" val="diagram"/>
  <p:tag name="KSO_WM_TEMPLATE_INDEX" val="20203750"/>
  <p:tag name="KSO_WM_SLIDE_LAYOUT" val="a"/>
  <p:tag name="KSO_WM_SLIDE_LAYOUT_CNT" val="1"/>
</p:tagLst>
</file>

<file path=ppt/tags/tag2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10;您的正文已经经简明扼要，字字珠玑，但信息却千丝万缕、错综复杂，需要用更多的文字来表述。"/>
  <p:tag name="KSO_WM_UNIT_NOCLEAR" val="0"/>
  <p:tag name="KSO_WM_UNIT_VALUE" val="88"/>
  <p:tag name="KSO_WM_UNIT_HIGHLIGHT" val="0"/>
  <p:tag name="KSO_WM_UNIT_COMPATIBLE" val="0"/>
  <p:tag name="KSO_WM_UNIT_DIAGRAM_ISNUMVISUAL" val="0"/>
  <p:tag name="KSO_WM_UNIT_DIAGRAM_ISREFERUNIT" val="0"/>
  <p:tag name="KSO_WM_UNIT_ID" val="diagram20202877_1*f*1"/>
  <p:tag name="KSO_WM_TEMPLATE_CATEGORY" val="diagram"/>
  <p:tag name="KSO_WM_TEMPLATE_INDEX" val="20202877"/>
  <p:tag name="KSO_WM_UNIT_LAYERLEVEL" val="1"/>
  <p:tag name="KSO_WM_TAG_VERSION" val="1.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2877_1*i*2"/>
  <p:tag name="KSO_WM_TEMPLATE_CATEGORY" val="diagram"/>
  <p:tag name="KSO_WM_TEMPLATE_INDEX" val="20202877"/>
  <p:tag name="KSO_WM_UNIT_LAYERLEVEL" val="1"/>
  <p:tag name="KSO_WM_TAG_VERSION" val="1.0"/>
  <p:tag name="KSO_WM_BEAUTIFY_FLAG" val="#wm#"/>
</p:tagLst>
</file>

<file path=ppt/tags/tag3.xml><?xml version="1.0" encoding="utf-8"?>
<p:tagLst xmlns:p="http://schemas.openxmlformats.org/presentationml/2006/main">
  <p:tag name="KSO_WM_UNIT_TEXT_PART_ID_V2" val="a-4-1"/>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05118_1*a*1"/>
  <p:tag name="KSO_WM_TEMPLATE_CATEGORY" val="diagram"/>
  <p:tag name="KSO_WM_TEMPLATE_INDEX" val="20205118"/>
  <p:tag name="KSO_WM_UNIT_LAYERLEVEL" val="1"/>
  <p:tag name="KSO_WM_TAG_VERSION" val="1.0"/>
  <p:tag name="KSO_WM_UNIT_PRESET_TEXT" val="单击此处&#10;添加大标题"/>
  <p:tag name="KSO_WM_UNIT_TEXT_FILL_FORE_SCHEMECOLOR_INDEX_BRIGHTNESS" val="0"/>
  <p:tag name="KSO_WM_UNIT_TEXT_FILL_FORE_SCHEMECOLOR_INDEX" val="14"/>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2877_1*i*3"/>
  <p:tag name="KSO_WM_TEMPLATE_CATEGORY" val="diagram"/>
  <p:tag name="KSO_WM_TEMPLATE_INDEX" val="2020287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2877_1*i*4"/>
  <p:tag name="KSO_WM_TEMPLATE_CATEGORY" val="diagram"/>
  <p:tag name="KSO_WM_TEMPLATE_INDEX" val="2020287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2877_1*i*5"/>
  <p:tag name="KSO_WM_TEMPLATE_CATEGORY" val="diagram"/>
  <p:tag name="KSO_WM_TEMPLATE_INDEX" val="2020287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2877_1*i*6"/>
  <p:tag name="KSO_WM_TEMPLATE_CATEGORY" val="diagram"/>
  <p:tag name="KSO_WM_TEMPLATE_INDEX" val="2020287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2877_1*i*7"/>
  <p:tag name="KSO_WM_TEMPLATE_CATEGORY" val="diagram"/>
  <p:tag name="KSO_WM_TEMPLATE_INDEX" val="20202877"/>
  <p:tag name="KSO_WM_UNIT_LAYERLEVEL" val="1"/>
  <p:tag name="KSO_WM_TAG_VERSION" val="1.0"/>
  <p:tag name="KSO_WM_BEAUTIFY_FLAG" val="#wm#"/>
</p:tagLst>
</file>

<file path=ppt/tags/tag35.xml><?xml version="1.0" encoding="utf-8"?>
<p:tagLst xmlns:p="http://schemas.openxmlformats.org/presentationml/2006/main">
  <p:tag name="KSO_WM_UNIT_PLACING_PICTURE_USER_VIEWPORT" val="{&quot;height&quot;:1587.4992125984252,&quot;width&quot;:5922.500787401575}"/>
  <p:tag name="KSO_WM_BEAUTIFY_FLAG" val=""/>
</p:tagLst>
</file>

<file path=ppt/tags/tag36.xml><?xml version="1.0" encoding="utf-8"?>
<p:tagLst xmlns:p="http://schemas.openxmlformats.org/presentationml/2006/main">
  <p:tag name="KSO_WM_SLIDE_ID" val="diagram20202877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40"/>
  <p:tag name="KSO_WM_SLIDE_POSITION" val="0*0"/>
  <p:tag name="KSO_WM_TAG_VERSION" val="1.0"/>
  <p:tag name="KSO_WM_BEAUTIFY_FLAG" val="#wm#"/>
  <p:tag name="KSO_WM_TEMPLATE_CATEGORY" val="diagram"/>
  <p:tag name="KSO_WM_TEMPLATE_INDEX" val="20202877"/>
  <p:tag name="KSO_WM_SLIDE_LAYOUT" val="a_f"/>
  <p:tag name="KSO_WM_SLIDE_LAYOUT_CNT" val="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94704_1*i*2"/>
  <p:tag name="KSO_WM_TEMPLATE_CATEGORY" val="diagram"/>
  <p:tag name="KSO_WM_TEMPLATE_INDEX" val="2019470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194704_1*i*3"/>
  <p:tag name="KSO_WM_TEMPLATE_CATEGORY" val="diagram"/>
  <p:tag name="KSO_WM_TEMPLATE_INDEX" val="2019470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194704_1*i*4"/>
  <p:tag name="KSO_WM_TEMPLATE_CATEGORY" val="diagram"/>
  <p:tag name="KSO_WM_TEMPLATE_INDEX" val="20194704"/>
  <p:tag name="KSO_WM_UNIT_LAYERLEVEL" val="1"/>
  <p:tag name="KSO_WM_TAG_VERSION" val="1.0"/>
  <p:tag name="KSO_WM_BEAUTIFY_FLAG" val="#wm#"/>
</p:tagLst>
</file>

<file path=ppt/tags/tag4.xml><?xml version="1.0" encoding="utf-8"?>
<p:tagLst xmlns:p="http://schemas.openxmlformats.org/presentationml/2006/main">
  <p:tag name="KSO_WM_UNIT_NOCLEAR" val="0"/>
  <p:tag name="KSO_WM_UNIT_VALUE" val="660"/>
  <p:tag name="KSO_WM_UNIT_HIGHLIGHT" val="0"/>
  <p:tag name="KSO_WM_UNIT_COMPATIBLE" val="0"/>
  <p:tag name="KSO_WM_UNIT_DIAGRAM_ISNUMVISUAL" val="0"/>
  <p:tag name="KSO_WM_UNIT_DIAGRAM_ISREFERUNIT" val="0"/>
  <p:tag name="KSO_WM_UNIT_ID" val="diagram20205118_1*f*1"/>
  <p:tag name="KSO_WM_TEMPLATE_CATEGORY" val="diagram"/>
  <p:tag name="KSO_WM_TEMPLATE_INDEX" val="20205118"/>
  <p:tag name="KSO_WM_UNIT_LAYERLEVEL" val="1"/>
  <p:tag name="KSO_WM_TAG_VERSION" val="1.0"/>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TEXT_FILL_FORE_SCHEMECOLOR_INDEX_BRIGHTNESS" val="0.25"/>
  <p:tag name="KSO_WM_UNIT_TEXT_FILL_FORE_SCHEMECOLOR_INDEX" val="13"/>
  <p:tag name="KSO_WM_UNIT_TEXT_FILL_TYPE" val="1"/>
</p:tagLst>
</file>

<file path=ppt/tags/tag40.xml><?xml version="1.0" encoding="utf-8"?>
<p:tagLst xmlns:p="http://schemas.openxmlformats.org/presentationml/2006/main">
  <p:tag name="KSO_WM_UNIT_TEXT_PART_ID_V2" val="d-1-1"/>
  <p:tag name="KSO_WM_UNIT_PRESET_TEXT" val="单击此处添加小标题&#10;单击此处添加小标点击此处添加&#10;文字是您思想为了最终演示布的良好效果&#10;单击此处添加小标题&#10;单击此处添加小标点击此处添加&#10;文字是您思想为了最终演示布的良好效果"/>
  <p:tag name="KSO_WM_UNIT_NOCLEAR" val="1"/>
  <p:tag name="KSO_WM_UNIT_VALUE" val="169"/>
  <p:tag name="KSO_WM_UNIT_HIGHLIGHT" val="0"/>
  <p:tag name="KSO_WM_UNIT_COMPATIBLE" val="0"/>
  <p:tag name="KSO_WM_UNIT_DIAGRAM_ISNUMVISUAL" val="0"/>
  <p:tag name="KSO_WM_UNIT_DIAGRAM_ISREFERUNIT" val="0"/>
  <p:tag name="KSO_WM_UNIT_ID" val="diagram20194704_1*f*1"/>
  <p:tag name="KSO_WM_TEMPLATE_CATEGORY" val="diagram"/>
  <p:tag name="KSO_WM_TEMPLATE_INDEX" val="20194704"/>
  <p:tag name="KSO_WM_UNIT_LAYERLEVEL" val="1"/>
  <p:tag name="KSO_WM_TAG_VERSION" val="1.0"/>
  <p:tag name="KSO_WM_UNIT_SUBTYPE" val="a"/>
</p:tagLst>
</file>

<file path=ppt/tags/tag41.xml><?xml version="1.0" encoding="utf-8"?>
<p:tagLst xmlns:p="http://schemas.openxmlformats.org/presentationml/2006/main">
  <p:tag name="KSO_WM_UNIT_TEXT_PART_ID_V2" val="a-2-1"/>
  <p:tag name="KSO_WM_UNIT_ISCONTENTSTITLE" val="0"/>
  <p:tag name="KSO_WM_UNIT_PRESET_TEXT" val="单击此处&#10;添加大标题"/>
  <p:tag name="KSO_WM_UNIT_TEXT_PART_SIZE" val="92.4*403"/>
  <p:tag name="KSO_WM_UNIT_NOCLEAR" val="0"/>
  <p:tag name="KSO_WM_UNIT_VALUE" val="26"/>
  <p:tag name="KSO_WM_UNIT_HIGHLIGHT" val="0"/>
  <p:tag name="KSO_WM_UNIT_COMPATIBLE" val="0"/>
  <p:tag name="KSO_WM_UNIT_DIAGRAM_ISNUMVISUAL" val="0"/>
  <p:tag name="KSO_WM_UNIT_DIAGRAM_ISREFERUNIT" val="0"/>
  <p:tag name="KSO_WM_UNIT_ID" val="diagram20194704_1*a*1"/>
  <p:tag name="KSO_WM_TEMPLATE_CATEGORY" val="diagram"/>
  <p:tag name="KSO_WM_TEMPLATE_INDEX" val="20194704"/>
  <p:tag name="KSO_WM_UNIT_LAYERLEVEL" val="1"/>
  <p:tag name="KSO_WM_TAG_VERSION" val="1.0"/>
  <p:tag name="KSO_WM_UNIT_ISNUMDGMTITLE" val="0"/>
</p:tagLst>
</file>

<file path=ppt/tags/tag42.xml><?xml version="1.0" encoding="utf-8"?>
<p:tagLst xmlns:p="http://schemas.openxmlformats.org/presentationml/2006/main">
  <p:tag name="KSO_WM_UNIT_PLACING_PICTURE_USER_VIEWPORT" val="{&quot;height&quot;:1587.4992125984252,&quot;width&quot;:5922.500787401575}"/>
  <p:tag name="KSO_WM_BEAUTIFY_FLAG" val=""/>
</p:tagLst>
</file>

<file path=ppt/tags/tag43.xml><?xml version="1.0" encoding="utf-8"?>
<p:tagLst xmlns:p="http://schemas.openxmlformats.org/presentationml/2006/main">
  <p:tag name="KSO_WM_UNIT_TEXT_PART_ID_V2" val="d-1-1"/>
  <p:tag name="KSO_WM_UNIT_PRESET_TEXT" val="单击此处添加小标题&#10;单击此处添加小标点击此处添加&#10;文字是您思想为了最终演示布的良好效果&#10;单击此处添加小标题&#10;单击此处添加小标点击此处添加&#10;文字是您思想为了最终演示布的良好效果"/>
  <p:tag name="KSO_WM_UNIT_NOCLEAR" val="1"/>
  <p:tag name="KSO_WM_UNIT_VALUE" val="169"/>
  <p:tag name="KSO_WM_UNIT_HIGHLIGHT" val="0"/>
  <p:tag name="KSO_WM_UNIT_COMPATIBLE" val="0"/>
  <p:tag name="KSO_WM_UNIT_DIAGRAM_ISNUMVISUAL" val="0"/>
  <p:tag name="KSO_WM_UNIT_DIAGRAM_ISREFERUNIT" val="0"/>
  <p:tag name="KSO_WM_UNIT_ID" val="diagram20194704_1*f*1"/>
  <p:tag name="KSO_WM_TEMPLATE_CATEGORY" val="diagram"/>
  <p:tag name="KSO_WM_TEMPLATE_INDEX" val="20194704"/>
  <p:tag name="KSO_WM_UNIT_LAYERLEVEL" val="1"/>
  <p:tag name="KSO_WM_TAG_VERSION" val="1.0"/>
  <p:tag name="KSO_WM_UNIT_SUBTYPE" val="a"/>
</p:tagLst>
</file>

<file path=ppt/tags/tag44.xml><?xml version="1.0" encoding="utf-8"?>
<p:tagLst xmlns:p="http://schemas.openxmlformats.org/presentationml/2006/main">
  <p:tag name="KSO_WM_SLIDE_ID" val="diagram2019470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194704"/>
  <p:tag name="KSO_WM_SLIDE_LAYOUT" val="a_f"/>
  <p:tag name="KSO_WM_SLIDE_LAYOUT_CNT" val="1_1"/>
</p:tagLst>
</file>

<file path=ppt/tags/tag45.xml><?xml version="1.0" encoding="utf-8"?>
<p:tagLst xmlns:p="http://schemas.openxmlformats.org/presentationml/2006/main">
  <p:tag name="KSO_WM_UNIT_PLACING_PICTURE_USER_VIEWPORT" val="{&quot;height&quot;:1587.4992125984252,&quot;width&quot;:5922.500787401575}"/>
  <p:tag name="KSO_WM_BEAUTIFY_FLAG" val=""/>
</p:tagLst>
</file>

<file path=ppt/tags/tag46.xml><?xml version="1.0" encoding="utf-8"?>
<p:tagLst xmlns:p="http://schemas.openxmlformats.org/presentationml/2006/main">
  <p:tag name="KSO_WM_UNIT_PLACING_PICTURE_USER_VIEWPORT" val="{&quot;height&quot;:1587.4992125984252,&quot;width&quot;:5922.500787401575}"/>
  <p:tag name="KSO_WM_BEAUTIFY_FLAG" val=""/>
</p:tagLst>
</file>

<file path=ppt/tags/tag47.xml><?xml version="1.0" encoding="utf-8"?>
<p:tagLst xmlns:p="http://schemas.openxmlformats.org/presentationml/2006/main">
  <p:tag name="KSO_WM_UNIT_PLACING_PICTURE_USER_VIEWPORT" val="{&quot;height&quot;:1587.4992125984252,&quot;width&quot;:5922.500787401575}"/>
  <p:tag name="KSO_WM_BEAUTIFY_FLAG" val=""/>
</p:tagLst>
</file>

<file path=ppt/tags/tag48.xml><?xml version="1.0" encoding="utf-8"?>
<p:tagLst xmlns:p="http://schemas.openxmlformats.org/presentationml/2006/main">
  <p:tag name="KSO_WM_UNIT_PLACING_PICTURE_USER_VIEWPORT" val="{&quot;height&quot;:1587.4992125984252,&quot;width&quot;:5922.500787401575}"/>
</p:tagLst>
</file>

<file path=ppt/tags/tag49.xml><?xml version="1.0" encoding="utf-8"?>
<p:tagLst xmlns:p="http://schemas.openxmlformats.org/presentationml/2006/main">
  <p:tag name="KSO_WM_UNIT_PLACING_PICTURE_USER_VIEWPORT" val="{&quot;height&quot;:1587.4992125984252,&quot;width&quot;:5922.500787401575}"/>
  <p:tag name="KSO_WM_BEAUTIFY_FLAG" val=""/>
</p:tagLst>
</file>

<file path=ppt/tags/tag5.xml><?xml version="1.0" encoding="utf-8"?>
<p:tagLst xmlns:p="http://schemas.openxmlformats.org/presentationml/2006/main">
  <p:tag name="KSO_WM_UNIT_PLACING_PICTURE_USER_VIEWPORT" val="{&quot;height&quot;:1587.4992125984252,&quot;width&quot;:5922.500787401575}"/>
</p:tagLst>
</file>

<file path=ppt/tags/tag50.xml><?xml version="1.0" encoding="utf-8"?>
<p:tagLst xmlns:p="http://schemas.openxmlformats.org/presentationml/2006/main">
  <p:tag name="KSO_WM_UNIT_PLACING_PICTURE_USER_VIEWPORT" val="{&quot;height&quot;:1587.4992125984252,&quot;width&quot;:5922.500787401575}"/>
  <p:tag name="KSO_WM_BEAUTIFY_FLAG" val=""/>
</p:tagLst>
</file>

<file path=ppt/tags/tag51.xml><?xml version="1.0" encoding="utf-8"?>
<p:tagLst xmlns:p="http://schemas.openxmlformats.org/presentationml/2006/main">
  <p:tag name="KSO_WM_UNIT_PLACING_PICTURE_USER_VIEWPORT" val="{&quot;height&quot;:1587.4992125984252,&quot;width&quot;:5922.500787401575}"/>
  <p:tag name="KSO_WM_BEAUTIFY_FLAG" val=""/>
</p:tagLst>
</file>

<file path=ppt/tags/tag52.xml><?xml version="1.0" encoding="utf-8"?>
<p:tagLst xmlns:p="http://schemas.openxmlformats.org/presentationml/2006/main">
  <p:tag name="KSO_WM_UNIT_PLACING_PICTURE_USER_VIEWPORT" val="{&quot;height&quot;:1587.4992125984252,&quot;width&quot;:5922.500787401575}"/>
  <p:tag name="KSO_WM_BEAUTIFY_FLAG" val=""/>
</p:tagLst>
</file>

<file path=ppt/tags/tag53.xml><?xml version="1.0" encoding="utf-8"?>
<p:tagLst xmlns:p="http://schemas.openxmlformats.org/presentationml/2006/main">
  <p:tag name="KSO_WM_UNIT_PLACING_PICTURE_USER_VIEWPORT" val="{&quot;height&quot;:1587.4992125984252,&quot;width&quot;:5922.500787401575}"/>
  <p:tag name="KSO_WM_BEAUTIFY_FLAG" val=""/>
</p:tagLst>
</file>

<file path=ppt/tags/tag54.xml><?xml version="1.0" encoding="utf-8"?>
<p:tagLst xmlns:p="http://schemas.openxmlformats.org/presentationml/2006/main">
  <p:tag name="KSO_WM_UNIT_PLACING_PICTURE_USER_VIEWPORT" val="{&quot;height&quot;:1587.4992125984252,&quot;width&quot;:5922.500787401575}"/>
  <p:tag name="KSO_WM_BEAUTIFY_FLAG" val=""/>
</p:tagLst>
</file>

<file path=ppt/tags/tag55.xml><?xml version="1.0" encoding="utf-8"?>
<p:tagLst xmlns:p="http://schemas.openxmlformats.org/presentationml/2006/main">
  <p:tag name="KSO_WM_UNIT_PLACING_PICTURE_USER_VIEWPORT" val="{&quot;height&quot;:1587.4992125984252,&quot;width&quot;:5922.500787401575}"/>
  <p:tag name="KSO_WM_BEAUTIFY_FLAG" val=""/>
</p:tagLst>
</file>

<file path=ppt/tags/tag56.xml><?xml version="1.0" encoding="utf-8"?>
<p:tagLst xmlns:p="http://schemas.openxmlformats.org/presentationml/2006/main">
  <p:tag name="KSO_WM_UNIT_PLACING_PICTURE_USER_VIEWPORT" val="{&quot;height&quot;:1587.4992125984252,&quot;width&quot;:5922.500787401575}"/>
  <p:tag name="KSO_WM_BEAUTIFY_FLAG" val=""/>
</p:tagLst>
</file>

<file path=ppt/tags/tag57.xml><?xml version="1.0" encoding="utf-8"?>
<p:tagLst xmlns:p="http://schemas.openxmlformats.org/presentationml/2006/main">
  <p:tag name="KSO_WM_UNIT_PLACING_PICTURE_USER_VIEWPORT" val="{&quot;height&quot;:1587.4992125984252,&quot;width&quot;:5922.500787401575}"/>
</p:tagLst>
</file>

<file path=ppt/tags/tag58.xml><?xml version="1.0" encoding="utf-8"?>
<p:tagLst xmlns:p="http://schemas.openxmlformats.org/presentationml/2006/main">
  <p:tag name="KSO_WM_UNIT_PLACING_PICTURE_USER_VIEWPORT" val="{&quot;height&quot;:1587.4992125984252,&quot;width&quot;:5922.500787401575}"/>
  <p:tag name="KSO_WM_BEAUTIFY_FLAG" val=""/>
</p:tagLst>
</file>

<file path=ppt/tags/tag59.xml><?xml version="1.0" encoding="utf-8"?>
<p:tagLst xmlns:p="http://schemas.openxmlformats.org/presentationml/2006/main">
  <p:tag name="KSO_WM_UNIT_PLACING_PICTURE_USER_VIEWPORT" val="{&quot;height&quot;:1587.4992125984252,&quot;width&quot;:5922.500787401575}"/>
  <p:tag name="KSO_WM_BEAUTIFY_FLAG" val=""/>
</p:tagLst>
</file>

<file path=ppt/tags/tag6.xml><?xml version="1.0" encoding="utf-8"?>
<p:tagLst xmlns:p="http://schemas.openxmlformats.org/presentationml/2006/main">
  <p:tag name="KSO_WM_SLIDE_ID" val="diagram20205118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59*540"/>
  <p:tag name="KSO_WM_SLIDE_POSITION" val="0*0"/>
  <p:tag name="KSO_WM_TAG_VERSION" val="1.0"/>
  <p:tag name="KSO_WM_BEAUTIFY_FLAG" val="#wm#"/>
  <p:tag name="KSO_WM_TEMPLATE_CATEGORY" val="diagram"/>
  <p:tag name="KSO_WM_TEMPLATE_INDEX" val="20205118"/>
  <p:tag name="KSO_WM_SLIDE_LAYOUT" val="a_b_f"/>
  <p:tag name="KSO_WM_SLIDE_LAYOUT_CNT" val="1_1_1"/>
</p:tagLst>
</file>

<file path=ppt/tags/tag60.xml><?xml version="1.0" encoding="utf-8"?>
<p:tagLst xmlns:p="http://schemas.openxmlformats.org/presentationml/2006/main">
  <p:tag name="KSO_WM_UNIT_PLACING_PICTURE_USER_VIEWPORT" val="{&quot;height&quot;:1587.4992125984252,&quot;width&quot;:5922.500787401575}"/>
  <p:tag name="KSO_WM_BEAUTIFY_FLAG" val=""/>
</p:tagLst>
</file>

<file path=ppt/tags/tag61.xml><?xml version="1.0" encoding="utf-8"?>
<p:tagLst xmlns:p="http://schemas.openxmlformats.org/presentationml/2006/main">
  <p:tag name="KSO_WM_UNIT_PLACING_PICTURE_USER_VIEWPORT" val="{&quot;height&quot;:1587.4992125984252,&quot;width&quot;:5922.500787401575}"/>
  <p:tag name="KSO_WM_BEAUTIFY_FLAG" val=""/>
</p:tagLst>
</file>

<file path=ppt/tags/tag62.xml><?xml version="1.0" encoding="utf-8"?>
<p:tagLst xmlns:p="http://schemas.openxmlformats.org/presentationml/2006/main">
  <p:tag name="KSO_WM_UNIT_PLACING_PICTURE_USER_VIEWPORT" val="{&quot;height&quot;:1587.4992125984252,&quot;width&quot;:5922.500787401575}"/>
  <p:tag name="KSO_WM_BEAUTIFY_FLAG" val=""/>
</p:tagLst>
</file>

<file path=ppt/tags/tag63.xml><?xml version="1.0" encoding="utf-8"?>
<p:tagLst xmlns:p="http://schemas.openxmlformats.org/presentationml/2006/main">
  <p:tag name="KSO_WM_UNIT_PLACING_PICTURE_USER_VIEWPORT" val="{&quot;height&quot;:1587.4992125984252,&quot;width&quot;:5922.500787401575}"/>
  <p:tag name="KSO_WM_BEAUTIFY_FLAG" val=""/>
</p:tagLst>
</file>

<file path=ppt/tags/tag64.xml><?xml version="1.0" encoding="utf-8"?>
<p:tagLst xmlns:p="http://schemas.openxmlformats.org/presentationml/2006/main">
  <p:tag name="KSO_WPP_MARK_KEY" val="a54ca803-2289-48f0-8ae9-54d5c32c61d6"/>
  <p:tag name="COMMONDATA" val="eyJoZGlkIjoiOTg0NTEwZWY0OGU2NWYyMmRhOTY0YjIzNTA2YjE2ZmMifQ=="/>
</p:tagLst>
</file>

<file path=ppt/tags/tag7.xml><?xml version="1.0" encoding="utf-8"?>
<p:tagLst xmlns:p="http://schemas.openxmlformats.org/presentationml/2006/main">
  <p:tag name="KSO_WM_UNIT_PLACING_PICTURE_USER_VIEWPORT" val="{&quot;height&quot;:6985,&quot;width&quot;:4902}"/>
</p:tagLst>
</file>

<file path=ppt/tags/tag8.xml><?xml version="1.0" encoding="utf-8"?>
<p:tagLst xmlns:p="http://schemas.openxmlformats.org/presentationml/2006/main">
  <p:tag name="KSO_WM_UNIT_PLACING_PICTURE_USER_VIEWPORT" val="{&quot;height&quot;:1587.4992125984252,&quot;width&quot;:5922.500787401575}"/>
</p:tagLst>
</file>

<file path=ppt/tags/tag9.xml><?xml version="1.0" encoding="utf-8"?>
<p:tagLst xmlns:p="http://schemas.openxmlformats.org/presentationml/2006/main">
  <p:tag name="KSO_WM_UNIT_PLACING_PICTURE_USER_VIEWPORT" val="{&quot;height&quot;:1587.4992125984252,&quot;width&quot;:5922.50078740157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3818</Words>
  <Application>WPS 演示</Application>
  <PresentationFormat>全屏显示(4:3)</PresentationFormat>
  <Paragraphs>212</Paragraphs>
  <Slides>34</Slides>
  <Notes>12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47" baseType="lpstr">
      <vt:lpstr>Arial</vt:lpstr>
      <vt:lpstr>宋体</vt:lpstr>
      <vt:lpstr>Wingdings</vt:lpstr>
      <vt:lpstr>微软雅黑</vt:lpstr>
      <vt:lpstr>Calibri</vt:lpstr>
      <vt:lpstr>Arial Black</vt:lpstr>
      <vt:lpstr>方正魏碑简体</vt:lpstr>
      <vt:lpstr>楷体</vt:lpstr>
      <vt:lpstr>Wingdings</vt:lpstr>
      <vt:lpstr>Arial Unicode MS</vt:lpstr>
      <vt:lpstr>华文新魏</vt:lpstr>
      <vt:lpstr>Office 主题</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liuxiaobo</cp:lastModifiedBy>
  <cp:revision>291</cp:revision>
  <dcterms:created xsi:type="dcterms:W3CDTF">2015-02-05T14:15:00Z</dcterms:created>
  <dcterms:modified xsi:type="dcterms:W3CDTF">2023-04-03T08:20:47Z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A7FC93D784F641F1883FA2621EAB3DFA</vt:lpwstr>
  </property>
  <property fmtid="{D5CDD505-2E9C-101B-9397-08002B2CF9AE}" pid="3" name="KSOProductBuildVer">
    <vt:lpwstr>2052-11.1.0.12980</vt:lpwstr>
  </property>
</Properties>
</file>