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80" r:id="rId4"/>
  </p:sldMasterIdLst>
  <p:notesMasterIdLst>
    <p:notesMasterId r:id="rId73"/>
  </p:notesMasterIdLst>
  <p:handoutMasterIdLst>
    <p:handoutMasterId r:id="rId74"/>
  </p:handoutMasterIdLst>
  <p:sldIdLst>
    <p:sldId id="256" r:id="rId5"/>
    <p:sldId id="644" r:id="rId6"/>
    <p:sldId id="645" r:id="rId7"/>
    <p:sldId id="646" r:id="rId8"/>
    <p:sldId id="692" r:id="rId9"/>
    <p:sldId id="648" r:id="rId10"/>
    <p:sldId id="649" r:id="rId11"/>
    <p:sldId id="656" r:id="rId12"/>
    <p:sldId id="694" r:id="rId13"/>
    <p:sldId id="651" r:id="rId14"/>
    <p:sldId id="693" r:id="rId15"/>
    <p:sldId id="653" r:id="rId16"/>
    <p:sldId id="654" r:id="rId17"/>
    <p:sldId id="655" r:id="rId18"/>
    <p:sldId id="643" r:id="rId19"/>
    <p:sldId id="571" r:id="rId20"/>
    <p:sldId id="572" r:id="rId21"/>
    <p:sldId id="573" r:id="rId22"/>
    <p:sldId id="575" r:id="rId23"/>
    <p:sldId id="657" r:id="rId24"/>
    <p:sldId id="658" r:id="rId25"/>
    <p:sldId id="574" r:id="rId26"/>
    <p:sldId id="589" r:id="rId27"/>
    <p:sldId id="661" r:id="rId28"/>
    <p:sldId id="662" r:id="rId29"/>
    <p:sldId id="663" r:id="rId30"/>
    <p:sldId id="528" r:id="rId31"/>
    <p:sldId id="529" r:id="rId32"/>
    <p:sldId id="530" r:id="rId33"/>
    <p:sldId id="531" r:id="rId34"/>
    <p:sldId id="532" r:id="rId35"/>
    <p:sldId id="664" r:id="rId36"/>
    <p:sldId id="665" r:id="rId37"/>
    <p:sldId id="590" r:id="rId38"/>
    <p:sldId id="615" r:id="rId39"/>
    <p:sldId id="616" r:id="rId40"/>
    <p:sldId id="629" r:id="rId41"/>
    <p:sldId id="630" r:id="rId42"/>
    <p:sldId id="620" r:id="rId43"/>
    <p:sldId id="621" r:id="rId44"/>
    <p:sldId id="622" r:id="rId45"/>
    <p:sldId id="623" r:id="rId46"/>
    <p:sldId id="624" r:id="rId47"/>
    <p:sldId id="625" r:id="rId48"/>
    <p:sldId id="626" r:id="rId49"/>
    <p:sldId id="627" r:id="rId50"/>
    <p:sldId id="631" r:id="rId51"/>
    <p:sldId id="632" r:id="rId52"/>
    <p:sldId id="633" r:id="rId53"/>
    <p:sldId id="634" r:id="rId54"/>
    <p:sldId id="635" r:id="rId55"/>
    <p:sldId id="636" r:id="rId56"/>
    <p:sldId id="637" r:id="rId57"/>
    <p:sldId id="638" r:id="rId58"/>
    <p:sldId id="667" r:id="rId59"/>
    <p:sldId id="691" r:id="rId60"/>
    <p:sldId id="688" r:id="rId61"/>
    <p:sldId id="689" r:id="rId62"/>
    <p:sldId id="690" r:id="rId63"/>
    <p:sldId id="686" r:id="rId64"/>
    <p:sldId id="668" r:id="rId65"/>
    <p:sldId id="669" r:id="rId66"/>
    <p:sldId id="670" r:id="rId67"/>
    <p:sldId id="671" r:id="rId68"/>
    <p:sldId id="672" r:id="rId69"/>
    <p:sldId id="673" r:id="rId70"/>
    <p:sldId id="687" r:id="rId71"/>
    <p:sldId id="675" r:id="rId7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8175" autoAdjust="0"/>
  </p:normalViewPr>
  <p:slideViewPr>
    <p:cSldViewPr>
      <p:cViewPr>
        <p:scale>
          <a:sx n="80" d="100"/>
          <a:sy n="80" d="100"/>
        </p:scale>
        <p:origin x="-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2E2B8-906E-4AFD-8F0A-2C636E8FC8A8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8219-E64A-4750-8C90-1BC8C812185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30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AA863-638B-4655-986B-2F7AEF423CD7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7107F-A373-4D2D-B7B2-3C4F5E52DB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30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需要包括企业的内外围的实现操作介绍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7107F-A373-4D2D-B7B2-3C4F5E52DB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40000"/>
              </a:lnSpc>
            </a:pPr>
            <a:endParaRPr lang="zh-CN" altLang="en-US" smtClean="0">
              <a:latin typeface="Arial" pitchFamily="34" charset="0"/>
              <a:ea typeface="楷体_GB2312" pitchFamily="49" charset="-122"/>
            </a:endParaRPr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0F3234-D6E5-4B74-84B8-2A133EE8758D}" type="slidenum">
              <a:rPr lang="zh-CN" altLang="en-US" smtClean="0"/>
              <a:pPr/>
              <a:t>47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20725" y="2166938"/>
            <a:ext cx="8978900" cy="673417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1216" y="841266"/>
            <a:ext cx="4625276" cy="288727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6FA32-C1C0-47AD-8C68-615AF09744E8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00B9F6-5988-4138-B308-C75979E68590}" type="slidenum">
              <a:rPr lang="en-US" altLang="zh-CN" sz="1200"/>
              <a:pPr algn="r"/>
              <a:t>5</a:t>
            </a:fld>
            <a:endParaRPr lang="en-US" altLang="zh-CN" sz="1200"/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5F961-1E50-47CE-B77A-9683A82C19A8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629652-2360-47E3-BA97-D37A7A7C18D5}" type="slidenum">
              <a:rPr lang="en-US" altLang="zh-CN" sz="1200"/>
              <a:pPr algn="r"/>
              <a:t>11</a:t>
            </a:fld>
            <a:endParaRPr lang="en-US" altLang="zh-CN" sz="1200"/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课堂组织，越乱越好。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3BF71-D1D0-4AE3-A0E2-8C7BA6BF03FA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A3E51A-CAEA-49A4-9798-8F8A954DC9F0}" type="slidenum">
              <a:rPr lang="zh-CN" altLang="en-US" smtClean="0">
                <a:ea typeface="宋体" charset="-122"/>
              </a:rPr>
              <a:pPr/>
              <a:t>20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在这里需要借用企业的公章和资质，进行实物说明。</a:t>
            </a:r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F336DF-BBAD-43C8-898C-5B46D9A116A1}" type="slidenum">
              <a:rPr lang="zh-CN" altLang="en-US" smtClean="0">
                <a:ea typeface="宋体" charset="-122"/>
              </a:rPr>
              <a:pPr/>
              <a:t>21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40000"/>
              </a:lnSpc>
            </a:pPr>
            <a:endParaRPr lang="zh-CN" altLang="en-US" smtClean="0">
              <a:latin typeface="Arial" pitchFamily="34" charset="0"/>
              <a:ea typeface="楷体_GB2312" pitchFamily="49" charset="-122"/>
            </a:endParaRPr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0F3234-D6E5-4B74-84B8-2A133EE8758D}" type="slidenum">
              <a:rPr lang="zh-CN" altLang="en-US" smtClean="0"/>
              <a:pPr/>
              <a:t>24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40000"/>
              </a:lnSpc>
            </a:pPr>
            <a:endParaRPr lang="zh-CN" altLang="en-US" smtClean="0">
              <a:latin typeface="Arial" pitchFamily="34" charset="0"/>
              <a:ea typeface="楷体_GB2312" pitchFamily="49" charset="-122"/>
            </a:endParaRPr>
          </a:p>
        </p:txBody>
      </p:sp>
      <p:sp>
        <p:nvSpPr>
          <p:cNvPr id="19046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0F3234-D6E5-4B74-84B8-2A133EE8758D}" type="slidenum">
              <a:rPr lang="zh-CN" altLang="en-US" smtClean="0"/>
              <a:pPr/>
              <a:t>25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72ACA4-3F78-4A9B-AB83-3A866C163AEC}" type="slidenum">
              <a:rPr lang="zh-CN" altLang="en-US" smtClean="0">
                <a:ea typeface="宋体" charset="-122"/>
              </a:rPr>
              <a:pPr/>
              <a:t>44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1406" y="58143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VBSE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虚拟商业社会</a:t>
            </a:r>
            <a:endParaRPr lang="zh-CN" altLang="en-US" sz="32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357166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86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86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9383" y="83128"/>
            <a:ext cx="7010401" cy="585788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08847" y="1219200"/>
            <a:ext cx="72390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118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3.xml"/><Relationship Id="rId9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C996-E105-4AED-BE3D-9C292ACA323F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1354-B9C9-4689-817D-2B75EE53FD6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642918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1406" y="58143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VBSE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虚拟商业社会</a:t>
            </a:r>
            <a:endParaRPr lang="zh-CN" altLang="en-US" sz="3200" b="1" dirty="0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01024" y="357166"/>
            <a:ext cx="78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zh-CN" altLang="en-US" b="0"/>
          </a:p>
        </p:txBody>
      </p:sp>
      <p:sp>
        <p:nvSpPr>
          <p:cNvPr id="2150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50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spcBef>
                <a:spcPct val="0"/>
              </a:spcBef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zh-CN" altLang="en-US" b="0"/>
          </a:p>
        </p:txBody>
      </p:sp>
      <p:sp>
        <p:nvSpPr>
          <p:cNvPr id="6" name="灯片编号占位符 3"/>
          <p:cNvSpPr txBox="1">
            <a:spLocks noGrp="1"/>
          </p:cNvSpPr>
          <p:nvPr/>
        </p:nvSpPr>
        <p:spPr bwMode="gray">
          <a:xfrm>
            <a:off x="7308850" y="6381750"/>
            <a:ext cx="1522413" cy="244475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476BCE58-47DD-4C62-B8D6-D02946AE4164}" type="slidenum">
              <a:rPr lang="zh-TW" altLang="en-US" sz="1200" b="0">
                <a:latin typeface="楷体_GB2312" pitchFamily="49" charset="-122"/>
                <a:ea typeface="楷体_GB2312" pitchFamily="49" charset="-122"/>
                <a:cs typeface="微軟正黑體" pitchFamily="34" charset="-120"/>
              </a:rPr>
              <a:pPr algn="r">
                <a:spcBef>
                  <a:spcPct val="0"/>
                </a:spcBef>
                <a:defRPr/>
              </a:pPr>
              <a:t>‹#›</a:t>
            </a:fld>
            <a:endParaRPr lang="zh-TW" altLang="zh-TW" sz="1200" b="0">
              <a:latin typeface="楷体_GB2312" pitchFamily="49" charset="-122"/>
              <a:ea typeface="楷体_GB2312" pitchFamily="49" charset="-122"/>
              <a:cs typeface="微軟正黑體" pitchFamily="34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5"/>
          <a:srcRect b="88634"/>
          <a:stretch>
            <a:fillRect/>
          </a:stretch>
        </p:blipFill>
        <p:spPr bwMode="auto">
          <a:xfrm>
            <a:off x="4763" y="7938"/>
            <a:ext cx="91344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01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6084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42113" y="6553200"/>
            <a:ext cx="2130425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100" smtClean="0"/>
              <a:t>2012 Yonyou Software Co.,Ltd.</a:t>
            </a:r>
            <a:endParaRPr lang="zh-CN" altLang="en-US" sz="1100" smtClean="0"/>
          </a:p>
        </p:txBody>
      </p:sp>
      <p:pic>
        <p:nvPicPr>
          <p:cNvPr id="46086" name="图片 1" descr="2012云长城PPT模板1.123.png"/>
          <p:cNvPicPr>
            <a:picLocks noChangeAspect="1"/>
          </p:cNvPicPr>
          <p:nvPr/>
        </p:nvPicPr>
        <p:blipFill>
          <a:blip r:embed="rId6"/>
          <a:srcRect t="81572" b="5779"/>
          <a:stretch>
            <a:fillRect/>
          </a:stretch>
        </p:blipFill>
        <p:spPr bwMode="auto">
          <a:xfrm>
            <a:off x="0" y="5991225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\\192.168.1.155\desktop\新道中文标识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152400"/>
            <a:ext cx="7889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+mj-lt"/>
          <a:ea typeface="+mj-ea"/>
          <a:cs typeface="黑体" charset="0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8"/>
        </a:buBlip>
        <a:defRPr kumimoji="1" sz="2000">
          <a:solidFill>
            <a:schemeClr val="tx1"/>
          </a:solidFill>
          <a:latin typeface="+mn-lt"/>
          <a:ea typeface="+mn-ea"/>
          <a:cs typeface="微软雅黑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9"/>
        </a:buBlip>
        <a:defRPr kumimoji="1" sz="2800">
          <a:solidFill>
            <a:schemeClr val="tx1"/>
          </a:solidFill>
          <a:latin typeface="+mn-lt"/>
          <a:ea typeface="+mn-ea"/>
          <a:cs typeface="微软雅黑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9"/>
        </a:buBlip>
        <a:defRPr kumimoji="1" sz="1600">
          <a:solidFill>
            <a:schemeClr val="tx1"/>
          </a:solidFill>
          <a:latin typeface="+mn-lt"/>
          <a:ea typeface="+mn-ea"/>
          <a:cs typeface="微软雅黑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/>
          <p:cNvPicPr>
            <a:picLocks noChangeAspect="1" noChangeArrowheads="1"/>
          </p:cNvPicPr>
          <p:nvPr/>
        </p:nvPicPr>
        <p:blipFill>
          <a:blip r:embed="rId6"/>
          <a:srcRect b="88634"/>
          <a:stretch>
            <a:fillRect/>
          </a:stretch>
        </p:blipFill>
        <p:spPr bwMode="auto">
          <a:xfrm>
            <a:off x="4763" y="7938"/>
            <a:ext cx="91344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010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6084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23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42113" y="6553200"/>
            <a:ext cx="2130425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1100" smtClean="0"/>
              <a:t>2012 Yonyou Software Co.,Ltd.</a:t>
            </a:r>
            <a:endParaRPr lang="zh-CN" altLang="en-US" sz="1100" smtClean="0"/>
          </a:p>
        </p:txBody>
      </p:sp>
      <p:pic>
        <p:nvPicPr>
          <p:cNvPr id="46086" name="图片 1" descr="2012云长城PPT模板1.123.png"/>
          <p:cNvPicPr>
            <a:picLocks noChangeAspect="1"/>
          </p:cNvPicPr>
          <p:nvPr/>
        </p:nvPicPr>
        <p:blipFill>
          <a:blip r:embed="rId7"/>
          <a:srcRect t="81572" b="5779"/>
          <a:stretch>
            <a:fillRect/>
          </a:stretch>
        </p:blipFill>
        <p:spPr bwMode="auto">
          <a:xfrm>
            <a:off x="0" y="5991225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6" descr="\\192.168.1.155\desktop\新道中文标识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152400"/>
            <a:ext cx="7889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+mj-lt"/>
          <a:ea typeface="+mj-ea"/>
          <a:cs typeface="黑体" charset="0"/>
        </a:defRPr>
      </a:lvl1pPr>
      <a:lvl2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2pPr>
      <a:lvl3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3pPr>
      <a:lvl4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4pPr>
      <a:lvl5pPr algn="l" rtl="0" fontAlgn="base">
        <a:spcBef>
          <a:spcPct val="0"/>
        </a:spcBef>
        <a:spcAft>
          <a:spcPct val="0"/>
        </a:spcAft>
        <a:defRPr kumimoji="1" sz="2800">
          <a:solidFill>
            <a:srgbClr val="C00000"/>
          </a:solidFill>
          <a:latin typeface="Calibri" pitchFamily="34" charset="0"/>
          <a:ea typeface="黑体" pitchFamily="2" charset="-122"/>
          <a:cs typeface="黑体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00000"/>
          </a:solidFill>
          <a:latin typeface="Calibri" pitchFamily="34" charset="0"/>
          <a:ea typeface="黑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9"/>
        </a:buBlip>
        <a:defRPr kumimoji="1" sz="2000">
          <a:solidFill>
            <a:schemeClr val="tx1"/>
          </a:solidFill>
          <a:latin typeface="+mn-lt"/>
          <a:ea typeface="+mn-ea"/>
          <a:cs typeface="微软雅黑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0"/>
        </a:buBlip>
        <a:defRPr kumimoji="1" sz="2800">
          <a:solidFill>
            <a:schemeClr val="tx1"/>
          </a:solidFill>
          <a:latin typeface="+mn-lt"/>
          <a:ea typeface="+mn-ea"/>
          <a:cs typeface="微软雅黑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50000"/>
        <a:buBlip>
          <a:blip r:embed="rId10"/>
        </a:buBlip>
        <a:defRPr kumimoji="1" sz="1600">
          <a:solidFill>
            <a:schemeClr val="tx1"/>
          </a:solidFill>
          <a:latin typeface="+mn-lt"/>
          <a:ea typeface="+mn-ea"/>
          <a:cs typeface="微软雅黑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宋体" pitchFamily="2" charset="-122"/>
          <a:cs typeface="宋体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VBSE%E6%9C%9F%E5%88%9D%E6%95%B0%E6%8D%AE%E8%AE%B2%E8%A7%A3(%E4%BC%81%E7%AE%A1%E9%83%A8).ppt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hyperlink" Target="VBSE%E6%9C%9F%E5%88%9D%E6%95%B0%E6%8D%AE%E8%AE%B2%E8%A7%A3(%E9%87%87%E8%B4%AD%E9%83%A8).ppt" TargetMode="External"/><Relationship Id="rId2" Type="http://schemas.openxmlformats.org/officeDocument/2006/relationships/hyperlink" Target="VBSE%E6%9C%9F%E5%88%9D%E6%95%B0%E6%8D%AE%E8%AE%B2%E8%A7%A3(%E8%B4%A2%E5%8A%A1).ppt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VBSE%E6%9C%9F%E5%88%9D%E6%95%B0%E6%8D%AE%E8%AE%B2%E8%A7%A3(%E5%B8%82%E5%9C%BA%E8%90%A5%E9%94%80).ppt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hyperlink" Target="VBSE%E6%9C%9F%E5%88%9D%E6%95%B0%E6%8D%AE%E8%AE%B2%E8%A7%A3(%E4%BB%93%E5%82%A8).ppt" TargetMode="External"/><Relationship Id="rId4" Type="http://schemas.openxmlformats.org/officeDocument/2006/relationships/hyperlink" Target="VBSE%E6%9C%9F%E5%88%9D%E6%95%B0%E6%8D%AE%E8%AE%B2%E8%A7%A3(%E4%BA%BA%E5%8A%9B%E8%B5%84%E6%BA%90).ppt" TargetMode="External"/><Relationship Id="rId9" Type="http://schemas.openxmlformats.org/officeDocument/2006/relationships/image" Target="../media/image16.png"/><Relationship Id="rId14" Type="http://schemas.openxmlformats.org/officeDocument/2006/relationships/hyperlink" Target="VBSE%E6%9C%9F%E5%88%9D%E6%95%B0%E6%8D%AE%E8%AE%B2%E8%A7%A3(%E7%94%9F%E4%BA%A7%E8%AE%A1%E5%88%92%E9%83%A8).pp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VBSE%E6%9C%9F%E5%88%9D%E6%95%B0%E6%8D%AE%E8%AE%B2%E8%A7%A3(%E6%9C%8D%E5%8A%A1%E5%85%AC%E5%8F%B8).ppt" TargetMode="External"/><Relationship Id="rId2" Type="http://schemas.openxmlformats.org/officeDocument/2006/relationships/hyperlink" Target="VBSE%E6%9C%9F%E5%88%9D%E6%95%B0%E6%8D%AE%E8%AE%B2%E8%A7%A3(%E9%93%B6%E8%A1%8C).ppt" TargetMode="External"/><Relationship Id="rId1" Type="http://schemas.openxmlformats.org/officeDocument/2006/relationships/slideLayout" Target="../slideLayouts/slideLayout26.xml"/><Relationship Id="rId5" Type="http://schemas.openxmlformats.org/officeDocument/2006/relationships/hyperlink" Target="VBSE%E6%9C%9F%E5%88%9D%E6%95%B0%E6%8D%AE%E8%AE%B2%E8%A7%A3(%E5%AE%A2%E6%88%B7).ppt" TargetMode="External"/><Relationship Id="rId4" Type="http://schemas.openxmlformats.org/officeDocument/2006/relationships/hyperlink" Target="VBSE%E6%9C%9F%E5%88%9D%E6%95%B0%E6%8D%AE%E8%AE%B2%E8%A7%A3(%E4%BE%9B%E5%BA%94%E5%95%86).ppt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VBSE%E6%9C%9F%E5%88%9D%E6%95%B0%E6%8D%AE%E8%AE%B2%E8%A7%A3(%E4%BC%81%E7%AE%A1%E9%83%A8).ppt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hyperlink" Target="VBSE%E6%9C%9F%E5%88%9D%E6%95%B0%E6%8D%AE%E8%AE%B2%E8%A7%A3(%E9%87%87%E8%B4%AD%E9%83%A8).ppt" TargetMode="External"/><Relationship Id="rId2" Type="http://schemas.openxmlformats.org/officeDocument/2006/relationships/hyperlink" Target="VBSE%E6%9C%9F%E5%88%9D%E6%95%B0%E6%8D%AE%E8%AE%B2%E8%A7%A3(%E8%B4%A2%E5%8A%A1).ppt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VBSE%E6%9C%9F%E5%88%9D%E6%95%B0%E6%8D%AE%E8%AE%B2%E8%A7%A3(%E5%B8%82%E5%9C%BA%E8%90%A5%E9%94%80).ppt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hyperlink" Target="VBSE%E6%9C%9F%E5%88%9D%E6%95%B0%E6%8D%AE%E8%AE%B2%E8%A7%A3(%E4%BB%93%E5%82%A8).ppt" TargetMode="External"/><Relationship Id="rId4" Type="http://schemas.openxmlformats.org/officeDocument/2006/relationships/hyperlink" Target="VBSE%E6%9C%9F%E5%88%9D%E6%95%B0%E6%8D%AE%E8%AE%B2%E8%A7%A3(%E4%BA%BA%E5%8A%9B%E8%B5%84%E6%BA%90).ppt" TargetMode="External"/><Relationship Id="rId9" Type="http://schemas.openxmlformats.org/officeDocument/2006/relationships/image" Target="../media/image16.png"/><Relationship Id="rId14" Type="http://schemas.openxmlformats.org/officeDocument/2006/relationships/hyperlink" Target="VBSE%E6%9C%9F%E5%88%9D%E6%95%B0%E6%8D%AE%E8%AE%B2%E8%A7%A3(%E7%94%9F%E4%BA%A7%E8%AE%A1%E5%88%92%E9%83%A8).pp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VBSE%E6%9C%9F%E5%88%9D%E6%95%B0%E6%8D%AE%E8%AE%B2%E8%A7%A3(%E4%BC%81%E7%AE%A1%E9%83%A8).ppt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hyperlink" Target="VBSE%E6%9C%9F%E5%88%9D%E6%95%B0%E6%8D%AE%E8%AE%B2%E8%A7%A3(%E9%87%87%E8%B4%AD%E9%83%A8).ppt" TargetMode="External"/><Relationship Id="rId2" Type="http://schemas.openxmlformats.org/officeDocument/2006/relationships/hyperlink" Target="VBSE%E6%9C%9F%E5%88%9D%E6%95%B0%E6%8D%AE%E8%AE%B2%E8%A7%A3(%E8%B4%A2%E5%8A%A1).ppt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VBSE%E6%9C%9F%E5%88%9D%E6%95%B0%E6%8D%AE%E8%AE%B2%E8%A7%A3(%E5%B8%82%E5%9C%BA%E8%90%A5%E9%94%80).ppt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hyperlink" Target="VBSE%E6%9C%9F%E5%88%9D%E6%95%B0%E6%8D%AE%E8%AE%B2%E8%A7%A3(%E4%BB%93%E5%82%A8).ppt" TargetMode="External"/><Relationship Id="rId4" Type="http://schemas.openxmlformats.org/officeDocument/2006/relationships/hyperlink" Target="VBSE%E6%9C%9F%E5%88%9D%E6%95%B0%E6%8D%AE%E8%AE%B2%E8%A7%A3(%E4%BA%BA%E5%8A%9B%E8%B5%84%E6%BA%90).ppt" TargetMode="External"/><Relationship Id="rId9" Type="http://schemas.openxmlformats.org/officeDocument/2006/relationships/image" Target="../media/image16.png"/><Relationship Id="rId14" Type="http://schemas.openxmlformats.org/officeDocument/2006/relationships/hyperlink" Target="VBSE%E6%9C%9F%E5%88%9D%E6%95%B0%E6%8D%AE%E8%AE%B2%E8%A7%A3(%E7%94%9F%E4%BA%A7%E8%AE%A1%E5%88%92%E9%83%A8).ppt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VBSE%E6%9C%9F%E5%88%9D%E6%95%B0%E6%8D%AE%E8%AE%B2%E8%A7%A3(%E6%9C%8D%E5%8A%A1%E5%85%AC%E5%8F%B8).ppt" TargetMode="External"/><Relationship Id="rId2" Type="http://schemas.openxmlformats.org/officeDocument/2006/relationships/hyperlink" Target="VBSE%E6%9C%9F%E5%88%9D%E6%95%B0%E6%8D%AE%E8%AE%B2%E8%A7%A3(%E9%93%B6%E8%A1%8C).ppt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VBSE%E6%9C%9F%E5%88%9D%E6%95%B0%E6%8D%AE%E8%AE%B2%E8%A7%A3(%E5%AE%A2%E6%88%B7).ppt" TargetMode="External"/><Relationship Id="rId4" Type="http://schemas.openxmlformats.org/officeDocument/2006/relationships/hyperlink" Target="VBSE%E6%9C%9F%E5%88%9D%E6%95%B0%E6%8D%AE%E8%AE%B2%E8%A7%A3(%E4%BE%9B%E5%BA%94%E5%95%86).ppt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VBSE%E6%9C%9F%E5%88%9D%E6%95%B0%E6%8D%AE%E8%AE%B2%E8%A7%A3(%E6%9C%8D%E5%8A%A1%E5%85%AC%E5%8F%B8).ppt" TargetMode="External"/><Relationship Id="rId2" Type="http://schemas.openxmlformats.org/officeDocument/2006/relationships/hyperlink" Target="VBSE%E6%9C%9F%E5%88%9D%E6%95%B0%E6%8D%AE%E8%AE%B2%E8%A7%A3(%E9%93%B6%E8%A1%8C).ppt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VBSE%E6%9C%9F%E5%88%9D%E6%95%B0%E6%8D%AE%E8%AE%B2%E8%A7%A3(%E5%AE%A2%E6%88%B7).ppt" TargetMode="External"/><Relationship Id="rId4" Type="http://schemas.openxmlformats.org/officeDocument/2006/relationships/hyperlink" Target="VBSE%E6%9C%9F%E5%88%9D%E6%95%B0%E6%8D%AE%E8%AE%B2%E8%A7%A3(%E4%BE%9B%E5%BA%94%E5%95%86).pp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5.png"/><Relationship Id="rId5" Type="http://schemas.openxmlformats.org/officeDocument/2006/relationships/image" Target="../media/image35.wmf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1.emf"/><Relationship Id="rId4" Type="http://schemas.openxmlformats.org/officeDocument/2006/relationships/oleObject" Target="../embeddings/Microsoft_Excel_97-2003____1.xls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2.emf"/><Relationship Id="rId4" Type="http://schemas.openxmlformats.org/officeDocument/2006/relationships/oleObject" Target="../embeddings/Microsoft_Excel_97-2003____2.xls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3.emf"/><Relationship Id="rId4" Type="http://schemas.openxmlformats.org/officeDocument/2006/relationships/oleObject" Target="../embeddings/Microsoft_Excel_97-2003____3.xls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4.emf"/><Relationship Id="rId4" Type="http://schemas.openxmlformats.org/officeDocument/2006/relationships/oleObject" Target="../embeddings/Microsoft_Excel_97-2003____4.xls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5.emf"/><Relationship Id="rId4" Type="http://schemas.openxmlformats.org/officeDocument/2006/relationships/oleObject" Target="../embeddings/Microsoft_Excel_97-2003____5.xls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6.emf"/><Relationship Id="rId4" Type="http://schemas.openxmlformats.org/officeDocument/2006/relationships/oleObject" Target="../embeddings/Microsoft_Excel_97-2003____6.xls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7.emf"/><Relationship Id="rId4" Type="http://schemas.openxmlformats.org/officeDocument/2006/relationships/oleObject" Target="../embeddings/Microsoft_Excel_97-2003____7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39109" y="3785250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latin typeface="微软雅黑" pitchFamily="34" charset="-122"/>
                <a:ea typeface="微软雅黑" pitchFamily="34" charset="-122"/>
              </a:rPr>
              <a:t>期初建账</a:t>
            </a:r>
            <a:endParaRPr lang="zh-CN" altLang="en-US" sz="6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42918"/>
            <a:ext cx="5072066" cy="221457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把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搬进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校园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857496"/>
            <a:ext cx="9144000" cy="4571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1357298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实训改变未来</a:t>
            </a:r>
            <a:endParaRPr lang="zh-CN" altLang="en-US" sz="44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43042" y="1857364"/>
            <a:ext cx="6286544" cy="24288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期初帐怎么建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3643306" y="1495425"/>
            <a:ext cx="5195894" cy="4981575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altLang="zh-CN" sz="5400" dirty="0" smtClean="0"/>
          </a:p>
          <a:p>
            <a:pPr algn="ctr"/>
            <a:r>
              <a:rPr lang="zh-CN" altLang="en-US" sz="5400" dirty="0" smtClean="0"/>
              <a:t>读懂期初数据</a:t>
            </a:r>
            <a:endParaRPr lang="zh-CN" altLang="en-US" sz="5400" dirty="0"/>
          </a:p>
        </p:txBody>
      </p:sp>
      <p:pic>
        <p:nvPicPr>
          <p:cNvPr id="86024" name="Picture 9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117725" y="1538288"/>
            <a:ext cx="6746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10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114550" y="3949700"/>
            <a:ext cx="676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6" name="AutoShape 12"/>
          <p:cNvSpPr>
            <a:spLocks noChangeArrowheads="1"/>
          </p:cNvSpPr>
          <p:nvPr/>
        </p:nvSpPr>
        <p:spPr bwMode="gray">
          <a:xfrm>
            <a:off x="3743348" y="1268412"/>
            <a:ext cx="5043494" cy="1550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gray">
          <a:xfrm>
            <a:off x="3686204" y="1268413"/>
            <a:ext cx="5029200" cy="90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latin typeface="+mn-ea"/>
              </a:rPr>
              <a:t>核心要义</a:t>
            </a:r>
            <a:endParaRPr lang="en-US" altLang="zh-CN" sz="4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17442" name="Picture 2" descr="C:\Users\Administrator\Desktop\201103080929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98460"/>
            <a:ext cx="3500429" cy="66595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6026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7290" y="19240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+mj-ea"/>
                <a:ea typeface="+mj-ea"/>
              </a:rPr>
              <a:t>   企业业务从</a:t>
            </a:r>
            <a:r>
              <a:rPr lang="en-US" altLang="zh-CN" sz="6000" b="1" dirty="0" smtClean="0">
                <a:latin typeface="+mj-ea"/>
                <a:ea typeface="+mj-ea"/>
              </a:rPr>
              <a:t>10</a:t>
            </a:r>
            <a:r>
              <a:rPr lang="zh-CN" altLang="en-US" sz="6000" b="1" dirty="0" smtClean="0">
                <a:latin typeface="+mj-ea"/>
                <a:ea typeface="+mj-ea"/>
              </a:rPr>
              <a:t>月开始，</a:t>
            </a:r>
            <a:r>
              <a:rPr lang="en-US" altLang="zh-CN" sz="6000" b="1" dirty="0" smtClean="0">
                <a:latin typeface="+mj-ea"/>
                <a:ea typeface="+mj-ea"/>
              </a:rPr>
              <a:t>10</a:t>
            </a:r>
            <a:r>
              <a:rPr lang="zh-CN" altLang="en-US" sz="6000" b="1" dirty="0" smtClean="0">
                <a:latin typeface="+mj-ea"/>
                <a:ea typeface="+mj-ea"/>
              </a:rPr>
              <a:t>月以前未完结业务均算作期初数据。</a:t>
            </a:r>
            <a:endParaRPr lang="zh-CN" altLang="en-US" sz="60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0328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cs typeface="宋体" charset="-122"/>
              </a:rPr>
              <a:t>部门业务简图</a:t>
            </a:r>
          </a:p>
        </p:txBody>
      </p:sp>
      <p:pic>
        <p:nvPicPr>
          <p:cNvPr id="48135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2887" y="3135312"/>
            <a:ext cx="1360488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8132" name="Picture 8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9087" y="4735512"/>
            <a:ext cx="1371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9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2192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4287" y="1382712"/>
            <a:ext cx="1865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5192713"/>
            <a:ext cx="135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2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1447800"/>
            <a:ext cx="147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3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819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14"/>
          <p:cNvSpPr txBox="1">
            <a:spLocks noChangeArrowheads="1"/>
          </p:cNvSpPr>
          <p:nvPr/>
        </p:nvSpPr>
        <p:spPr bwMode="auto">
          <a:xfrm>
            <a:off x="685800" y="24384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营销部</a:t>
            </a:r>
          </a:p>
        </p:txBody>
      </p:sp>
      <p:sp>
        <p:nvSpPr>
          <p:cNvPr id="48139" name="TextBox 15"/>
          <p:cNvSpPr txBox="1">
            <a:spLocks noChangeArrowheads="1"/>
          </p:cNvSpPr>
          <p:nvPr/>
        </p:nvSpPr>
        <p:spPr bwMode="auto">
          <a:xfrm>
            <a:off x="4648200" y="2590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采购部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2590800" y="4114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生产部</a:t>
            </a:r>
          </a:p>
        </p:txBody>
      </p:sp>
      <p:sp>
        <p:nvSpPr>
          <p:cNvPr id="48141" name="TextBox 17"/>
          <p:cNvSpPr txBox="1">
            <a:spLocks noChangeArrowheads="1"/>
          </p:cNvSpPr>
          <p:nvPr/>
        </p:nvSpPr>
        <p:spPr bwMode="auto">
          <a:xfrm>
            <a:off x="2590800" y="6335713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仓储部</a:t>
            </a:r>
          </a:p>
        </p:txBody>
      </p:sp>
      <p:sp>
        <p:nvSpPr>
          <p:cNvPr id="48142" name="TextBox 18"/>
          <p:cNvSpPr txBox="1">
            <a:spLocks noChangeArrowheads="1"/>
          </p:cNvSpPr>
          <p:nvPr/>
        </p:nvSpPr>
        <p:spPr bwMode="auto">
          <a:xfrm>
            <a:off x="6897687" y="25257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企管部</a:t>
            </a:r>
          </a:p>
        </p:txBody>
      </p:sp>
      <p:sp>
        <p:nvSpPr>
          <p:cNvPr id="48143" name="TextBox 19"/>
          <p:cNvSpPr txBox="1">
            <a:spLocks noChangeArrowheads="1"/>
          </p:cNvSpPr>
          <p:nvPr/>
        </p:nvSpPr>
        <p:spPr bwMode="auto">
          <a:xfrm>
            <a:off x="6745287" y="5954712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人力资源部</a:t>
            </a:r>
          </a:p>
        </p:txBody>
      </p:sp>
      <p:sp>
        <p:nvSpPr>
          <p:cNvPr id="48144" name="TextBox 20"/>
          <p:cNvSpPr txBox="1">
            <a:spLocks noChangeArrowheads="1"/>
          </p:cNvSpPr>
          <p:nvPr/>
        </p:nvSpPr>
        <p:spPr bwMode="auto">
          <a:xfrm>
            <a:off x="6821487" y="42783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财务部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752600" y="2286000"/>
            <a:ext cx="6858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 flipH="1" flipV="1">
            <a:off x="3733800" y="2438400"/>
            <a:ext cx="6096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5400000">
            <a:off x="3162300" y="3695700"/>
            <a:ext cx="2133600" cy="990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5400000" flipH="1" flipV="1">
            <a:off x="2590800" y="48006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6200000" flipV="1">
            <a:off x="609600" y="3657600"/>
            <a:ext cx="2438400" cy="914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H="1">
            <a:off x="2896394" y="4799806"/>
            <a:ext cx="456406" cy="79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cs typeface="宋体" charset="-122"/>
              </a:rPr>
              <a:t>外围业务简图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gray">
          <a:xfrm>
            <a:off x="2807647" y="3086328"/>
            <a:ext cx="3808741" cy="152357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gray">
          <a:xfrm flipH="1">
            <a:off x="4297962" y="2253660"/>
            <a:ext cx="1141335" cy="1233174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gray">
          <a:xfrm flipH="1">
            <a:off x="4297962" y="3320300"/>
            <a:ext cx="3079317" cy="132126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gray">
          <a:xfrm flipH="1" flipV="1">
            <a:off x="4332288" y="3452426"/>
            <a:ext cx="1314395" cy="1432739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gray">
          <a:xfrm flipV="1">
            <a:off x="2498714" y="3452426"/>
            <a:ext cx="1833574" cy="1632304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gray">
          <a:xfrm flipV="1">
            <a:off x="1426031" y="3452426"/>
            <a:ext cx="2906257" cy="100471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gray">
          <a:xfrm rot="21182673">
            <a:off x="2533040" y="2586727"/>
            <a:ext cx="3425436" cy="1646067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rgbClr val="99FFCC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gray">
          <a:xfrm rot="21257365">
            <a:off x="1251541" y="2217876"/>
            <a:ext cx="6233006" cy="3034764"/>
          </a:xfrm>
          <a:prstGeom prst="ellips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gray">
          <a:xfrm rot="21257365">
            <a:off x="1215785" y="2212371"/>
            <a:ext cx="6250169" cy="3004486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gray">
          <a:xfrm>
            <a:off x="3262465" y="2912913"/>
            <a:ext cx="2139646" cy="646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3600" dirty="0" smtClean="0">
                <a:solidFill>
                  <a:srgbClr val="1C1C1C"/>
                </a:solidFill>
                <a:ea typeface="宋体" charset="-122"/>
              </a:rPr>
              <a:t>企业外围</a:t>
            </a:r>
            <a:endParaRPr lang="en-US" altLang="zh-CN" sz="3600" dirty="0">
              <a:solidFill>
                <a:srgbClr val="1C1C1C"/>
              </a:solidFill>
              <a:ea typeface="宋体" charset="-122"/>
            </a:endParaRPr>
          </a:p>
        </p:txBody>
      </p:sp>
      <p:grpSp>
        <p:nvGrpSpPr>
          <p:cNvPr id="2" name="组合 59"/>
          <p:cNvGrpSpPr/>
          <p:nvPr/>
        </p:nvGrpSpPr>
        <p:grpSpPr>
          <a:xfrm>
            <a:off x="4777094" y="1988032"/>
            <a:ext cx="1553246" cy="554653"/>
            <a:chOff x="4777094" y="1524000"/>
            <a:chExt cx="1553246" cy="554653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21345289">
              <a:off x="4777094" y="1524000"/>
              <a:ext cx="1328697" cy="554653"/>
              <a:chOff x="3098" y="249"/>
              <a:chExt cx="1959" cy="629"/>
            </a:xfrm>
          </p:grpSpPr>
          <p:sp>
            <p:nvSpPr>
              <p:cNvPr id="54" name="Oval 22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3" name="Text Box 34"/>
            <p:cNvSpPr txBox="1">
              <a:spLocks noChangeArrowheads="1"/>
            </p:cNvSpPr>
            <p:nvPr/>
          </p:nvSpPr>
          <p:spPr bwMode="gray">
            <a:xfrm>
              <a:off x="4877211" y="1599697"/>
              <a:ext cx="145312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</a:rPr>
                <a:t>政务中心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4" name="组合 57"/>
          <p:cNvGrpSpPr/>
          <p:nvPr/>
        </p:nvGrpSpPr>
        <p:grpSpPr>
          <a:xfrm>
            <a:off x="6409003" y="2886763"/>
            <a:ext cx="1720584" cy="908365"/>
            <a:chOff x="6409003" y="2422731"/>
            <a:chExt cx="1720584" cy="908365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21391946">
              <a:off x="6409003" y="2422731"/>
              <a:ext cx="1720584" cy="908365"/>
              <a:chOff x="3098" y="249"/>
              <a:chExt cx="1959" cy="629"/>
            </a:xfrm>
          </p:grpSpPr>
          <p:sp>
            <p:nvSpPr>
              <p:cNvPr id="52" name="Oval 25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3" name="Oval 26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4" name="Text Box 35"/>
            <p:cNvSpPr txBox="1">
              <a:spLocks noChangeArrowheads="1"/>
            </p:cNvSpPr>
            <p:nvPr/>
          </p:nvSpPr>
          <p:spPr bwMode="gray">
            <a:xfrm>
              <a:off x="6892425" y="2622296"/>
              <a:ext cx="1032637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2" action="ppaction://hlinkpres?slideindex=1&amp;slidetitle="/>
                </a:rPr>
                <a:t>银行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6" name="组合 62"/>
          <p:cNvGrpSpPr/>
          <p:nvPr/>
        </p:nvGrpSpPr>
        <p:grpSpPr>
          <a:xfrm>
            <a:off x="4435265" y="4285094"/>
            <a:ext cx="2374206" cy="1363924"/>
            <a:chOff x="4435265" y="3821062"/>
            <a:chExt cx="2374206" cy="1363924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 rot="21401649">
              <a:off x="4435265" y="3821062"/>
              <a:ext cx="2374206" cy="1363924"/>
              <a:chOff x="3098" y="249"/>
              <a:chExt cx="1959" cy="629"/>
            </a:xfrm>
          </p:grpSpPr>
          <p:sp>
            <p:nvSpPr>
              <p:cNvPr id="50" name="Oval 28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1" name="Oval 29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5" name="Text Box 36"/>
            <p:cNvSpPr txBox="1">
              <a:spLocks noChangeArrowheads="1"/>
            </p:cNvSpPr>
            <p:nvPr/>
          </p:nvSpPr>
          <p:spPr bwMode="gray">
            <a:xfrm>
              <a:off x="5028817" y="4266987"/>
              <a:ext cx="128006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3" action="ppaction://hlinkpres?slideindex=1&amp;slidetitle="/>
                </a:rPr>
                <a:t>服务中心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1564764" y="4585130"/>
            <a:ext cx="1870760" cy="1065264"/>
            <a:chOff x="1564764" y="4121098"/>
            <a:chExt cx="1870760" cy="1065264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 rot="21306812">
              <a:off x="1564764" y="4121098"/>
              <a:ext cx="1870760" cy="1065264"/>
              <a:chOff x="3098" y="249"/>
              <a:chExt cx="1959" cy="629"/>
            </a:xfrm>
          </p:grpSpPr>
          <p:sp>
            <p:nvSpPr>
              <p:cNvPr id="48" name="Oval 31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6" name="Text Box 37"/>
            <p:cNvSpPr txBox="1">
              <a:spLocks noChangeArrowheads="1"/>
            </p:cNvSpPr>
            <p:nvPr/>
          </p:nvSpPr>
          <p:spPr bwMode="gray">
            <a:xfrm>
              <a:off x="2013861" y="4421133"/>
              <a:ext cx="1034067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4" action="ppaction://hlinkpres?slideindex=1&amp;slidetitle="/>
                </a:rPr>
                <a:t>供应商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10" name="组合 60"/>
          <p:cNvGrpSpPr/>
          <p:nvPr/>
        </p:nvGrpSpPr>
        <p:grpSpPr>
          <a:xfrm>
            <a:off x="838200" y="3285893"/>
            <a:ext cx="1328697" cy="623469"/>
            <a:chOff x="838200" y="2821861"/>
            <a:chExt cx="1328697" cy="623469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 rot="21204645">
              <a:off x="838200" y="2821861"/>
              <a:ext cx="1328697" cy="623469"/>
              <a:chOff x="3098" y="249"/>
              <a:chExt cx="1959" cy="629"/>
            </a:xfrm>
          </p:grpSpPr>
          <p:sp>
            <p:nvSpPr>
              <p:cNvPr id="56" name="Oval 16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B6B6B"/>
                  </a:gs>
                  <a:gs pos="50000">
                    <a:srgbClr val="C0C0C0"/>
                  </a:gs>
                  <a:gs pos="100000">
                    <a:srgbClr val="6B6B6B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7" name="Oval 17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1045585" y="2922331"/>
              <a:ext cx="866728" cy="397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5" action="ppaction://hlinkpres?slideindex=1&amp;slidetitle="/>
                </a:rPr>
                <a:t>客户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cs typeface="宋体" charset="-122"/>
              </a:rPr>
              <a:t>部门业务简图</a:t>
            </a:r>
          </a:p>
        </p:txBody>
      </p:sp>
      <p:pic>
        <p:nvPicPr>
          <p:cNvPr id="48135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2887" y="3135312"/>
            <a:ext cx="1360488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8132" name="Picture 8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9087" y="4735512"/>
            <a:ext cx="1371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9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2192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10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4287" y="1382712"/>
            <a:ext cx="1865313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Picture 11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5192713"/>
            <a:ext cx="135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2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1447800"/>
            <a:ext cx="147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3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819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14"/>
          <p:cNvSpPr txBox="1">
            <a:spLocks noChangeArrowheads="1"/>
          </p:cNvSpPr>
          <p:nvPr/>
        </p:nvSpPr>
        <p:spPr bwMode="auto">
          <a:xfrm>
            <a:off x="685800" y="24384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营销部</a:t>
            </a:r>
          </a:p>
        </p:txBody>
      </p:sp>
      <p:sp>
        <p:nvSpPr>
          <p:cNvPr id="48139" name="TextBox 15"/>
          <p:cNvSpPr txBox="1">
            <a:spLocks noChangeArrowheads="1"/>
          </p:cNvSpPr>
          <p:nvPr/>
        </p:nvSpPr>
        <p:spPr bwMode="auto">
          <a:xfrm>
            <a:off x="4648200" y="2590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采购部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2590800" y="4114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生产部</a:t>
            </a:r>
          </a:p>
        </p:txBody>
      </p:sp>
      <p:sp>
        <p:nvSpPr>
          <p:cNvPr id="48141" name="TextBox 17"/>
          <p:cNvSpPr txBox="1">
            <a:spLocks noChangeArrowheads="1"/>
          </p:cNvSpPr>
          <p:nvPr/>
        </p:nvSpPr>
        <p:spPr bwMode="auto">
          <a:xfrm>
            <a:off x="2590800" y="6335713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仓储部</a:t>
            </a:r>
          </a:p>
        </p:txBody>
      </p:sp>
      <p:sp>
        <p:nvSpPr>
          <p:cNvPr id="48142" name="TextBox 18"/>
          <p:cNvSpPr txBox="1">
            <a:spLocks noChangeArrowheads="1"/>
          </p:cNvSpPr>
          <p:nvPr/>
        </p:nvSpPr>
        <p:spPr bwMode="auto">
          <a:xfrm>
            <a:off x="6897687" y="25257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企管部</a:t>
            </a:r>
          </a:p>
        </p:txBody>
      </p:sp>
      <p:sp>
        <p:nvSpPr>
          <p:cNvPr id="48143" name="TextBox 19"/>
          <p:cNvSpPr txBox="1">
            <a:spLocks noChangeArrowheads="1"/>
          </p:cNvSpPr>
          <p:nvPr/>
        </p:nvSpPr>
        <p:spPr bwMode="auto">
          <a:xfrm>
            <a:off x="6745287" y="5954712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人力资源部</a:t>
            </a:r>
          </a:p>
        </p:txBody>
      </p:sp>
      <p:sp>
        <p:nvSpPr>
          <p:cNvPr id="48144" name="TextBox 20"/>
          <p:cNvSpPr txBox="1">
            <a:spLocks noChangeArrowheads="1"/>
          </p:cNvSpPr>
          <p:nvPr/>
        </p:nvSpPr>
        <p:spPr bwMode="auto">
          <a:xfrm>
            <a:off x="6821487" y="42783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财务部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752600" y="2286000"/>
            <a:ext cx="6858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 flipH="1" flipV="1">
            <a:off x="3733800" y="2438400"/>
            <a:ext cx="6096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5400000">
            <a:off x="3162300" y="3695700"/>
            <a:ext cx="2133600" cy="990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5400000" flipH="1" flipV="1">
            <a:off x="2590800" y="48006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6200000" flipV="1">
            <a:off x="609600" y="3657600"/>
            <a:ext cx="2438400" cy="914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H="1">
            <a:off x="2896394" y="4799806"/>
            <a:ext cx="456406" cy="79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企管部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6" name="TextBox 37"/>
          <p:cNvSpPr txBox="1">
            <a:spLocks noChangeArrowheads="1"/>
          </p:cNvSpPr>
          <p:nvPr/>
        </p:nvSpPr>
        <p:spPr bwMode="auto">
          <a:xfrm>
            <a:off x="304800" y="2286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读懂期初</a:t>
            </a:r>
            <a:r>
              <a:rPr lang="zh-CN" altLang="en-US" sz="2800" dirty="0" smtClean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数据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—</a:t>
            </a:r>
            <a:r>
              <a:rPr lang="zh-CN" altLang="en-US" sz="2800" dirty="0" smtClean="0">
                <a:latin typeface="+mj-lt"/>
                <a:ea typeface="+mj-ea"/>
                <a:cs typeface="宋体" pitchFamily="2" charset="-122"/>
              </a:rPr>
              <a:t>物质资源</a:t>
            </a:r>
            <a:endParaRPr lang="zh-CN" altLang="en-US" sz="2800" dirty="0">
              <a:latin typeface="+mj-lt"/>
              <a:ea typeface="+mj-ea"/>
              <a:cs typeface="宋体" pitchFamily="2" charset="-122"/>
            </a:endParaRPr>
          </a:p>
        </p:txBody>
      </p:sp>
      <p:pic>
        <p:nvPicPr>
          <p:cNvPr id="52291" name="Picture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43116"/>
            <a:ext cx="8410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381000" y="1538575"/>
            <a:ext cx="2954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例如期</a:t>
            </a: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初库存数据：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人力资源</a:t>
            </a: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811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截止</a:t>
            </a:r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日，管理人员在岗</a:t>
            </a:r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人，车间工人</a:t>
            </a:r>
            <a:r>
              <a:rPr lang="en-US" altLang="zh-CN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572000" y="2209800"/>
            <a:ext cx="33528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机加车间</a:t>
            </a:r>
            <a:r>
              <a:rPr lang="en-US" altLang="zh-CN" sz="2800" b="1" dirty="0"/>
              <a:t>20</a:t>
            </a:r>
            <a:r>
              <a:rPr lang="zh-CN" altLang="en-US" sz="2800" b="1" dirty="0"/>
              <a:t>人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572000" y="2895600"/>
            <a:ext cx="33528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组装车间</a:t>
            </a:r>
            <a:r>
              <a:rPr lang="en-US" altLang="zh-CN" sz="2800" b="1" dirty="0"/>
              <a:t>20</a:t>
            </a:r>
            <a:r>
              <a:rPr lang="zh-CN" altLang="en-US" sz="2800" b="1" dirty="0"/>
              <a:t>人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4114800" y="2133600"/>
            <a:ext cx="304800" cy="14478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9" name="圆角矩形 8"/>
          <p:cNvSpPr/>
          <p:nvPr/>
        </p:nvSpPr>
        <p:spPr>
          <a:xfrm>
            <a:off x="838200" y="2514600"/>
            <a:ext cx="2971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车间管理员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人</a:t>
            </a:r>
          </a:p>
        </p:txBody>
      </p:sp>
      <p:sp>
        <p:nvSpPr>
          <p:cNvPr id="50184" name="TextBox 9"/>
          <p:cNvSpPr txBox="1">
            <a:spLocks noChangeArrowheads="1"/>
          </p:cNvSpPr>
          <p:nvPr/>
        </p:nvSpPr>
        <p:spPr bwMode="auto">
          <a:xfrm>
            <a:off x="0" y="4572000"/>
            <a:ext cx="9202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注意：人力资源在发放工资时，需要计算</a:t>
            </a:r>
            <a:r>
              <a:rPr lang="en-US" altLang="zh-CN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2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名工人的工资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3570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例如销售</a:t>
            </a: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业绩完成预计：</a:t>
            </a:r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26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8" name="圆角矩形标注 7"/>
          <p:cNvSpPr/>
          <p:nvPr/>
        </p:nvSpPr>
        <p:spPr>
          <a:xfrm>
            <a:off x="1785918" y="4252930"/>
            <a:ext cx="3886200" cy="1676400"/>
          </a:xfrm>
          <a:prstGeom prst="wedgeRoundRectCallout">
            <a:avLst>
              <a:gd name="adj1" fmla="val 39735"/>
              <a:gd name="adj2" fmla="val -995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/>
              <a:t>2011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10</a:t>
            </a:r>
            <a:r>
              <a:rPr lang="zh-CN" altLang="en-US" sz="2400" b="1" dirty="0"/>
              <a:t>月，完成</a:t>
            </a:r>
            <a:r>
              <a:rPr lang="en-US" altLang="zh-CN" sz="2400" b="1" dirty="0"/>
              <a:t>350</a:t>
            </a:r>
            <a:r>
              <a:rPr lang="zh-CN" altLang="en-US" sz="2400" b="1" dirty="0"/>
              <a:t>万</a:t>
            </a:r>
            <a:endParaRPr lang="en-US" altLang="zh-CN" sz="2400" b="1" dirty="0"/>
          </a:p>
          <a:p>
            <a:pPr algn="ctr">
              <a:defRPr/>
            </a:pPr>
            <a:r>
              <a:rPr lang="en-US" altLang="zh-CN" sz="2400" b="1" dirty="0"/>
              <a:t>2011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11</a:t>
            </a:r>
            <a:r>
              <a:rPr lang="zh-CN" altLang="en-US" sz="2400" b="1" dirty="0"/>
              <a:t>月，完成</a:t>
            </a:r>
            <a:r>
              <a:rPr lang="en-US" altLang="zh-CN" sz="2400" b="1" dirty="0"/>
              <a:t>350</a:t>
            </a:r>
            <a:r>
              <a:rPr lang="zh-CN" altLang="en-US" sz="2400" b="1" dirty="0"/>
              <a:t>万</a:t>
            </a:r>
            <a:endParaRPr lang="en-US" altLang="zh-CN" sz="2400" b="1" dirty="0"/>
          </a:p>
          <a:p>
            <a:pPr algn="ctr">
              <a:defRPr/>
            </a:pPr>
            <a:r>
              <a:rPr lang="en-US" altLang="zh-CN" sz="2400" b="1" dirty="0"/>
              <a:t>2011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12</a:t>
            </a:r>
            <a:r>
              <a:rPr lang="zh-CN" altLang="en-US" sz="2400" b="1" dirty="0"/>
              <a:t>月，完成</a:t>
            </a:r>
            <a:r>
              <a:rPr lang="en-US" altLang="zh-CN" sz="2400" b="1" dirty="0"/>
              <a:t>300</a:t>
            </a:r>
            <a:r>
              <a:rPr lang="zh-CN" altLang="en-US" sz="2400" b="1" dirty="0"/>
              <a:t>万</a:t>
            </a:r>
          </a:p>
        </p:txBody>
      </p:sp>
      <p:sp>
        <p:nvSpPr>
          <p:cNvPr id="52230" name="TextBox 10"/>
          <p:cNvSpPr txBox="1">
            <a:spLocks noChangeArrowheads="1"/>
          </p:cNvSpPr>
          <p:nvPr/>
        </p:nvSpPr>
        <p:spPr bwMode="auto">
          <a:xfrm>
            <a:off x="2362200" y="6048397"/>
            <a:ext cx="5780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季度的营销策划方案的重要参考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010400" cy="585788"/>
          </a:xfrm>
        </p:spPr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信息资源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 txBox="1">
            <a:spLocks noChangeArrowheads="1"/>
          </p:cNvSpPr>
          <p:nvPr/>
        </p:nvSpPr>
        <p:spPr bwMode="auto">
          <a:xfrm>
            <a:off x="1635418" y="4378336"/>
            <a:ext cx="6437044" cy="908052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4800" i="1" dirty="0" smtClean="0">
                <a:ea typeface="隶书" pitchFamily="49" charset="-122"/>
              </a:rPr>
              <a:t>业务期初账怎么建？</a:t>
            </a:r>
            <a:endParaRPr lang="zh-CN" altLang="en-US" sz="4800" i="1" dirty="0">
              <a:ea typeface="隶书" pitchFamily="49" charset="-122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609732" y="5605482"/>
            <a:ext cx="6534168" cy="966790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4800" i="1" dirty="0" smtClean="0">
                <a:ea typeface="隶书" pitchFamily="49" charset="-122"/>
              </a:rPr>
              <a:t>财务期初账如何建？</a:t>
            </a:r>
          </a:p>
        </p:txBody>
      </p:sp>
      <p:sp>
        <p:nvSpPr>
          <p:cNvPr id="7" name="Rectangle 19"/>
          <p:cNvSpPr txBox="1">
            <a:spLocks noChangeArrowheads="1"/>
          </p:cNvSpPr>
          <p:nvPr/>
        </p:nvSpPr>
        <p:spPr bwMode="auto">
          <a:xfrm>
            <a:off x="1635418" y="3171827"/>
            <a:ext cx="6437044" cy="828677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4800" i="1" dirty="0" smtClean="0">
                <a:ea typeface="隶书" pitchFamily="49" charset="-122"/>
              </a:rPr>
              <a:t>期初账谁来建？</a:t>
            </a:r>
            <a:endParaRPr lang="zh-CN" altLang="en-US" sz="4800" i="1" dirty="0">
              <a:ea typeface="隶书" pitchFamily="49" charset="-122"/>
            </a:endParaRPr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 bwMode="auto">
          <a:xfrm>
            <a:off x="1981200" y="142852"/>
            <a:ext cx="5715000" cy="1071570"/>
          </a:xfrm>
          <a:prstGeom prst="rect">
            <a:avLst/>
          </a:prstGeom>
          <a:solidFill>
            <a:srgbClr val="F4F3F4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60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提纲</a:t>
            </a:r>
            <a:endParaRPr lang="zh-CN" altLang="en-US" sz="60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 bwMode="auto">
          <a:xfrm>
            <a:off x="1685932" y="2090741"/>
            <a:ext cx="6315092" cy="76675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 anchor="ctr">
            <a:flatTx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zh-CN" altLang="en-US" sz="4800" i="1" dirty="0" smtClean="0">
                <a:ea typeface="隶书" pitchFamily="49" charset="-122"/>
              </a:rPr>
              <a:t>期初为什么要建账？</a:t>
            </a:r>
            <a:endParaRPr lang="zh-CN" altLang="en-US" sz="4800" i="1" dirty="0">
              <a:ea typeface="隶书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25400" y="941388"/>
            <a:ext cx="9118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单据的编码规则：部门简写拼音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单据名称简写拼音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200" b="1" dirty="0">
                <a:latin typeface="微软雅黑" pitchFamily="34" charset="-122"/>
                <a:ea typeface="微软雅黑" pitchFamily="34" charset="-122"/>
              </a:rPr>
              <a:t>+3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位流水号</a:t>
            </a:r>
          </a:p>
        </p:txBody>
      </p:sp>
      <p:pic>
        <p:nvPicPr>
          <p:cNvPr id="541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42" y="1447800"/>
            <a:ext cx="7486672" cy="40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TextBox 5"/>
          <p:cNvSpPr txBox="1"/>
          <p:nvPr/>
        </p:nvSpPr>
        <p:spPr>
          <a:xfrm>
            <a:off x="2301878" y="2416170"/>
            <a:ext cx="2698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ea typeface="宋体" pitchFamily="2" charset="-122"/>
              </a:rPr>
              <a:t>CC_YCLRK_201110001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ea typeface="宋体" pitchFamily="2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010400" cy="585788"/>
          </a:xfrm>
        </p:spPr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规则资源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7800" y="5713432"/>
            <a:ext cx="90524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重要提示：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手工处理阶段所有工作日历为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月份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030288"/>
            <a:ext cx="59436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010400" cy="585788"/>
          </a:xfrm>
        </p:spPr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制度资源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外部环境资源</a:t>
            </a: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457200" y="785794"/>
            <a:ext cx="3005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例如广告投放媒介渠道：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4407" name="Picture 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57200" y="3671832"/>
            <a:ext cx="2749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例如筹资渠道和成本：</a:t>
            </a:r>
            <a:endParaRPr lang="zh-CN" altLang="en-US" sz="20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214818"/>
            <a:ext cx="89027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2887" y="3135312"/>
            <a:ext cx="1360488" cy="1066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8132" name="Picture 8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9087" y="4735512"/>
            <a:ext cx="1371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9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200" y="1219200"/>
            <a:ext cx="1371600" cy="1262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8134" name="Picture 10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4287" y="1382712"/>
            <a:ext cx="1865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5192713"/>
            <a:ext cx="1357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2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5800" y="1447800"/>
            <a:ext cx="147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3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819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14"/>
          <p:cNvSpPr txBox="1">
            <a:spLocks noChangeArrowheads="1"/>
          </p:cNvSpPr>
          <p:nvPr/>
        </p:nvSpPr>
        <p:spPr bwMode="auto">
          <a:xfrm>
            <a:off x="685800" y="24384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营销部</a:t>
            </a:r>
          </a:p>
        </p:txBody>
      </p:sp>
      <p:sp>
        <p:nvSpPr>
          <p:cNvPr id="48139" name="TextBox 15"/>
          <p:cNvSpPr txBox="1">
            <a:spLocks noChangeArrowheads="1"/>
          </p:cNvSpPr>
          <p:nvPr/>
        </p:nvSpPr>
        <p:spPr bwMode="auto">
          <a:xfrm>
            <a:off x="4648200" y="2590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采购部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2590800" y="41148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生产部</a:t>
            </a:r>
          </a:p>
        </p:txBody>
      </p:sp>
      <p:sp>
        <p:nvSpPr>
          <p:cNvPr id="48141" name="TextBox 17"/>
          <p:cNvSpPr txBox="1">
            <a:spLocks noChangeArrowheads="1"/>
          </p:cNvSpPr>
          <p:nvPr/>
        </p:nvSpPr>
        <p:spPr bwMode="auto">
          <a:xfrm>
            <a:off x="2590800" y="6335713"/>
            <a:ext cx="877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仓储部</a:t>
            </a:r>
          </a:p>
        </p:txBody>
      </p:sp>
      <p:sp>
        <p:nvSpPr>
          <p:cNvPr id="48142" name="TextBox 18"/>
          <p:cNvSpPr txBox="1">
            <a:spLocks noChangeArrowheads="1"/>
          </p:cNvSpPr>
          <p:nvPr/>
        </p:nvSpPr>
        <p:spPr bwMode="auto">
          <a:xfrm>
            <a:off x="6897687" y="25257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企管部</a:t>
            </a:r>
          </a:p>
        </p:txBody>
      </p:sp>
      <p:sp>
        <p:nvSpPr>
          <p:cNvPr id="48143" name="TextBox 19"/>
          <p:cNvSpPr txBox="1">
            <a:spLocks noChangeArrowheads="1"/>
          </p:cNvSpPr>
          <p:nvPr/>
        </p:nvSpPr>
        <p:spPr bwMode="auto">
          <a:xfrm>
            <a:off x="6745287" y="5954712"/>
            <a:ext cx="1338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人力资源部</a:t>
            </a:r>
          </a:p>
        </p:txBody>
      </p:sp>
      <p:sp>
        <p:nvSpPr>
          <p:cNvPr id="48144" name="TextBox 20"/>
          <p:cNvSpPr txBox="1">
            <a:spLocks noChangeArrowheads="1"/>
          </p:cNvSpPr>
          <p:nvPr/>
        </p:nvSpPr>
        <p:spPr bwMode="auto">
          <a:xfrm>
            <a:off x="6821487" y="4278312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财务部</a:t>
            </a: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752600" y="2286000"/>
            <a:ext cx="6858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 flipH="1" flipV="1">
            <a:off x="3733800" y="2438400"/>
            <a:ext cx="609600" cy="609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5400000">
            <a:off x="3162300" y="3695700"/>
            <a:ext cx="2133600" cy="9906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5400000" flipH="1" flipV="1">
            <a:off x="2590800" y="48006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16200000" flipV="1">
            <a:off x="609600" y="3657600"/>
            <a:ext cx="2438400" cy="914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16200000" flipH="1">
            <a:off x="2896394" y="4799806"/>
            <a:ext cx="456406" cy="79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"/>
          <p:cNvSpPr txBox="1">
            <a:spLocks noChangeArrowheads="1"/>
          </p:cNvSpPr>
          <p:nvPr/>
        </p:nvSpPr>
        <p:spPr bwMode="auto">
          <a:xfrm>
            <a:off x="323850" y="71414"/>
            <a:ext cx="8248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沿着企业运营核心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业务</a:t>
            </a: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流程理解期初数据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组合 252"/>
          <p:cNvGrpSpPr>
            <a:grpSpLocks/>
          </p:cNvGrpSpPr>
          <p:nvPr/>
        </p:nvGrpSpPr>
        <p:grpSpPr bwMode="auto">
          <a:xfrm>
            <a:off x="858838" y="1157270"/>
            <a:ext cx="7543800" cy="4038600"/>
            <a:chOff x="1905000" y="1676400"/>
            <a:chExt cx="6096000" cy="4495800"/>
          </a:xfrm>
        </p:grpSpPr>
        <p:sp>
          <p:nvSpPr>
            <p:cNvPr id="25" name="矩形 24"/>
            <p:cNvSpPr/>
            <p:nvPr/>
          </p:nvSpPr>
          <p:spPr>
            <a:xfrm>
              <a:off x="1905000" y="1676400"/>
              <a:ext cx="6096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6598868" y="1819545"/>
              <a:ext cx="838970" cy="66977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宋体" charset="-122"/>
              </a:endParaRPr>
            </a:p>
          </p:txBody>
        </p:sp>
        <p:sp>
          <p:nvSpPr>
            <p:cNvPr id="63500" name="Rectangle 22"/>
            <p:cNvSpPr>
              <a:spLocks noChangeArrowheads="1"/>
            </p:cNvSpPr>
            <p:nvPr/>
          </p:nvSpPr>
          <p:spPr bwMode="auto">
            <a:xfrm>
              <a:off x="6823075" y="1833973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销售</a:t>
              </a:r>
            </a:p>
          </p:txBody>
        </p:sp>
        <p:pic>
          <p:nvPicPr>
            <p:cNvPr id="63501" name="Picture 23" descr="销售机会"/>
            <p:cNvPicPr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30" r="78233" b="58783"/>
            <a:stretch>
              <a:fillRect/>
            </a:stretch>
          </p:blipFill>
          <p:spPr bwMode="auto">
            <a:xfrm>
              <a:off x="6751637" y="2119355"/>
              <a:ext cx="792163" cy="53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2" name="Text Box 101"/>
            <p:cNvSpPr txBox="1">
              <a:spLocks noChangeArrowheads="1"/>
            </p:cNvSpPr>
            <p:nvPr/>
          </p:nvSpPr>
          <p:spPr bwMode="auto">
            <a:xfrm>
              <a:off x="5456237" y="1940323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订单或预测</a:t>
              </a:r>
            </a:p>
          </p:txBody>
        </p:sp>
        <p:sp>
          <p:nvSpPr>
            <p:cNvPr id="30" name="AutoShape 42"/>
            <p:cNvSpPr>
              <a:spLocks noChangeArrowheads="1"/>
            </p:cNvSpPr>
            <p:nvPr/>
          </p:nvSpPr>
          <p:spPr bwMode="auto">
            <a:xfrm>
              <a:off x="4397535" y="1835450"/>
              <a:ext cx="685030" cy="67154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pic>
          <p:nvPicPr>
            <p:cNvPr id="63504" name="Picture 46" descr="传统订单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83" t="1514" r="-3119" b="49178"/>
            <a:stretch>
              <a:fillRect/>
            </a:stretch>
          </p:blipFill>
          <p:spPr bwMode="auto">
            <a:xfrm>
              <a:off x="4313237" y="2126812"/>
              <a:ext cx="792163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5" name="Rectangle 43"/>
            <p:cNvSpPr>
              <a:spLocks noChangeArrowheads="1"/>
            </p:cNvSpPr>
            <p:nvPr/>
          </p:nvSpPr>
          <p:spPr bwMode="auto">
            <a:xfrm>
              <a:off x="4541837" y="1900714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</a:rPr>
                <a:t>计划</a:t>
              </a: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>
              <a:off x="2178242" y="1819545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07" name="Rectangle 39"/>
            <p:cNvSpPr>
              <a:spLocks noChangeArrowheads="1"/>
            </p:cNvSpPr>
            <p:nvPr/>
          </p:nvSpPr>
          <p:spPr bwMode="auto">
            <a:xfrm>
              <a:off x="2401887" y="1917130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采购</a:t>
              </a:r>
            </a:p>
          </p:txBody>
        </p:sp>
        <p:pic>
          <p:nvPicPr>
            <p:cNvPr id="63508" name="Picture 40" descr="销售机会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706" t="54944" r="52545" b="5119"/>
            <a:stretch>
              <a:fillRect/>
            </a:stretch>
          </p:blipFill>
          <p:spPr bwMode="auto">
            <a:xfrm>
              <a:off x="2103437" y="2157884"/>
              <a:ext cx="803275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9" name="Text Box 101"/>
            <p:cNvSpPr txBox="1">
              <a:spLocks noChangeArrowheads="1"/>
            </p:cNvSpPr>
            <p:nvPr/>
          </p:nvSpPr>
          <p:spPr bwMode="auto">
            <a:xfrm>
              <a:off x="3246437" y="1972589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采购计划</a:t>
              </a:r>
            </a:p>
          </p:txBody>
        </p:sp>
        <p:sp>
          <p:nvSpPr>
            <p:cNvPr id="37" name="AutoShape 42"/>
            <p:cNvSpPr>
              <a:spLocks noChangeArrowheads="1"/>
            </p:cNvSpPr>
            <p:nvPr/>
          </p:nvSpPr>
          <p:spPr bwMode="auto">
            <a:xfrm>
              <a:off x="4389838" y="3650382"/>
              <a:ext cx="685030" cy="668008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1" name="Rectangle 43"/>
            <p:cNvSpPr>
              <a:spLocks noChangeArrowheads="1"/>
            </p:cNvSpPr>
            <p:nvPr/>
          </p:nvSpPr>
          <p:spPr bwMode="auto">
            <a:xfrm>
              <a:off x="4339741" y="3648989"/>
              <a:ext cx="829028" cy="49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生产</a:t>
              </a:r>
              <a:endParaRPr lang="en-US" altLang="zh-CN" sz="1600" dirty="0" smtClean="0">
                <a:solidFill>
                  <a:schemeClr val="tx2"/>
                </a:solidFill>
              </a:endParaRPr>
            </a:p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（料工费）</a:t>
              </a:r>
              <a:endParaRPr lang="zh-CN" alt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9" name="左箭头 38"/>
            <p:cNvSpPr/>
            <p:nvPr/>
          </p:nvSpPr>
          <p:spPr>
            <a:xfrm>
              <a:off x="5151838" y="2201264"/>
              <a:ext cx="1447030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左箭头 39"/>
            <p:cNvSpPr/>
            <p:nvPr/>
          </p:nvSpPr>
          <p:spPr>
            <a:xfrm>
              <a:off x="2941525" y="2201264"/>
              <a:ext cx="1448313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514" name="Text Box 101"/>
            <p:cNvSpPr txBox="1">
              <a:spLocks noChangeArrowheads="1"/>
            </p:cNvSpPr>
            <p:nvPr/>
          </p:nvSpPr>
          <p:spPr bwMode="auto">
            <a:xfrm>
              <a:off x="4846637" y="2734589"/>
              <a:ext cx="228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>
                  <a:solidFill>
                    <a:srgbClr val="666699"/>
                  </a:solidFill>
                </a:rPr>
                <a:t>生产计划</a:t>
              </a:r>
            </a:p>
          </p:txBody>
        </p:sp>
        <p:sp>
          <p:nvSpPr>
            <p:cNvPr id="42" name="下箭头 41"/>
            <p:cNvSpPr/>
            <p:nvPr/>
          </p:nvSpPr>
          <p:spPr>
            <a:xfrm>
              <a:off x="2560525" y="2658973"/>
              <a:ext cx="75687" cy="8376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2253929" y="3542581"/>
              <a:ext cx="686313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7" name="Rectangle 27"/>
            <p:cNvSpPr>
              <a:spLocks noChangeArrowheads="1"/>
            </p:cNvSpPr>
            <p:nvPr/>
          </p:nvSpPr>
          <p:spPr bwMode="auto">
            <a:xfrm>
              <a:off x="2478088" y="3639723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收货</a:t>
              </a:r>
            </a:p>
          </p:txBody>
        </p:sp>
        <p:pic>
          <p:nvPicPr>
            <p:cNvPr id="63518" name="Picture 28" descr="传统订单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018" t="50870" r="51485" b="-110"/>
            <a:stretch>
              <a:fillRect/>
            </a:stretch>
          </p:blipFill>
          <p:spPr bwMode="auto">
            <a:xfrm>
              <a:off x="2179637" y="3880477"/>
              <a:ext cx="792163" cy="53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9838" y="4119189"/>
              <a:ext cx="618323" cy="40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47" name="右箭头 46"/>
            <p:cNvSpPr/>
            <p:nvPr/>
          </p:nvSpPr>
          <p:spPr>
            <a:xfrm>
              <a:off x="2941525" y="3952575"/>
              <a:ext cx="1371343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下箭头 47"/>
            <p:cNvSpPr/>
            <p:nvPr/>
          </p:nvSpPr>
          <p:spPr>
            <a:xfrm>
              <a:off x="4693869" y="2658973"/>
              <a:ext cx="46182" cy="9914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AutoShape 26"/>
            <p:cNvSpPr>
              <a:spLocks noChangeArrowheads="1"/>
            </p:cNvSpPr>
            <p:nvPr/>
          </p:nvSpPr>
          <p:spPr bwMode="auto">
            <a:xfrm>
              <a:off x="6675838" y="3650382"/>
              <a:ext cx="685030" cy="690981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3" name="Rectangle 27"/>
            <p:cNvSpPr>
              <a:spLocks noChangeArrowheads="1"/>
            </p:cNvSpPr>
            <p:nvPr/>
          </p:nvSpPr>
          <p:spPr bwMode="auto">
            <a:xfrm>
              <a:off x="6899275" y="37459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发货</a:t>
              </a:r>
            </a:p>
          </p:txBody>
        </p:sp>
        <p:sp>
          <p:nvSpPr>
            <p:cNvPr id="51" name="右箭头 50"/>
            <p:cNvSpPr/>
            <p:nvPr/>
          </p:nvSpPr>
          <p:spPr>
            <a:xfrm>
              <a:off x="5151838" y="3952575"/>
              <a:ext cx="1524000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下箭头 51"/>
            <p:cNvSpPr/>
            <p:nvPr/>
          </p:nvSpPr>
          <p:spPr>
            <a:xfrm>
              <a:off x="6979869" y="2582983"/>
              <a:ext cx="76970" cy="10673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3526" name="Picture 55" descr="Ap5430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75437" y="3953789"/>
              <a:ext cx="685800" cy="57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2330899" y="4935148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8" name="Rectangle 27"/>
            <p:cNvSpPr>
              <a:spLocks noChangeArrowheads="1"/>
            </p:cNvSpPr>
            <p:nvPr/>
          </p:nvSpPr>
          <p:spPr bwMode="auto">
            <a:xfrm>
              <a:off x="25542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付款</a:t>
              </a:r>
            </a:p>
          </p:txBody>
        </p:sp>
        <p:pic>
          <p:nvPicPr>
            <p:cNvPr id="63529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796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AutoShape 26"/>
            <p:cNvSpPr>
              <a:spLocks noChangeArrowheads="1"/>
            </p:cNvSpPr>
            <p:nvPr/>
          </p:nvSpPr>
          <p:spPr bwMode="auto">
            <a:xfrm>
              <a:off x="6673272" y="4945751"/>
              <a:ext cx="686314" cy="69098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6897688" y="50413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收款</a:t>
              </a:r>
            </a:p>
          </p:txBody>
        </p:sp>
        <p:pic>
          <p:nvPicPr>
            <p:cNvPr id="63532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23037" y="5279196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下箭头 59"/>
            <p:cNvSpPr/>
            <p:nvPr/>
          </p:nvSpPr>
          <p:spPr>
            <a:xfrm>
              <a:off x="2560525" y="4410285"/>
              <a:ext cx="75687" cy="535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" name="下箭头 60"/>
            <p:cNvSpPr/>
            <p:nvPr/>
          </p:nvSpPr>
          <p:spPr>
            <a:xfrm>
              <a:off x="6979869" y="4564033"/>
              <a:ext cx="76970" cy="381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2" name="AutoShape 26"/>
            <p:cNvSpPr>
              <a:spLocks noChangeArrowheads="1"/>
            </p:cNvSpPr>
            <p:nvPr/>
          </p:nvSpPr>
          <p:spPr bwMode="auto">
            <a:xfrm>
              <a:off x="4312868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6" name="Rectangle 27"/>
            <p:cNvSpPr>
              <a:spLocks noChangeArrowheads="1"/>
            </p:cNvSpPr>
            <p:nvPr/>
          </p:nvSpPr>
          <p:spPr bwMode="auto">
            <a:xfrm>
              <a:off x="46116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库存</a:t>
              </a:r>
            </a:p>
          </p:txBody>
        </p:sp>
        <p:pic>
          <p:nvPicPr>
            <p:cNvPr id="63537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70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AutoShape 131"/>
            <p:cNvCxnSpPr>
              <a:cxnSpLocks noChangeShapeType="1"/>
              <a:endCxn id="62" idx="1"/>
            </p:cNvCxnSpPr>
            <p:nvPr/>
          </p:nvCxnSpPr>
          <p:spPr bwMode="auto">
            <a:xfrm rot="16200000" flipH="1">
              <a:off x="3377300" y="4347723"/>
              <a:ext cx="1261793" cy="60934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AutoShape 131"/>
            <p:cNvCxnSpPr>
              <a:cxnSpLocks noChangeShapeType="1"/>
              <a:endCxn id="62" idx="3"/>
            </p:cNvCxnSpPr>
            <p:nvPr/>
          </p:nvCxnSpPr>
          <p:spPr bwMode="auto">
            <a:xfrm rot="5400000">
              <a:off x="4635113" y="4385566"/>
              <a:ext cx="1261793" cy="533657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下箭头 66"/>
            <p:cNvSpPr/>
            <p:nvPr/>
          </p:nvSpPr>
          <p:spPr>
            <a:xfrm>
              <a:off x="4693869" y="4410285"/>
              <a:ext cx="46182" cy="4577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5682929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42" name="Rectangle 27"/>
            <p:cNvSpPr>
              <a:spLocks noChangeArrowheads="1"/>
            </p:cNvSpPr>
            <p:nvPr/>
          </p:nvSpPr>
          <p:spPr bwMode="auto">
            <a:xfrm>
              <a:off x="59070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费用</a:t>
              </a:r>
            </a:p>
          </p:txBody>
        </p:sp>
        <p:pic>
          <p:nvPicPr>
            <p:cNvPr id="63543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324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5238" y="5424470"/>
            <a:ext cx="441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8174038" y="2224070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销售到收款的流程</a:t>
            </a: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630238" y="2300270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采购到付款的流程</a:t>
            </a:r>
          </a:p>
        </p:txBody>
      </p:sp>
      <p:sp>
        <p:nvSpPr>
          <p:cNvPr id="74" name="TextBox 10"/>
          <p:cNvSpPr txBox="1">
            <a:spLocks noChangeArrowheads="1"/>
          </p:cNvSpPr>
          <p:nvPr/>
        </p:nvSpPr>
        <p:spPr bwMode="auto">
          <a:xfrm>
            <a:off x="4821238" y="2224070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生产到成本的流程</a:t>
            </a: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3602038" y="5043470"/>
            <a:ext cx="1825625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业务到财务的流程</a:t>
            </a:r>
          </a:p>
        </p:txBody>
      </p:sp>
      <p:sp>
        <p:nvSpPr>
          <p:cNvPr id="76" name="TextBox 12"/>
          <p:cNvSpPr txBox="1">
            <a:spLocks noChangeArrowheads="1"/>
          </p:cNvSpPr>
          <p:nvPr/>
        </p:nvSpPr>
        <p:spPr bwMode="auto">
          <a:xfrm>
            <a:off x="3602038" y="928670"/>
            <a:ext cx="1416050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计划管理流程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"/>
          <p:cNvSpPr txBox="1">
            <a:spLocks noChangeArrowheads="1"/>
          </p:cNvSpPr>
          <p:nvPr/>
        </p:nvSpPr>
        <p:spPr bwMode="auto">
          <a:xfrm>
            <a:off x="323850" y="-24"/>
            <a:ext cx="8248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华文新魏" pitchFamily="2" charset="-122"/>
                <a:ea typeface="华文新魏" pitchFamily="2" charset="-122"/>
              </a:rPr>
              <a:t>企业运营的起点</a:t>
            </a:r>
            <a:r>
              <a:rPr lang="en-US" altLang="zh-CN" sz="3200" dirty="0" smtClean="0">
                <a:latin typeface="华文新魏" pitchFamily="2" charset="-122"/>
                <a:ea typeface="华文新魏" pitchFamily="2" charset="-122"/>
              </a:rPr>
              <a:t>---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市场与营销</a:t>
            </a:r>
            <a:endParaRPr lang="zh-CN" altLang="en-US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组合 252"/>
          <p:cNvGrpSpPr>
            <a:grpSpLocks/>
          </p:cNvGrpSpPr>
          <p:nvPr/>
        </p:nvGrpSpPr>
        <p:grpSpPr bwMode="auto">
          <a:xfrm>
            <a:off x="858838" y="942956"/>
            <a:ext cx="7543800" cy="4038600"/>
            <a:chOff x="1905000" y="1676400"/>
            <a:chExt cx="6096000" cy="4495800"/>
          </a:xfrm>
        </p:grpSpPr>
        <p:sp>
          <p:nvSpPr>
            <p:cNvPr id="25" name="矩形 24"/>
            <p:cNvSpPr/>
            <p:nvPr/>
          </p:nvSpPr>
          <p:spPr>
            <a:xfrm>
              <a:off x="1905000" y="1676400"/>
              <a:ext cx="6096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6598868" y="1819545"/>
              <a:ext cx="838970" cy="66977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宋体" charset="-122"/>
              </a:endParaRPr>
            </a:p>
          </p:txBody>
        </p:sp>
        <p:sp>
          <p:nvSpPr>
            <p:cNvPr id="63500" name="Rectangle 22"/>
            <p:cNvSpPr>
              <a:spLocks noChangeArrowheads="1"/>
            </p:cNvSpPr>
            <p:nvPr/>
          </p:nvSpPr>
          <p:spPr bwMode="auto">
            <a:xfrm>
              <a:off x="6823075" y="1833973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销售</a:t>
              </a:r>
            </a:p>
          </p:txBody>
        </p:sp>
        <p:pic>
          <p:nvPicPr>
            <p:cNvPr id="63501" name="Picture 23" descr="销售机会"/>
            <p:cNvPicPr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30" r="78233" b="58783"/>
            <a:stretch>
              <a:fillRect/>
            </a:stretch>
          </p:blipFill>
          <p:spPr bwMode="auto">
            <a:xfrm>
              <a:off x="6751637" y="2119355"/>
              <a:ext cx="792163" cy="53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2" name="Text Box 101"/>
            <p:cNvSpPr txBox="1">
              <a:spLocks noChangeArrowheads="1"/>
            </p:cNvSpPr>
            <p:nvPr/>
          </p:nvSpPr>
          <p:spPr bwMode="auto">
            <a:xfrm>
              <a:off x="5456237" y="1940323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订单或预测</a:t>
              </a:r>
            </a:p>
          </p:txBody>
        </p:sp>
        <p:sp>
          <p:nvSpPr>
            <p:cNvPr id="30" name="AutoShape 42"/>
            <p:cNvSpPr>
              <a:spLocks noChangeArrowheads="1"/>
            </p:cNvSpPr>
            <p:nvPr/>
          </p:nvSpPr>
          <p:spPr bwMode="auto">
            <a:xfrm>
              <a:off x="4397535" y="1835450"/>
              <a:ext cx="685030" cy="67154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pic>
          <p:nvPicPr>
            <p:cNvPr id="63504" name="Picture 46" descr="传统订单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83" t="1514" r="-3119" b="49178"/>
            <a:stretch>
              <a:fillRect/>
            </a:stretch>
          </p:blipFill>
          <p:spPr bwMode="auto">
            <a:xfrm>
              <a:off x="4313237" y="2126812"/>
              <a:ext cx="792163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5" name="Rectangle 43"/>
            <p:cNvSpPr>
              <a:spLocks noChangeArrowheads="1"/>
            </p:cNvSpPr>
            <p:nvPr/>
          </p:nvSpPr>
          <p:spPr bwMode="auto">
            <a:xfrm>
              <a:off x="4541837" y="1900714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</a:rPr>
                <a:t>计划</a:t>
              </a: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>
              <a:off x="2178242" y="1819545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07" name="Rectangle 39"/>
            <p:cNvSpPr>
              <a:spLocks noChangeArrowheads="1"/>
            </p:cNvSpPr>
            <p:nvPr/>
          </p:nvSpPr>
          <p:spPr bwMode="auto">
            <a:xfrm>
              <a:off x="2401887" y="1917130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采购</a:t>
              </a:r>
            </a:p>
          </p:txBody>
        </p:sp>
        <p:pic>
          <p:nvPicPr>
            <p:cNvPr id="63508" name="Picture 40" descr="销售机会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706" t="54944" r="52545" b="5119"/>
            <a:stretch>
              <a:fillRect/>
            </a:stretch>
          </p:blipFill>
          <p:spPr bwMode="auto">
            <a:xfrm>
              <a:off x="2103437" y="2157884"/>
              <a:ext cx="803275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9" name="Text Box 101"/>
            <p:cNvSpPr txBox="1">
              <a:spLocks noChangeArrowheads="1"/>
            </p:cNvSpPr>
            <p:nvPr/>
          </p:nvSpPr>
          <p:spPr bwMode="auto">
            <a:xfrm>
              <a:off x="3246437" y="1972589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采购计划</a:t>
              </a:r>
            </a:p>
          </p:txBody>
        </p:sp>
        <p:sp>
          <p:nvSpPr>
            <p:cNvPr id="37" name="AutoShape 42"/>
            <p:cNvSpPr>
              <a:spLocks noChangeArrowheads="1"/>
            </p:cNvSpPr>
            <p:nvPr/>
          </p:nvSpPr>
          <p:spPr bwMode="auto">
            <a:xfrm>
              <a:off x="4389838" y="3650382"/>
              <a:ext cx="685030" cy="668008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1" name="Rectangle 43"/>
            <p:cNvSpPr>
              <a:spLocks noChangeArrowheads="1"/>
            </p:cNvSpPr>
            <p:nvPr/>
          </p:nvSpPr>
          <p:spPr bwMode="auto">
            <a:xfrm>
              <a:off x="4339741" y="3648989"/>
              <a:ext cx="829028" cy="49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生产</a:t>
              </a:r>
              <a:endParaRPr lang="en-US" altLang="zh-CN" sz="1600" dirty="0" smtClean="0">
                <a:solidFill>
                  <a:schemeClr val="tx2"/>
                </a:solidFill>
              </a:endParaRPr>
            </a:p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（料工费）</a:t>
              </a:r>
              <a:endParaRPr lang="zh-CN" alt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9" name="左箭头 38"/>
            <p:cNvSpPr/>
            <p:nvPr/>
          </p:nvSpPr>
          <p:spPr>
            <a:xfrm>
              <a:off x="5151838" y="2201264"/>
              <a:ext cx="1447030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左箭头 39"/>
            <p:cNvSpPr/>
            <p:nvPr/>
          </p:nvSpPr>
          <p:spPr>
            <a:xfrm>
              <a:off x="2941525" y="2201264"/>
              <a:ext cx="1448313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514" name="Text Box 101"/>
            <p:cNvSpPr txBox="1">
              <a:spLocks noChangeArrowheads="1"/>
            </p:cNvSpPr>
            <p:nvPr/>
          </p:nvSpPr>
          <p:spPr bwMode="auto">
            <a:xfrm>
              <a:off x="4846637" y="2734589"/>
              <a:ext cx="228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>
                  <a:solidFill>
                    <a:srgbClr val="666699"/>
                  </a:solidFill>
                </a:rPr>
                <a:t>生产计划</a:t>
              </a:r>
            </a:p>
          </p:txBody>
        </p:sp>
        <p:sp>
          <p:nvSpPr>
            <p:cNvPr id="42" name="下箭头 41"/>
            <p:cNvSpPr/>
            <p:nvPr/>
          </p:nvSpPr>
          <p:spPr>
            <a:xfrm>
              <a:off x="2560525" y="2658973"/>
              <a:ext cx="75687" cy="8376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2253929" y="3542581"/>
              <a:ext cx="686313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7" name="Rectangle 27"/>
            <p:cNvSpPr>
              <a:spLocks noChangeArrowheads="1"/>
            </p:cNvSpPr>
            <p:nvPr/>
          </p:nvSpPr>
          <p:spPr bwMode="auto">
            <a:xfrm>
              <a:off x="2478088" y="3639723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收货</a:t>
              </a:r>
            </a:p>
          </p:txBody>
        </p:sp>
        <p:pic>
          <p:nvPicPr>
            <p:cNvPr id="63518" name="Picture 28" descr="传统订单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018" t="50870" r="51485" b="-110"/>
            <a:stretch>
              <a:fillRect/>
            </a:stretch>
          </p:blipFill>
          <p:spPr bwMode="auto">
            <a:xfrm>
              <a:off x="2179637" y="3880477"/>
              <a:ext cx="792163" cy="53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9838" y="4119189"/>
              <a:ext cx="618323" cy="40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47" name="右箭头 46"/>
            <p:cNvSpPr/>
            <p:nvPr/>
          </p:nvSpPr>
          <p:spPr>
            <a:xfrm>
              <a:off x="2941525" y="3952575"/>
              <a:ext cx="1371343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下箭头 47"/>
            <p:cNvSpPr/>
            <p:nvPr/>
          </p:nvSpPr>
          <p:spPr>
            <a:xfrm>
              <a:off x="4693869" y="2658973"/>
              <a:ext cx="46182" cy="9914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AutoShape 26"/>
            <p:cNvSpPr>
              <a:spLocks noChangeArrowheads="1"/>
            </p:cNvSpPr>
            <p:nvPr/>
          </p:nvSpPr>
          <p:spPr bwMode="auto">
            <a:xfrm>
              <a:off x="6675838" y="3650382"/>
              <a:ext cx="685030" cy="690981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3" name="Rectangle 27"/>
            <p:cNvSpPr>
              <a:spLocks noChangeArrowheads="1"/>
            </p:cNvSpPr>
            <p:nvPr/>
          </p:nvSpPr>
          <p:spPr bwMode="auto">
            <a:xfrm>
              <a:off x="6899275" y="37459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发货</a:t>
              </a:r>
            </a:p>
          </p:txBody>
        </p:sp>
        <p:sp>
          <p:nvSpPr>
            <p:cNvPr id="51" name="右箭头 50"/>
            <p:cNvSpPr/>
            <p:nvPr/>
          </p:nvSpPr>
          <p:spPr>
            <a:xfrm>
              <a:off x="5151838" y="3952575"/>
              <a:ext cx="1524000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下箭头 51"/>
            <p:cNvSpPr/>
            <p:nvPr/>
          </p:nvSpPr>
          <p:spPr>
            <a:xfrm>
              <a:off x="6979869" y="2582983"/>
              <a:ext cx="76970" cy="10673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3526" name="Picture 55" descr="Ap5430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75437" y="3953789"/>
              <a:ext cx="685800" cy="57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2330899" y="4935148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8" name="Rectangle 27"/>
            <p:cNvSpPr>
              <a:spLocks noChangeArrowheads="1"/>
            </p:cNvSpPr>
            <p:nvPr/>
          </p:nvSpPr>
          <p:spPr bwMode="auto">
            <a:xfrm>
              <a:off x="25542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付款</a:t>
              </a:r>
            </a:p>
          </p:txBody>
        </p:sp>
        <p:pic>
          <p:nvPicPr>
            <p:cNvPr id="63529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796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AutoShape 26"/>
            <p:cNvSpPr>
              <a:spLocks noChangeArrowheads="1"/>
            </p:cNvSpPr>
            <p:nvPr/>
          </p:nvSpPr>
          <p:spPr bwMode="auto">
            <a:xfrm>
              <a:off x="6673272" y="4945751"/>
              <a:ext cx="686314" cy="69098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6897688" y="50413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收款</a:t>
              </a:r>
            </a:p>
          </p:txBody>
        </p:sp>
        <p:pic>
          <p:nvPicPr>
            <p:cNvPr id="63532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23037" y="5279196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下箭头 59"/>
            <p:cNvSpPr/>
            <p:nvPr/>
          </p:nvSpPr>
          <p:spPr>
            <a:xfrm>
              <a:off x="2560525" y="4410285"/>
              <a:ext cx="75687" cy="535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" name="下箭头 60"/>
            <p:cNvSpPr/>
            <p:nvPr/>
          </p:nvSpPr>
          <p:spPr>
            <a:xfrm>
              <a:off x="6979869" y="4564033"/>
              <a:ext cx="76970" cy="381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2" name="AutoShape 26"/>
            <p:cNvSpPr>
              <a:spLocks noChangeArrowheads="1"/>
            </p:cNvSpPr>
            <p:nvPr/>
          </p:nvSpPr>
          <p:spPr bwMode="auto">
            <a:xfrm>
              <a:off x="4312868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6" name="Rectangle 27"/>
            <p:cNvSpPr>
              <a:spLocks noChangeArrowheads="1"/>
            </p:cNvSpPr>
            <p:nvPr/>
          </p:nvSpPr>
          <p:spPr bwMode="auto">
            <a:xfrm>
              <a:off x="46116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库存</a:t>
              </a:r>
            </a:p>
          </p:txBody>
        </p:sp>
        <p:pic>
          <p:nvPicPr>
            <p:cNvPr id="63537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70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AutoShape 131"/>
            <p:cNvCxnSpPr>
              <a:cxnSpLocks noChangeShapeType="1"/>
              <a:endCxn id="62" idx="1"/>
            </p:cNvCxnSpPr>
            <p:nvPr/>
          </p:nvCxnSpPr>
          <p:spPr bwMode="auto">
            <a:xfrm rot="16200000" flipH="1">
              <a:off x="3377300" y="4347723"/>
              <a:ext cx="1261793" cy="60934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AutoShape 131"/>
            <p:cNvCxnSpPr>
              <a:cxnSpLocks noChangeShapeType="1"/>
              <a:endCxn id="62" idx="3"/>
            </p:cNvCxnSpPr>
            <p:nvPr/>
          </p:nvCxnSpPr>
          <p:spPr bwMode="auto">
            <a:xfrm rot="5400000">
              <a:off x="4635113" y="4385566"/>
              <a:ext cx="1261793" cy="533657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下箭头 66"/>
            <p:cNvSpPr/>
            <p:nvPr/>
          </p:nvSpPr>
          <p:spPr>
            <a:xfrm>
              <a:off x="4693869" y="4410285"/>
              <a:ext cx="46182" cy="4577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5682929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42" name="Rectangle 27"/>
            <p:cNvSpPr>
              <a:spLocks noChangeArrowheads="1"/>
            </p:cNvSpPr>
            <p:nvPr/>
          </p:nvSpPr>
          <p:spPr bwMode="auto">
            <a:xfrm>
              <a:off x="59070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费用</a:t>
              </a:r>
            </a:p>
          </p:txBody>
        </p:sp>
        <p:pic>
          <p:nvPicPr>
            <p:cNvPr id="63543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324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5238" y="5210156"/>
            <a:ext cx="441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8174038" y="2009756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销售到收款的流程</a:t>
            </a: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630238" y="2085956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采购到付款的流程</a:t>
            </a:r>
          </a:p>
        </p:txBody>
      </p:sp>
      <p:sp>
        <p:nvSpPr>
          <p:cNvPr id="74" name="TextBox 10"/>
          <p:cNvSpPr txBox="1">
            <a:spLocks noChangeArrowheads="1"/>
          </p:cNvSpPr>
          <p:nvPr/>
        </p:nvSpPr>
        <p:spPr bwMode="auto">
          <a:xfrm>
            <a:off x="4821238" y="2009756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生产到成本的流程</a:t>
            </a: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3602038" y="4829156"/>
            <a:ext cx="1825625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业务到财务的流程</a:t>
            </a:r>
          </a:p>
        </p:txBody>
      </p:sp>
      <p:sp>
        <p:nvSpPr>
          <p:cNvPr id="76" name="TextBox 12"/>
          <p:cNvSpPr txBox="1">
            <a:spLocks noChangeArrowheads="1"/>
          </p:cNvSpPr>
          <p:nvPr/>
        </p:nvSpPr>
        <p:spPr bwMode="auto">
          <a:xfrm>
            <a:off x="3602038" y="714356"/>
            <a:ext cx="1416050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计划管理流程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dk1"/>
                </a:solidFill>
              </a:rPr>
              <a:t>市场营销部</a:t>
            </a:r>
            <a:endParaRPr lang="zh-CN" altLang="en-US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2574925" y="24003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574925" y="31242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2574925" y="38100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574925" y="451485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2574925" y="5210175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gray">
          <a:xfrm>
            <a:off x="457200" y="2132013"/>
            <a:ext cx="2389188" cy="601662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现在有哪些客户？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gray">
          <a:xfrm>
            <a:off x="457200" y="2827338"/>
            <a:ext cx="2389188" cy="601662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已经发出了什么货，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有多少钱没收回？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gray">
          <a:xfrm>
            <a:off x="457200" y="3535363"/>
            <a:ext cx="2389188" cy="601662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仓库里有多少库存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可供销售？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 rot="5400000">
            <a:off x="2439194" y="2616994"/>
            <a:ext cx="4400550" cy="206216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571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49166" name="Text Box 12"/>
          <p:cNvSpPr txBox="1">
            <a:spLocks noChangeArrowheads="1"/>
          </p:cNvSpPr>
          <p:nvPr/>
        </p:nvSpPr>
        <p:spPr bwMode="gray">
          <a:xfrm>
            <a:off x="3733800" y="2597150"/>
            <a:ext cx="1892300" cy="310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工作任务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对应单据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7" name="AutoShape 13"/>
          <p:cNvSpPr>
            <a:spLocks noChangeArrowheads="1"/>
          </p:cNvSpPr>
          <p:nvPr/>
        </p:nvSpPr>
        <p:spPr bwMode="gray">
          <a:xfrm>
            <a:off x="428625" y="4275138"/>
            <a:ext cx="2390775" cy="601662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每个月可以生产多少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产品以用于销售？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8" name="AutoShape 14"/>
          <p:cNvSpPr>
            <a:spLocks noChangeArrowheads="1"/>
          </p:cNvSpPr>
          <p:nvPr/>
        </p:nvSpPr>
        <p:spPr bwMode="gray">
          <a:xfrm>
            <a:off x="428625" y="4949825"/>
            <a:ext cx="2390775" cy="601663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对市场该如何把握？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169" name="AutoShape 15"/>
          <p:cNvSpPr>
            <a:spLocks noChangeArrowheads="1"/>
          </p:cNvSpPr>
          <p:nvPr/>
        </p:nvSpPr>
        <p:spPr bwMode="gray">
          <a:xfrm>
            <a:off x="6491288" y="2098675"/>
            <a:ext cx="20431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客户信息汇总表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49170" name="AutoShape 16"/>
          <p:cNvSpPr>
            <a:spLocks noChangeArrowheads="1"/>
          </p:cNvSpPr>
          <p:nvPr/>
        </p:nvSpPr>
        <p:spPr bwMode="gray">
          <a:xfrm>
            <a:off x="6491288" y="2794000"/>
            <a:ext cx="20431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销售发货明细表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49171" name="AutoShape 17"/>
          <p:cNvSpPr>
            <a:spLocks noChangeArrowheads="1"/>
          </p:cNvSpPr>
          <p:nvPr/>
        </p:nvSpPr>
        <p:spPr bwMode="gray">
          <a:xfrm>
            <a:off x="6491288" y="3502025"/>
            <a:ext cx="20431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库存期初报表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49172" name="AutoShape 18"/>
          <p:cNvSpPr>
            <a:spLocks noChangeArrowheads="1"/>
          </p:cNvSpPr>
          <p:nvPr/>
        </p:nvSpPr>
        <p:spPr bwMode="gray">
          <a:xfrm>
            <a:off x="6488113" y="4192588"/>
            <a:ext cx="2043112" cy="576262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生产车间产能报表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49173" name="AutoShape 19"/>
          <p:cNvSpPr>
            <a:spLocks noChangeArrowheads="1"/>
          </p:cNvSpPr>
          <p:nvPr/>
        </p:nvSpPr>
        <p:spPr bwMode="gray">
          <a:xfrm>
            <a:off x="6473825" y="4916488"/>
            <a:ext cx="2043113" cy="576262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销售预测表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algn="ctr" eaLnBrk="0" hangingPunct="0"/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市场预测图</a:t>
            </a:r>
            <a:r>
              <a:rPr lang="en-US" altLang="zh-CN" sz="1600" b="1" dirty="0"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010400" cy="585788"/>
          </a:xfrm>
        </p:spPr>
        <p:txBody>
          <a:bodyPr/>
          <a:lstStyle/>
          <a:p>
            <a:r>
              <a:rPr lang="zh-CN" altLang="en-US" dirty="0" smtClean="0">
                <a:latin typeface="+mj-ea"/>
              </a:rPr>
              <a:t>读懂期初数据</a:t>
            </a:r>
            <a:r>
              <a:rPr lang="en-US" altLang="zh-CN" dirty="0" smtClean="0">
                <a:latin typeface="+mj-ea"/>
              </a:rPr>
              <a:t>---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逻辑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</a:rPr>
              <a:t>&amp;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客户信息汇总表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90525" y="1524000"/>
          <a:ext cx="3648710" cy="480059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35667"/>
                <a:gridCol w="1813043"/>
              </a:tblGrid>
              <a:tr h="29893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本地客户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企业法定中文名称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旭日贸易公司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企业法定代表人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康玲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企业注册地址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北京市海淀区北清路</a:t>
                      </a:r>
                      <a:r>
                        <a:rPr lang="en-US" sz="1200" kern="100"/>
                        <a:t>5</a:t>
                      </a:r>
                      <a:r>
                        <a:rPr lang="zh-CN" sz="1200" kern="100"/>
                        <a:t>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注册登记地点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北京市海淀区工商行政管理局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企业法人营业执照注册号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110108554831327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税务登记证号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110108723947632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组织机构代码证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723947632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办公地址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北京市海淀区北清路</a:t>
                      </a:r>
                      <a:r>
                        <a:rPr lang="en-US" sz="1200" kern="100"/>
                        <a:t>5</a:t>
                      </a:r>
                      <a:r>
                        <a:rPr lang="zh-CN" sz="1200" kern="100"/>
                        <a:t>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邮政编码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100094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办公电话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 010- 68500412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开户银行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工商银行北京分行海淀支行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3751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账号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0202 2045 0999 9101 222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800600" y="1524000"/>
          <a:ext cx="3657600" cy="480060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649899"/>
                <a:gridCol w="2007701"/>
              </a:tblGrid>
              <a:tr h="3692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/>
                        <a:t>本地企业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企业法定中文名称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华晨商贸城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企业法定代表人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李峰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企业注册地址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北京市海淀区中关村北大街</a:t>
                      </a:r>
                      <a:r>
                        <a:rPr lang="en-US" sz="1200" kern="100"/>
                        <a:t>127</a:t>
                      </a:r>
                      <a:r>
                        <a:rPr lang="zh-CN" sz="1200" kern="100"/>
                        <a:t>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注册登记地点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北京市海淀区工商行政管理局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企业法人营业执照注册号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110108753990101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税务登记证号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110108072397603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组织机构代码证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072397603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办公地址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北京市海淀区中关村北大街</a:t>
                      </a:r>
                      <a:r>
                        <a:rPr lang="en-US" sz="1200" kern="100"/>
                        <a:t>127</a:t>
                      </a:r>
                      <a:r>
                        <a:rPr lang="zh-CN" sz="1200" kern="100"/>
                        <a:t>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邮政编码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100080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办公电话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/>
                        <a:t> 010- 62570416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开户银行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工商银行北京分行海淀支行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  <a:tr h="369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/>
                        <a:t>账号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0202 2045 0999 9100 555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</a:tr>
            </a:tbl>
          </a:graphicData>
        </a:graphic>
      </p:graphicFrame>
      <p:sp>
        <p:nvSpPr>
          <p:cNvPr id="50265" name="TextBox 7"/>
          <p:cNvSpPr txBox="1">
            <a:spLocks noChangeArrowheads="1"/>
          </p:cNvSpPr>
          <p:nvPr/>
        </p:nvSpPr>
        <p:spPr bwMode="auto">
          <a:xfrm>
            <a:off x="381000" y="1143000"/>
            <a:ext cx="365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dirty="0" smtClean="0"/>
              <a:t> </a:t>
            </a:r>
            <a:r>
              <a:rPr lang="zh-CN" altLang="en-US" sz="1400" dirty="0"/>
              <a:t>旭日贸易公司</a:t>
            </a:r>
          </a:p>
        </p:txBody>
      </p:sp>
      <p:sp>
        <p:nvSpPr>
          <p:cNvPr id="50266" name="TextBox 8"/>
          <p:cNvSpPr txBox="1">
            <a:spLocks noChangeArrowheads="1"/>
          </p:cNvSpPr>
          <p:nvPr/>
        </p:nvSpPr>
        <p:spPr bwMode="auto">
          <a:xfrm>
            <a:off x="4800600" y="1143000"/>
            <a:ext cx="365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dirty="0" smtClean="0"/>
              <a:t>华</a:t>
            </a:r>
            <a:r>
              <a:rPr lang="zh-CN" altLang="en-US" sz="1400" dirty="0"/>
              <a:t>晨商贸城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457200" y="1828800"/>
          <a:ext cx="8229601" cy="3048001"/>
        </p:xfrm>
        <a:graphic>
          <a:graphicData uri="http://schemas.openxmlformats.org/drawingml/2006/table">
            <a:tbl>
              <a:tblPr/>
              <a:tblGrid>
                <a:gridCol w="590365"/>
                <a:gridCol w="750163"/>
                <a:gridCol w="639193"/>
                <a:gridCol w="639193"/>
                <a:gridCol w="606345"/>
                <a:gridCol w="892206"/>
                <a:gridCol w="904635"/>
                <a:gridCol w="908185"/>
                <a:gridCol w="870899"/>
                <a:gridCol w="730633"/>
                <a:gridCol w="697784"/>
              </a:tblGrid>
              <a:tr h="717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单据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编号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销售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订单号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客户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名称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产品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名称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数量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辆）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货款</a:t>
                      </a: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额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（</a:t>
                      </a: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元）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合同</a:t>
                      </a: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约定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交货期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合同</a:t>
                      </a: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约定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回</a:t>
                      </a: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款期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实际</a:t>
                      </a: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发货</a:t>
                      </a:r>
                      <a:endParaRPr lang="en-US" altLang="zh-CN" sz="1400" b="1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数量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（辆）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发票开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具情况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回款额（元）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0001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YX-DD-201109001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旭日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贸易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公司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经济</a:t>
                      </a:r>
                      <a:endParaRPr lang="en-US" altLang="zh-CN" sz="1400" kern="100" dirty="0" smtClean="0">
                        <a:solidFill>
                          <a:srgbClr val="00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童车</a:t>
                      </a:r>
                      <a:endParaRPr lang="zh-CN" sz="14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4000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￥</a:t>
                      </a:r>
                      <a:r>
                        <a:rPr lang="en-US" sz="14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2,808,000.00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2011-9-28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2011-10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Times New Roman"/>
                        </a:rPr>
                        <a:t>4000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已开</a:t>
                      </a:r>
                      <a:endParaRPr lang="zh-CN" sz="14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000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2060"/>
                        </a:solidFill>
                        <a:latin typeface="宋体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64" name="TextBox 35"/>
          <p:cNvSpPr txBox="1">
            <a:spLocks noChangeArrowheads="1"/>
          </p:cNvSpPr>
          <p:nvPr/>
        </p:nvSpPr>
        <p:spPr bwMode="auto">
          <a:xfrm>
            <a:off x="1981200" y="12192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 smtClean="0"/>
              <a:t>销售</a:t>
            </a:r>
            <a:r>
              <a:rPr lang="zh-CN" altLang="en-US" dirty="0"/>
              <a:t>发货明细表</a:t>
            </a:r>
          </a:p>
        </p:txBody>
      </p:sp>
      <p:sp>
        <p:nvSpPr>
          <p:cNvPr id="51265" name="TextBox 36"/>
          <p:cNvSpPr txBox="1">
            <a:spLocks noChangeArrowheads="1"/>
          </p:cNvSpPr>
          <p:nvPr/>
        </p:nvSpPr>
        <p:spPr bwMode="auto">
          <a:xfrm>
            <a:off x="381000" y="5181600"/>
            <a:ext cx="822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 </a:t>
            </a:r>
            <a:r>
              <a:rPr lang="zh-CN" altLang="zh-CN" sz="1400"/>
              <a:t>编制人：刘思羽</a:t>
            </a:r>
            <a:r>
              <a:rPr lang="en-US" altLang="zh-CN" sz="1400"/>
              <a:t>	               </a:t>
            </a:r>
            <a:r>
              <a:rPr lang="zh-CN" altLang="zh-CN" sz="1400"/>
              <a:t>编制日期：</a:t>
            </a:r>
            <a:r>
              <a:rPr lang="en-US" altLang="zh-CN" sz="1400"/>
              <a:t>2011   </a:t>
            </a:r>
            <a:r>
              <a:rPr lang="zh-CN" altLang="zh-CN" sz="1400"/>
              <a:t>年 </a:t>
            </a:r>
            <a:r>
              <a:rPr lang="en-US" altLang="zh-CN" sz="1400"/>
              <a:t>10  </a:t>
            </a:r>
            <a:r>
              <a:rPr lang="zh-CN" altLang="zh-CN" sz="1400"/>
              <a:t>月</a:t>
            </a:r>
            <a:r>
              <a:rPr lang="en-US" altLang="zh-CN" sz="1400"/>
              <a:t>                     </a:t>
            </a:r>
            <a:r>
              <a:rPr lang="zh-CN" altLang="zh-CN" sz="1400"/>
              <a:t>说明：一式一联，销售部存</a:t>
            </a:r>
            <a:endParaRPr lang="zh-CN" altLang="en-US" sz="1400"/>
          </a:p>
        </p:txBody>
      </p:sp>
      <p:sp>
        <p:nvSpPr>
          <p:cNvPr id="51266" name="TextBox 37"/>
          <p:cNvSpPr txBox="1">
            <a:spLocks noChangeArrowheads="1"/>
          </p:cNvSpPr>
          <p:nvPr/>
        </p:nvSpPr>
        <p:spPr bwMode="auto">
          <a:xfrm>
            <a:off x="304800" y="228600"/>
            <a:ext cx="4195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销售发货明细表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43042" y="1857364"/>
            <a:ext cx="6286544" cy="24288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期初为什么要建帐？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库存期初报表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33400" y="1143001"/>
          <a:ext cx="7619999" cy="3571883"/>
        </p:xfrm>
        <a:graphic>
          <a:graphicData uri="http://schemas.openxmlformats.org/drawingml/2006/table">
            <a:tbl>
              <a:tblPr/>
              <a:tblGrid>
                <a:gridCol w="2225157"/>
                <a:gridCol w="2742172"/>
                <a:gridCol w="2652670"/>
              </a:tblGrid>
              <a:tr h="1372549">
                <a:tc gridSpan="3">
                  <a:txBody>
                    <a:bodyPr/>
                    <a:lstStyle/>
                    <a:p>
                      <a:pPr marL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Arial"/>
                        </a:rPr>
                        <a:t>库存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Arial"/>
                        </a:rPr>
                        <a:t>报表（期初）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99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项目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库存数量（辆）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在途</a:t>
                      </a:r>
                      <a:r>
                        <a:rPr lang="zh-CN" altLang="en-US" sz="1600" b="1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宋体"/>
                        </a:rPr>
                        <a:t>（产）</a:t>
                      </a:r>
                      <a:r>
                        <a:rPr lang="zh-CN" sz="1600" b="1" kern="100" dirty="0" smtClean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数量</a:t>
                      </a:r>
                      <a:r>
                        <a:rPr lang="zh-CN" sz="1600" b="1" kern="100" dirty="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（辆）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9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latin typeface="Calibri"/>
                          <a:ea typeface="宋体"/>
                          <a:cs typeface="宋体"/>
                        </a:rPr>
                        <a:t>经济型童车</a:t>
                      </a:r>
                      <a:endParaRPr lang="zh-CN" sz="16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  <a:cs typeface="宋体"/>
                        </a:rPr>
                        <a:t>2000</a:t>
                      </a:r>
                      <a:endParaRPr lang="zh-CN" sz="16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latin typeface="宋体"/>
                          <a:ea typeface="宋体"/>
                          <a:cs typeface="Times New Roman"/>
                        </a:rPr>
                        <a:t>4000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242" name="TextBox 3"/>
          <p:cNvSpPr txBox="1">
            <a:spLocks noChangeArrowheads="1"/>
          </p:cNvSpPr>
          <p:nvPr/>
        </p:nvSpPr>
        <p:spPr bwMode="auto">
          <a:xfrm>
            <a:off x="4648200" y="5049851"/>
            <a:ext cx="358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1400" dirty="0"/>
              <a:t>2011</a:t>
            </a:r>
            <a:r>
              <a:rPr lang="zh-CN" altLang="en-US" sz="1400" dirty="0"/>
              <a:t>年</a:t>
            </a:r>
            <a:r>
              <a:rPr lang="en-US" altLang="zh-CN" sz="1400" dirty="0"/>
              <a:t>10</a:t>
            </a:r>
            <a:r>
              <a:rPr lang="zh-CN" altLang="en-US" sz="1400" dirty="0"/>
              <a:t>月</a:t>
            </a:r>
            <a:r>
              <a:rPr lang="en-US" altLang="zh-CN" sz="1400" dirty="0"/>
              <a:t>1</a:t>
            </a:r>
            <a:r>
              <a:rPr lang="zh-CN" altLang="en-US" sz="1400" dirty="0"/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生产车间产能报表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1676400"/>
          <a:ext cx="9143998" cy="4815840"/>
        </p:xfrm>
        <a:graphic>
          <a:graphicData uri="http://schemas.openxmlformats.org/drawingml/2006/table">
            <a:tbl>
              <a:tblPr/>
              <a:tblGrid>
                <a:gridCol w="532181"/>
                <a:gridCol w="532181"/>
                <a:gridCol w="532181"/>
                <a:gridCol w="460856"/>
                <a:gridCol w="510239"/>
                <a:gridCol w="480360"/>
                <a:gridCol w="459641"/>
                <a:gridCol w="468172"/>
                <a:gridCol w="390242"/>
                <a:gridCol w="568051"/>
                <a:gridCol w="468172"/>
                <a:gridCol w="477316"/>
                <a:gridCol w="477316"/>
                <a:gridCol w="477316"/>
                <a:gridCol w="482803"/>
                <a:gridCol w="482803"/>
                <a:gridCol w="468172"/>
                <a:gridCol w="342597"/>
                <a:gridCol w="533399"/>
              </a:tblGrid>
              <a:tr h="3210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车间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宋体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宋体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宋体"/>
                          <a:ea typeface="宋体"/>
                          <a:cs typeface="Times New Roman"/>
                        </a:rPr>
                        <a:t>12</a:t>
                      </a: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宋体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宋体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宋体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842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占用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剩余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占用情况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剩余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占用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剩余产能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占用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剩余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占用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Calibri"/>
                          <a:ea typeface="宋体"/>
                          <a:cs typeface="Times New Roman"/>
                        </a:rPr>
                        <a:t>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剩余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初始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占用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情况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剩余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普通机床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数控机床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3000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组装生产线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Calibri"/>
                          <a:ea typeface="宋体"/>
                          <a:cs typeface="Times New Roman"/>
                        </a:rPr>
                        <a:t>实际可用产能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5000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7000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18881" name="Rectangle 1"/>
          <p:cNvSpPr>
            <a:spLocks noChangeArrowheads="1"/>
          </p:cNvSpPr>
          <p:nvPr/>
        </p:nvSpPr>
        <p:spPr bwMode="auto">
          <a:xfrm>
            <a:off x="457200" y="642918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266700" algn="ctr" eaLnBrk="0" hangingPunct="0">
              <a:defRPr/>
            </a:pP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生产</a:t>
            </a:r>
            <a:r>
              <a:rPr lang="zh-CN" altLang="en-US" sz="16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车间产能</a:t>
            </a:r>
            <a:r>
              <a:rPr lang="zh-CN" altLang="en-US" sz="160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报表</a:t>
            </a:r>
            <a:endParaRPr lang="en-US" altLang="zh-CN" sz="1600" dirty="0" smtClean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indent="266700" algn="ctr" eaLnBrk="0" hangingPunct="0">
              <a:defRPr/>
            </a:pPr>
            <a:endParaRPr lang="zh-CN" altLang="en-US" sz="1600" dirty="0" smtClean="0">
              <a:latin typeface="Arial" pitchFamily="34" charset="0"/>
              <a:ea typeface="宋体" pitchFamily="2" charset="-122"/>
            </a:endParaRPr>
          </a:p>
          <a:p>
            <a:pPr indent="266700" eaLnBrk="0" hangingPunct="0">
              <a:defRPr/>
            </a:pP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制表日期：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2011 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年 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10 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月 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1 </a:t>
            </a:r>
            <a:r>
              <a:rPr lang="zh-CN" altLang="en-US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日      制表部门：生产计划部单据            编号： </a:t>
            </a:r>
            <a:r>
              <a:rPr lang="en-US" altLang="zh-CN" sz="160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0001</a:t>
            </a:r>
            <a:endParaRPr lang="en-US" altLang="zh-CN" sz="1600" dirty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84213" y="2276476"/>
          <a:ext cx="7848873" cy="3724290"/>
        </p:xfrm>
        <a:graphic>
          <a:graphicData uri="http://schemas.openxmlformats.org/drawingml/2006/table">
            <a:tbl>
              <a:tblPr/>
              <a:tblGrid>
                <a:gridCol w="1918650"/>
                <a:gridCol w="1055100"/>
                <a:gridCol w="1055100"/>
                <a:gridCol w="1055100"/>
                <a:gridCol w="921641"/>
                <a:gridCol w="921641"/>
                <a:gridCol w="921641"/>
              </a:tblGrid>
              <a:tr h="744858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产品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           </a:t>
                      </a: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时间</a:t>
                      </a: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      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2011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季度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2012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年</a:t>
                      </a: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季度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4485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10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11</a:t>
                      </a:r>
                      <a:r>
                        <a:rPr lang="zh-CN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12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1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2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3</a:t>
                      </a: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月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经济</a:t>
                      </a:r>
                      <a:r>
                        <a:rPr lang="zh-CN" sz="1800" kern="0" dirty="0" smtClea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童车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4000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5000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5000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6000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5000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7000</a:t>
                      </a:r>
                      <a:endParaRPr lang="zh-CN" sz="14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舒适童车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>
                          <a:solidFill>
                            <a:srgbClr val="000000"/>
                          </a:solidFill>
                          <a:latin typeface="微软雅黑" pitchFamily="34" charset="-122"/>
                          <a:ea typeface="微软雅黑" pitchFamily="34" charset="-122"/>
                          <a:cs typeface="宋体"/>
                        </a:rPr>
                        <a:t>豪华童车</a:t>
                      </a:r>
                      <a:endParaRPr lang="zh-CN" sz="1400" kern="10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kern="0" dirty="0">
                        <a:solidFill>
                          <a:srgbClr val="000000"/>
                        </a:solidFill>
                        <a:latin typeface="微软雅黑" pitchFamily="34" charset="-122"/>
                        <a:ea typeface="微软雅黑" pitchFamily="34" charset="-122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销售预测表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1981200" y="1487476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dirty="0" smtClean="0"/>
              <a:t>销售预测明细表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市场预测图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4676" name="Picture 4" descr="D:\VBSE资料\山财东方学院VBSE第二期（最终版含单据）--张强\实训单据\YX营销(13)\YX-07市场预测（本地）（手工）(210x297mm)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857232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cs typeface="宋体" charset="-122"/>
              </a:rPr>
              <a:t>外围业务简图</a:t>
            </a: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gray">
          <a:xfrm>
            <a:off x="2807647" y="3086328"/>
            <a:ext cx="3808741" cy="152357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gray">
          <a:xfrm flipH="1">
            <a:off x="4297962" y="2253660"/>
            <a:ext cx="1141335" cy="1233174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gray">
          <a:xfrm flipH="1">
            <a:off x="4297962" y="3320300"/>
            <a:ext cx="3079317" cy="132126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gray">
          <a:xfrm flipH="1" flipV="1">
            <a:off x="4332288" y="3452426"/>
            <a:ext cx="1314395" cy="1432739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gray">
          <a:xfrm flipV="1">
            <a:off x="2498714" y="3452426"/>
            <a:ext cx="1833574" cy="1632304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gray">
          <a:xfrm flipV="1">
            <a:off x="1426031" y="3452426"/>
            <a:ext cx="2906257" cy="100471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gray">
          <a:xfrm rot="21182673">
            <a:off x="2533040" y="2586727"/>
            <a:ext cx="3425436" cy="1646067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rgbClr val="99FFCC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gray">
          <a:xfrm rot="21257365">
            <a:off x="1251541" y="2217876"/>
            <a:ext cx="6233006" cy="3034764"/>
          </a:xfrm>
          <a:prstGeom prst="ellips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gray">
          <a:xfrm rot="21257365">
            <a:off x="1215785" y="2212371"/>
            <a:ext cx="6250169" cy="3004486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gray">
          <a:xfrm>
            <a:off x="3262465" y="2912913"/>
            <a:ext cx="2139646" cy="646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3600" dirty="0" smtClean="0">
                <a:solidFill>
                  <a:srgbClr val="1C1C1C"/>
                </a:solidFill>
                <a:ea typeface="宋体" charset="-122"/>
              </a:rPr>
              <a:t>企业外围</a:t>
            </a:r>
            <a:endParaRPr lang="en-US" altLang="zh-CN" sz="3600" dirty="0">
              <a:solidFill>
                <a:srgbClr val="1C1C1C"/>
              </a:solidFill>
              <a:ea typeface="宋体" charset="-122"/>
            </a:endParaRPr>
          </a:p>
        </p:txBody>
      </p:sp>
      <p:grpSp>
        <p:nvGrpSpPr>
          <p:cNvPr id="2" name="组合 59"/>
          <p:cNvGrpSpPr/>
          <p:nvPr/>
        </p:nvGrpSpPr>
        <p:grpSpPr>
          <a:xfrm>
            <a:off x="4777094" y="1988032"/>
            <a:ext cx="1553246" cy="554653"/>
            <a:chOff x="4777094" y="1524000"/>
            <a:chExt cx="1553246" cy="554653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21345289">
              <a:off x="4777094" y="1524000"/>
              <a:ext cx="1328697" cy="554653"/>
              <a:chOff x="3098" y="249"/>
              <a:chExt cx="1959" cy="629"/>
            </a:xfrm>
          </p:grpSpPr>
          <p:sp>
            <p:nvSpPr>
              <p:cNvPr id="54" name="Oval 22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3" name="Text Box 34"/>
            <p:cNvSpPr txBox="1">
              <a:spLocks noChangeArrowheads="1"/>
            </p:cNvSpPr>
            <p:nvPr/>
          </p:nvSpPr>
          <p:spPr bwMode="gray">
            <a:xfrm>
              <a:off x="4877211" y="1599697"/>
              <a:ext cx="145312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</a:rPr>
                <a:t>政务中心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4" name="组合 57"/>
          <p:cNvGrpSpPr/>
          <p:nvPr/>
        </p:nvGrpSpPr>
        <p:grpSpPr>
          <a:xfrm>
            <a:off x="6409003" y="2886763"/>
            <a:ext cx="1720584" cy="908365"/>
            <a:chOff x="6409003" y="2422731"/>
            <a:chExt cx="1720584" cy="908365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21391946">
              <a:off x="6409003" y="2422731"/>
              <a:ext cx="1720584" cy="908365"/>
              <a:chOff x="3098" y="249"/>
              <a:chExt cx="1959" cy="629"/>
            </a:xfrm>
          </p:grpSpPr>
          <p:sp>
            <p:nvSpPr>
              <p:cNvPr id="52" name="Oval 25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3" name="Oval 26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4" name="Text Box 35"/>
            <p:cNvSpPr txBox="1">
              <a:spLocks noChangeArrowheads="1"/>
            </p:cNvSpPr>
            <p:nvPr/>
          </p:nvSpPr>
          <p:spPr bwMode="gray">
            <a:xfrm>
              <a:off x="6892425" y="2622296"/>
              <a:ext cx="1032637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2" action="ppaction://hlinkpres?slideindex=1&amp;slidetitle="/>
                </a:rPr>
                <a:t>银行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6" name="组合 62"/>
          <p:cNvGrpSpPr/>
          <p:nvPr/>
        </p:nvGrpSpPr>
        <p:grpSpPr>
          <a:xfrm>
            <a:off x="4435265" y="4285094"/>
            <a:ext cx="2374206" cy="1363924"/>
            <a:chOff x="4435265" y="3821062"/>
            <a:chExt cx="2374206" cy="1363924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 rot="21401649">
              <a:off x="4435265" y="3821062"/>
              <a:ext cx="2374206" cy="1363924"/>
              <a:chOff x="3098" y="249"/>
              <a:chExt cx="1959" cy="629"/>
            </a:xfrm>
          </p:grpSpPr>
          <p:sp>
            <p:nvSpPr>
              <p:cNvPr id="50" name="Oval 28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1" name="Oval 29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5" name="Text Box 36"/>
            <p:cNvSpPr txBox="1">
              <a:spLocks noChangeArrowheads="1"/>
            </p:cNvSpPr>
            <p:nvPr/>
          </p:nvSpPr>
          <p:spPr bwMode="gray">
            <a:xfrm>
              <a:off x="5028817" y="4266987"/>
              <a:ext cx="128006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3" action="ppaction://hlinkpres?slideindex=1&amp;slidetitle="/>
                </a:rPr>
                <a:t>服务中心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1564764" y="4585130"/>
            <a:ext cx="1870760" cy="1065264"/>
            <a:chOff x="1564764" y="4121098"/>
            <a:chExt cx="1870760" cy="1065264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 rot="21306812">
              <a:off x="1564764" y="4121098"/>
              <a:ext cx="1870760" cy="1065264"/>
              <a:chOff x="3098" y="249"/>
              <a:chExt cx="1959" cy="629"/>
            </a:xfrm>
          </p:grpSpPr>
          <p:sp>
            <p:nvSpPr>
              <p:cNvPr id="48" name="Oval 31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6" name="Text Box 37"/>
            <p:cNvSpPr txBox="1">
              <a:spLocks noChangeArrowheads="1"/>
            </p:cNvSpPr>
            <p:nvPr/>
          </p:nvSpPr>
          <p:spPr bwMode="gray">
            <a:xfrm>
              <a:off x="2013861" y="4421133"/>
              <a:ext cx="1034067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4" action="ppaction://hlinkpres?slideindex=1&amp;slidetitle="/>
                </a:rPr>
                <a:t>供应商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10" name="组合 60"/>
          <p:cNvGrpSpPr/>
          <p:nvPr/>
        </p:nvGrpSpPr>
        <p:grpSpPr>
          <a:xfrm>
            <a:off x="838200" y="3285893"/>
            <a:ext cx="1328697" cy="623469"/>
            <a:chOff x="838200" y="2821861"/>
            <a:chExt cx="1328697" cy="623469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 rot="21204645">
              <a:off x="838200" y="2821861"/>
              <a:ext cx="1328697" cy="623469"/>
              <a:chOff x="3098" y="249"/>
              <a:chExt cx="1959" cy="629"/>
            </a:xfrm>
          </p:grpSpPr>
          <p:sp>
            <p:nvSpPr>
              <p:cNvPr id="56" name="Oval 16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B6B6B"/>
                  </a:gs>
                  <a:gs pos="50000">
                    <a:srgbClr val="C0C0C0"/>
                  </a:gs>
                  <a:gs pos="100000">
                    <a:srgbClr val="6B6B6B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7" name="Oval 17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1045585" y="2922331"/>
              <a:ext cx="866728" cy="397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5" action="ppaction://hlinkpres?slideindex=1&amp;slidetitle="/>
                </a:rPr>
                <a:t>客户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5"/>
          <p:cNvSpPr>
            <a:spLocks noChangeArrowheads="1"/>
          </p:cNvSpPr>
          <p:nvPr/>
        </p:nvSpPr>
        <p:spPr bwMode="gray">
          <a:xfrm>
            <a:off x="2807647" y="2606195"/>
            <a:ext cx="3808741" cy="1523576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gray">
          <a:xfrm flipH="1">
            <a:off x="4297962" y="1773527"/>
            <a:ext cx="1141335" cy="1233174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gray">
          <a:xfrm flipH="1">
            <a:off x="4297962" y="2840167"/>
            <a:ext cx="3079317" cy="132126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gray">
          <a:xfrm flipH="1" flipV="1">
            <a:off x="4332288" y="2972293"/>
            <a:ext cx="1314395" cy="1432739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gray">
          <a:xfrm flipV="1">
            <a:off x="2498714" y="2972293"/>
            <a:ext cx="1833574" cy="1632304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gray">
          <a:xfrm flipV="1">
            <a:off x="1426031" y="2972293"/>
            <a:ext cx="2906257" cy="100471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gray">
          <a:xfrm rot="21182673">
            <a:off x="2533040" y="2106594"/>
            <a:ext cx="3425436" cy="1646067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rgbClr val="99FFCC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Bottom"/>
            <a:lightRig rig="legacyFlat1" dir="t"/>
          </a:scene3d>
          <a:sp3d extrusionH="8874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gray">
          <a:xfrm rot="21257365">
            <a:off x="1251541" y="1737743"/>
            <a:ext cx="6233006" cy="3034764"/>
          </a:xfrm>
          <a:prstGeom prst="ellips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gray">
          <a:xfrm rot="21257365">
            <a:off x="1215785" y="1732238"/>
            <a:ext cx="6250169" cy="3004486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gray">
          <a:xfrm>
            <a:off x="3262465" y="2432780"/>
            <a:ext cx="2139646" cy="646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zh-CN" altLang="en-US" sz="3600" dirty="0" smtClean="0">
                <a:solidFill>
                  <a:srgbClr val="1C1C1C"/>
                </a:solidFill>
                <a:ea typeface="宋体" charset="-122"/>
              </a:rPr>
              <a:t>企业外围</a:t>
            </a:r>
            <a:endParaRPr lang="en-US" altLang="zh-CN" sz="3600" dirty="0">
              <a:solidFill>
                <a:srgbClr val="1C1C1C"/>
              </a:solidFill>
              <a:ea typeface="宋体" charset="-122"/>
            </a:endParaRPr>
          </a:p>
        </p:txBody>
      </p:sp>
      <p:grpSp>
        <p:nvGrpSpPr>
          <p:cNvPr id="2" name="组合 59"/>
          <p:cNvGrpSpPr/>
          <p:nvPr/>
        </p:nvGrpSpPr>
        <p:grpSpPr>
          <a:xfrm>
            <a:off x="4777094" y="1507899"/>
            <a:ext cx="1553246" cy="554653"/>
            <a:chOff x="4777094" y="1524000"/>
            <a:chExt cx="1553246" cy="554653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21345289">
              <a:off x="4777094" y="1524000"/>
              <a:ext cx="1328697" cy="554653"/>
              <a:chOff x="3098" y="249"/>
              <a:chExt cx="1959" cy="629"/>
            </a:xfrm>
          </p:grpSpPr>
          <p:sp>
            <p:nvSpPr>
              <p:cNvPr id="54" name="Oval 22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3" name="Text Box 34"/>
            <p:cNvSpPr txBox="1">
              <a:spLocks noChangeArrowheads="1"/>
            </p:cNvSpPr>
            <p:nvPr/>
          </p:nvSpPr>
          <p:spPr bwMode="gray">
            <a:xfrm>
              <a:off x="4877211" y="1599697"/>
              <a:ext cx="145312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</a:rPr>
                <a:t>政务中心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4" name="组合 57"/>
          <p:cNvGrpSpPr/>
          <p:nvPr/>
        </p:nvGrpSpPr>
        <p:grpSpPr>
          <a:xfrm>
            <a:off x="6409003" y="2406630"/>
            <a:ext cx="1720584" cy="908365"/>
            <a:chOff x="6409003" y="2422731"/>
            <a:chExt cx="1720584" cy="908365"/>
          </a:xfrm>
          <a:solidFill>
            <a:srgbClr val="FF0000"/>
          </a:solidFill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21391946">
              <a:off x="6409003" y="2422731"/>
              <a:ext cx="1720584" cy="908365"/>
              <a:chOff x="3098" y="249"/>
              <a:chExt cx="1959" cy="629"/>
            </a:xfrm>
            <a:grpFill/>
          </p:grpSpPr>
          <p:sp>
            <p:nvSpPr>
              <p:cNvPr id="52" name="Oval 25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3" name="Oval 26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pFill/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4" name="Text Box 35"/>
            <p:cNvSpPr txBox="1">
              <a:spLocks noChangeArrowheads="1"/>
            </p:cNvSpPr>
            <p:nvPr/>
          </p:nvSpPr>
          <p:spPr bwMode="gray">
            <a:xfrm>
              <a:off x="6892425" y="2622296"/>
              <a:ext cx="1032637" cy="400506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2" action="ppaction://hlinkpres?slideindex=1&amp;slidetitle="/>
                </a:rPr>
                <a:t>银行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6" name="组合 62"/>
          <p:cNvGrpSpPr/>
          <p:nvPr/>
        </p:nvGrpSpPr>
        <p:grpSpPr>
          <a:xfrm>
            <a:off x="4435265" y="3804961"/>
            <a:ext cx="2374206" cy="1363924"/>
            <a:chOff x="4435265" y="3821062"/>
            <a:chExt cx="2374206" cy="1363924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 rot="21401649">
              <a:off x="4435265" y="3821062"/>
              <a:ext cx="2374206" cy="1363924"/>
              <a:chOff x="3098" y="249"/>
              <a:chExt cx="1959" cy="629"/>
            </a:xfrm>
          </p:grpSpPr>
          <p:sp>
            <p:nvSpPr>
              <p:cNvPr id="50" name="Oval 28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1" name="Oval 29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5" name="Text Box 36"/>
            <p:cNvSpPr txBox="1">
              <a:spLocks noChangeArrowheads="1"/>
            </p:cNvSpPr>
            <p:nvPr/>
          </p:nvSpPr>
          <p:spPr bwMode="gray">
            <a:xfrm>
              <a:off x="5028817" y="4266987"/>
              <a:ext cx="1280069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3" action="ppaction://hlinkpres?slideindex=1&amp;slidetitle="/>
                </a:rPr>
                <a:t>服务中心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1564764" y="4104997"/>
            <a:ext cx="1870760" cy="1065264"/>
            <a:chOff x="1564764" y="4121098"/>
            <a:chExt cx="1870760" cy="1065264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 rot="21306812">
              <a:off x="1564764" y="4121098"/>
              <a:ext cx="1870760" cy="1065264"/>
              <a:chOff x="3098" y="249"/>
              <a:chExt cx="1959" cy="629"/>
            </a:xfrm>
          </p:grpSpPr>
          <p:sp>
            <p:nvSpPr>
              <p:cNvPr id="48" name="Oval 31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36363"/>
                  </a:gs>
                  <a:gs pos="50000">
                    <a:srgbClr val="B2B2B2"/>
                  </a:gs>
                  <a:gs pos="100000">
                    <a:srgbClr val="636363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9" name="Oval 32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6" name="Text Box 37"/>
            <p:cNvSpPr txBox="1">
              <a:spLocks noChangeArrowheads="1"/>
            </p:cNvSpPr>
            <p:nvPr/>
          </p:nvSpPr>
          <p:spPr bwMode="gray">
            <a:xfrm>
              <a:off x="2013861" y="4421133"/>
              <a:ext cx="1034067" cy="4005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4" action="ppaction://hlinkpres?slideindex=1&amp;slidetitle="/>
                </a:rPr>
                <a:t>供应商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  <p:grpSp>
        <p:nvGrpSpPr>
          <p:cNvPr id="10" name="组合 60"/>
          <p:cNvGrpSpPr/>
          <p:nvPr/>
        </p:nvGrpSpPr>
        <p:grpSpPr>
          <a:xfrm>
            <a:off x="838200" y="2805760"/>
            <a:ext cx="1328697" cy="623469"/>
            <a:chOff x="838200" y="2821861"/>
            <a:chExt cx="1328697" cy="623469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 rot="21204645">
              <a:off x="838200" y="2821861"/>
              <a:ext cx="1328697" cy="623469"/>
              <a:chOff x="3098" y="249"/>
              <a:chExt cx="1959" cy="629"/>
            </a:xfrm>
          </p:grpSpPr>
          <p:sp>
            <p:nvSpPr>
              <p:cNvPr id="56" name="Oval 16"/>
              <p:cNvSpPr>
                <a:spLocks noChangeArrowheads="1"/>
              </p:cNvSpPr>
              <p:nvPr/>
            </p:nvSpPr>
            <p:spPr bwMode="gray">
              <a:xfrm>
                <a:off x="3099" y="297"/>
                <a:ext cx="1958" cy="581"/>
              </a:xfrm>
              <a:prstGeom prst="ellipse">
                <a:avLst/>
              </a:prstGeom>
              <a:gradFill rotWithShape="1">
                <a:gsLst>
                  <a:gs pos="0">
                    <a:srgbClr val="6B6B6B"/>
                  </a:gs>
                  <a:gs pos="50000">
                    <a:srgbClr val="C0C0C0"/>
                  </a:gs>
                  <a:gs pos="100000">
                    <a:srgbClr val="6B6B6B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57" name="Oval 17"/>
              <p:cNvSpPr>
                <a:spLocks noChangeArrowheads="1"/>
              </p:cNvSpPr>
              <p:nvPr/>
            </p:nvSpPr>
            <p:spPr bwMode="gray">
              <a:xfrm>
                <a:off x="3098" y="249"/>
                <a:ext cx="1959" cy="581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47" name="Text Box 38"/>
            <p:cNvSpPr txBox="1">
              <a:spLocks noChangeArrowheads="1"/>
            </p:cNvSpPr>
            <p:nvPr/>
          </p:nvSpPr>
          <p:spPr bwMode="gray">
            <a:xfrm>
              <a:off x="1045585" y="2922331"/>
              <a:ext cx="866728" cy="397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 b="1" dirty="0" smtClean="0">
                  <a:solidFill>
                    <a:srgbClr val="333333"/>
                  </a:solidFill>
                  <a:ea typeface="宋体" charset="-122"/>
                  <a:hlinkClick r:id="rId5" action="ppaction://hlinkpres?slideindex=1&amp;slidetitle="/>
                </a:rPr>
                <a:t>客户</a:t>
              </a:r>
              <a:endParaRPr lang="en-US" altLang="zh-CN" sz="2000" b="1" dirty="0">
                <a:solidFill>
                  <a:srgbClr val="333333"/>
                </a:solidFill>
                <a:ea typeface="宋体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dk1"/>
                </a:solidFill>
              </a:rPr>
              <a:t>银行</a:t>
            </a:r>
            <a:endParaRPr lang="zh-CN" altLang="en-US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    </a:t>
            </a:r>
            <a:r>
              <a:rPr lang="en-US" altLang="zh-CN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/>
            </a:r>
            <a:br>
              <a:rPr lang="en-US" altLang="zh-CN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</a:br>
            <a:r>
              <a:rPr lang="zh-CN" altLang="en-US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银行主要工作职能</a:t>
            </a:r>
            <a:r>
              <a:rPr lang="en-US" altLang="zh-CN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-</a:t>
            </a:r>
            <a:r>
              <a:rPr lang="zh-CN" altLang="en-US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涉及基本业务</a:t>
            </a:r>
            <a:r>
              <a:rPr lang="en-US" altLang="zh-CN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/>
            </a:r>
            <a:br>
              <a:rPr lang="en-US" altLang="zh-CN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</a:br>
            <a:endParaRPr lang="zh-CN" altLang="en-US" b="1" dirty="0">
              <a:solidFill>
                <a:srgbClr val="1C1C1C"/>
              </a:solidFill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57200" y="1752600"/>
          <a:ext cx="7829576" cy="3566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59480"/>
                <a:gridCol w="455308"/>
                <a:gridCol w="3914788"/>
              </a:tblGrid>
              <a:tr h="8915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2500" b="0" dirty="0" smtClean="0">
                          <a:solidFill>
                            <a:schemeClr val="tx1"/>
                          </a:solidFill>
                        </a:rPr>
                        <a:t>银行</a:t>
                      </a:r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b="0" dirty="0" smtClean="0">
                          <a:solidFill>
                            <a:schemeClr val="tx1"/>
                          </a:solidFill>
                        </a:rPr>
                        <a:t>五险一金处理</a:t>
                      </a:r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1540">
                <a:tc vMerge="1">
                  <a:txBody>
                    <a:bodyPr/>
                    <a:lstStyle/>
                    <a:p>
                      <a:pPr algn="ctr"/>
                      <a:endParaRPr lang="zh-CN" alt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b="0" dirty="0" smtClean="0">
                          <a:solidFill>
                            <a:schemeClr val="tx1"/>
                          </a:solidFill>
                        </a:rPr>
                        <a:t>薪酬发放</a:t>
                      </a:r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1540">
                <a:tc vMerge="1">
                  <a:txBody>
                    <a:bodyPr/>
                    <a:lstStyle/>
                    <a:p>
                      <a:pPr algn="ctr"/>
                      <a:endParaRPr lang="zh-CN" alt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b="0" dirty="0" smtClean="0">
                          <a:solidFill>
                            <a:schemeClr val="tx1"/>
                          </a:solidFill>
                        </a:rPr>
                        <a:t>货款回收</a:t>
                      </a:r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1540">
                <a:tc vMerge="1">
                  <a:txBody>
                    <a:bodyPr/>
                    <a:lstStyle/>
                    <a:p>
                      <a:pPr algn="ctr"/>
                      <a:endParaRPr lang="zh-CN" alt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500" b="0" dirty="0" smtClean="0">
                          <a:solidFill>
                            <a:schemeClr val="tx1"/>
                          </a:solidFill>
                        </a:rPr>
                        <a:t>购买支票</a:t>
                      </a:r>
                      <a:endParaRPr lang="zh-CN" altLang="en-US" sz="2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39763" y="1752600"/>
          <a:ext cx="7620000" cy="3566160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35661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>
          <a:xfrm>
            <a:off x="228600" y="176213"/>
            <a:ext cx="7924800" cy="585787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宋体" charset="-122"/>
              </a:rPr>
              <a:t>工作任务与对应单据</a:t>
            </a:r>
            <a:endParaRPr lang="zh-CN" altLang="en-US" i="1" dirty="0" smtClean="0">
              <a:solidFill>
                <a:schemeClr val="tx1"/>
              </a:solidFill>
              <a:cs typeface="宋体" charset="-122"/>
            </a:endParaRPr>
          </a:p>
        </p:txBody>
      </p:sp>
      <p:sp>
        <p:nvSpPr>
          <p:cNvPr id="52227" name="Line 3"/>
          <p:cNvSpPr>
            <a:spLocks noChangeShapeType="1"/>
          </p:cNvSpPr>
          <p:nvPr/>
        </p:nvSpPr>
        <p:spPr bwMode="auto">
          <a:xfrm>
            <a:off x="2590800" y="22098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2574925" y="31242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2574925" y="381000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2574925" y="4514850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2574925" y="5210175"/>
            <a:ext cx="3759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gray">
          <a:xfrm>
            <a:off x="0" y="1828800"/>
            <a:ext cx="2922588" cy="752475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开户单位基本信息有哪些？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gray">
          <a:xfrm>
            <a:off x="0" y="2743200"/>
            <a:ext cx="2770188" cy="601663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五险一金业务涉及单据？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gray">
          <a:xfrm>
            <a:off x="0" y="3429000"/>
            <a:ext cx="2846388" cy="708025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如何与财务核算薪酬发放？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 rot="5400000">
            <a:off x="2439194" y="2616994"/>
            <a:ext cx="4400550" cy="206216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5715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2238" name="Text Box 12"/>
          <p:cNvSpPr txBox="1">
            <a:spLocks noChangeArrowheads="1"/>
          </p:cNvSpPr>
          <p:nvPr/>
        </p:nvSpPr>
        <p:spPr bwMode="gray">
          <a:xfrm>
            <a:off x="3733800" y="2597150"/>
            <a:ext cx="1892300" cy="310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工作任务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zh-CN" altLang="en-US" sz="2800" b="1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</a:rPr>
              <a:t>对应单据</a:t>
            </a:r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endParaRPr lang="en-US" altLang="zh-CN" sz="2800" b="1">
              <a:solidFill>
                <a:srgbClr val="1C1C1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39" name="AutoShape 13"/>
          <p:cNvSpPr>
            <a:spLocks noChangeArrowheads="1"/>
          </p:cNvSpPr>
          <p:nvPr/>
        </p:nvSpPr>
        <p:spPr bwMode="gray">
          <a:xfrm>
            <a:off x="0" y="4191000"/>
            <a:ext cx="2819400" cy="685800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货到付款，同城异地有何不同？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40" name="AutoShape 14"/>
          <p:cNvSpPr>
            <a:spLocks noChangeArrowheads="1"/>
          </p:cNvSpPr>
          <p:nvPr/>
        </p:nvSpPr>
        <p:spPr bwMode="gray">
          <a:xfrm>
            <a:off x="0" y="4949825"/>
            <a:ext cx="2819400" cy="601663"/>
          </a:xfrm>
          <a:prstGeom prst="cube">
            <a:avLst>
              <a:gd name="adj" fmla="val 2433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如何处理企业间商品结算？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41" name="AutoShape 15"/>
          <p:cNvSpPr>
            <a:spLocks noChangeArrowheads="1"/>
          </p:cNvSpPr>
          <p:nvPr/>
        </p:nvSpPr>
        <p:spPr bwMode="gray">
          <a:xfrm>
            <a:off x="6477000" y="1752600"/>
            <a:ext cx="2438400" cy="685800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企事业单位基本信息表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52242" name="AutoShape 16"/>
          <p:cNvSpPr>
            <a:spLocks noChangeArrowheads="1"/>
          </p:cNvSpPr>
          <p:nvPr/>
        </p:nvSpPr>
        <p:spPr bwMode="gray">
          <a:xfrm>
            <a:off x="6400800" y="2514600"/>
            <a:ext cx="2743200" cy="8556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根据社保缴费表填制</a:t>
            </a:r>
            <a:endParaRPr lang="en-US" altLang="zh-CN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委托扣款凭证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付款通知单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52243" name="AutoShape 17"/>
          <p:cNvSpPr>
            <a:spLocks noChangeArrowheads="1"/>
          </p:cNvSpPr>
          <p:nvPr/>
        </p:nvSpPr>
        <p:spPr bwMode="gray">
          <a:xfrm>
            <a:off x="6491288" y="3502025"/>
            <a:ext cx="2347912" cy="576263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职工薪酬发放表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  <p:sp>
        <p:nvSpPr>
          <p:cNvPr id="52244" name="AutoShape 18"/>
          <p:cNvSpPr>
            <a:spLocks noChangeArrowheads="1"/>
          </p:cNvSpPr>
          <p:nvPr/>
        </p:nvSpPr>
        <p:spPr bwMode="gray">
          <a:xfrm>
            <a:off x="6488113" y="4192588"/>
            <a:ext cx="2351087" cy="608012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银行电汇单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45" name="AutoShape 19"/>
          <p:cNvSpPr>
            <a:spLocks noChangeArrowheads="1"/>
          </p:cNvSpPr>
          <p:nvPr/>
        </p:nvSpPr>
        <p:spPr bwMode="gray">
          <a:xfrm>
            <a:off x="6473825" y="4916488"/>
            <a:ext cx="2365375" cy="722312"/>
          </a:xfrm>
          <a:prstGeom prst="cube">
            <a:avLst>
              <a:gd name="adj" fmla="val 2433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转账支票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algn="ctr" eaLnBrk="0" hangingPunct="0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银行进账单</a:t>
            </a: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cs typeface="宋体" charset="-122"/>
              </a:rPr>
              <a:t>读懂期初数据</a:t>
            </a:r>
            <a:r>
              <a:rPr lang="en-US" altLang="zh-CN" smtClean="0">
                <a:cs typeface="宋体" charset="-122"/>
              </a:rPr>
              <a:t>-</a:t>
            </a:r>
            <a:r>
              <a:rPr lang="zh-CN" altLang="en-US" smtClean="0">
                <a:cs typeface="宋体" charset="-122"/>
              </a:rPr>
              <a:t>开户银行基本信息表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81000" y="849313"/>
          <a:ext cx="8534400" cy="570327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0800"/>
                <a:gridCol w="5943600"/>
              </a:tblGrid>
              <a:tr h="3692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企事业单位</a:t>
                      </a:r>
                      <a:endParaRPr lang="zh-CN" sz="18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5295" marR="65295" marT="0" marB="0"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基本信息</a:t>
                      </a:r>
                      <a:endParaRPr lang="zh-CN" sz="1800" b="1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5295" marR="65295" marT="0" marB="0"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334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宝乐童车制造有限公司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                                                                                                                                       </a:t>
                      </a:r>
                      <a:endParaRPr lang="zh-CN" sz="1800" kern="100" dirty="0"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5295" marR="65295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企业法定代表：李峰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企业注册地址</a:t>
                      </a:r>
                      <a:r>
                        <a:rPr lang="en-US" altLang="zh-CN" sz="1800" kern="1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1800" kern="1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：</a:t>
                      </a: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北京市海淀区中关村北大街</a:t>
                      </a: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127</a:t>
                      </a: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  <a:endParaRPr lang="en-US" altLang="zh-CN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  </a:t>
                      </a: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注册登记地点：北京市海淀区工商行政管理局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企业法人营业执照注册号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110108753990101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税务登记证号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110108072397603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组织机构代码证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072397603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办公地址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北京市海淀区中关村北大街</a:t>
                      </a: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127</a:t>
                      </a: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邮政编码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100080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办公电话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 010- 62570416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开户银行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工商银行北京分行海淀支行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账号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微软雅黑" pitchFamily="34" charset="-122"/>
                          <a:ea typeface="微软雅黑" pitchFamily="34" charset="-122"/>
                        </a:rPr>
                        <a:t>0202 2045 0999 9100 555</a:t>
                      </a:r>
                      <a:endParaRPr lang="zh-CN" altLang="en-US" sz="1800" kern="1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65295" marR="65295" marT="0" marB="0"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5388"/>
            <a:ext cx="8229600" cy="703282"/>
          </a:xfrm>
        </p:spPr>
        <p:txBody>
          <a:bodyPr>
            <a:no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我们需要给事业设定一个起点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57826"/>
            <a:ext cx="8472518" cy="9286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3100" b="1" dirty="0" smtClean="0">
                <a:latin typeface="华文细黑" pitchFamily="2" charset="-122"/>
                <a:ea typeface="华文细黑" pitchFamily="2" charset="-122"/>
              </a:rPr>
              <a:t>上届班子给我们留下了什么资源和未完的业务</a:t>
            </a:r>
            <a:endParaRPr lang="en-US" altLang="zh-CN" sz="3100" dirty="0" smtClean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48999" y="3339847"/>
            <a:ext cx="7704137" cy="1728788"/>
          </a:xfrm>
          <a:prstGeom prst="wedgeRectCallout">
            <a:avLst>
              <a:gd name="adj1" fmla="val -5616"/>
              <a:gd name="adj2" fmla="val 24745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b="1" u="none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42910" y="3143248"/>
            <a:ext cx="1285884" cy="1163921"/>
          </a:xfrm>
          <a:prstGeom prst="wedgeEllipseCallout">
            <a:avLst>
              <a:gd name="adj1" fmla="val -33699"/>
              <a:gd name="adj2" fmla="val 369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u="none" dirty="0" smtClean="0">
                <a:ea typeface="宋体" pitchFamily="2" charset="-122"/>
              </a:rPr>
              <a:t>会计  主体      </a:t>
            </a:r>
            <a:r>
              <a:rPr lang="zh-CN" altLang="en-US" b="1" u="none" dirty="0" smtClean="0">
                <a:solidFill>
                  <a:srgbClr val="7030A0"/>
                </a:solidFill>
                <a:ea typeface="宋体" pitchFamily="2" charset="-122"/>
              </a:rPr>
              <a:t>童车厂</a:t>
            </a:r>
            <a:endParaRPr lang="zh-CN" altLang="en-US" b="1" u="none" dirty="0">
              <a:solidFill>
                <a:srgbClr val="7030A0"/>
              </a:solidFill>
              <a:ea typeface="宋体" pitchFamily="2" charset="-122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698324" y="4560612"/>
            <a:ext cx="64817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703086" y="4416150"/>
            <a:ext cx="6048375" cy="144462"/>
            <a:chOff x="1111" y="1888"/>
            <a:chExt cx="3810" cy="9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111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429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746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64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381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699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016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334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651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969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286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604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4921" y="1888"/>
              <a:ext cx="0" cy="9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3084811" y="4560612"/>
            <a:ext cx="3276632" cy="908618"/>
          </a:xfrm>
          <a:prstGeom prst="wedgeRectCallout">
            <a:avLst>
              <a:gd name="adj1" fmla="val 4644"/>
              <a:gd name="adj2" fmla="val 5331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u="none" dirty="0" smtClean="0">
                <a:latin typeface="Times New Roman" pitchFamily="18" charset="0"/>
                <a:ea typeface="宋体" pitchFamily="2" charset="-122"/>
              </a:rPr>
              <a:t>2010</a:t>
            </a:r>
            <a:r>
              <a:rPr kumimoji="1" lang="zh-CN" altLang="en-US" sz="2000" b="1" u="none" dirty="0" smtClean="0">
                <a:latin typeface="Times New Roman" pitchFamily="18" charset="0"/>
                <a:ea typeface="宋体" pitchFamily="2" charset="-122"/>
              </a:rPr>
              <a:t>年</a:t>
            </a:r>
            <a:r>
              <a:rPr kumimoji="1" lang="en-US" altLang="zh-CN" sz="2000" b="1" u="none" dirty="0" smtClean="0">
                <a:latin typeface="Times New Roman" pitchFamily="18" charset="0"/>
                <a:ea typeface="宋体" pitchFamily="2" charset="-122"/>
              </a:rPr>
              <a:t>09</a:t>
            </a:r>
            <a:r>
              <a:rPr kumimoji="1" lang="zh-CN" altLang="en-US" sz="2000" b="1" u="none" dirty="0" smtClean="0">
                <a:latin typeface="Times New Roman" pitchFamily="18" charset="0"/>
                <a:ea typeface="宋体" pitchFamily="2" charset="-122"/>
              </a:rPr>
              <a:t>月</a:t>
            </a:r>
            <a:r>
              <a:rPr kumimoji="1" lang="en-US" altLang="zh-CN" sz="2000" b="1" u="none" dirty="0" smtClean="0">
                <a:latin typeface="Times New Roman" pitchFamily="18" charset="0"/>
                <a:ea typeface="宋体" pitchFamily="2" charset="-122"/>
              </a:rPr>
              <a:t>30</a:t>
            </a:r>
            <a:r>
              <a:rPr kumimoji="1" lang="zh-CN" altLang="en-US" sz="2000" b="1" u="none" dirty="0" smtClean="0">
                <a:latin typeface="Times New Roman" pitchFamily="18" charset="0"/>
                <a:ea typeface="宋体" pitchFamily="2" charset="-122"/>
              </a:rPr>
              <a:t>日</a:t>
            </a:r>
            <a:r>
              <a:rPr kumimoji="1" lang="en-US" altLang="zh-CN" sz="2000" b="1" u="none" dirty="0" smtClean="0">
                <a:latin typeface="Times New Roman" pitchFamily="18" charset="0"/>
                <a:ea typeface="宋体" pitchFamily="2" charset="-122"/>
              </a:rPr>
              <a:t>24</a:t>
            </a:r>
            <a:r>
              <a:rPr kumimoji="1" lang="en-US" altLang="zh-CN" sz="2000" b="1" dirty="0" smtClean="0">
                <a:latin typeface="Times New Roman" pitchFamily="18" charset="0"/>
                <a:ea typeface="宋体" pitchFamily="2" charset="-122"/>
              </a:rPr>
              <a:t>:00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2010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年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10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月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01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日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00:00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CN" altLang="en-US" sz="2000" b="1" u="none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2062153" y="3479525"/>
            <a:ext cx="1223963" cy="431800"/>
          </a:xfrm>
          <a:prstGeom prst="wedgeRectCallout">
            <a:avLst>
              <a:gd name="adj1" fmla="val -14852"/>
              <a:gd name="adj2" fmla="val 18014"/>
            </a:avLst>
          </a:prstGeom>
          <a:solidFill>
            <a:srgbClr val="CCFFCC"/>
          </a:solidFill>
          <a:ln w="9525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0"/>
              </a:spcBef>
            </a:pPr>
            <a:r>
              <a:rPr kumimoji="1" lang="zh-CN" altLang="en-US" sz="20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持续经营</a:t>
            </a: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91310" y="3479525"/>
            <a:ext cx="1223962" cy="431800"/>
          </a:xfrm>
          <a:prstGeom prst="wedgeRectCallout">
            <a:avLst>
              <a:gd name="adj1" fmla="val -3954"/>
              <a:gd name="adj2" fmla="val 26838"/>
            </a:avLst>
          </a:prstGeom>
          <a:solidFill>
            <a:srgbClr val="CCFFCC"/>
          </a:solidFill>
          <a:ln w="9525">
            <a:noFill/>
            <a:prstDash val="sysDot"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000" b="1" u="none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会计分期</a:t>
            </a:r>
          </a:p>
        </p:txBody>
      </p:sp>
      <p:pic>
        <p:nvPicPr>
          <p:cNvPr id="1026" name="Picture 2" descr="C:\Users\Administrator\Desktop\Redocn_2012040907352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49292"/>
            <a:ext cx="2500330" cy="2286016"/>
          </a:xfrm>
          <a:prstGeom prst="rect">
            <a:avLst/>
          </a:prstGeom>
          <a:noFill/>
        </p:spPr>
      </p:pic>
      <p:sp>
        <p:nvSpPr>
          <p:cNvPr id="33" name="等腰三角形 32"/>
          <p:cNvSpPr/>
          <p:nvPr/>
        </p:nvSpPr>
        <p:spPr>
          <a:xfrm flipV="1">
            <a:off x="4643438" y="4310354"/>
            <a:ext cx="214314" cy="1428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596" y="1285860"/>
            <a:ext cx="8143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atin typeface="华文细黑" pitchFamily="2" charset="-122"/>
                <a:ea typeface="华文细黑" pitchFamily="2" charset="-122"/>
              </a:rPr>
              <a:t>我们接手了一个运营了一年九个月的成型的制造业企业。</a:t>
            </a:r>
            <a:r>
              <a:rPr lang="en-US" altLang="zh-CN" sz="2600" b="1" dirty="0" smtClean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5" grpId="0"/>
      <p:bldP spid="33" grpId="0" animBg="1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10400" cy="585788"/>
          </a:xfrm>
        </p:spPr>
        <p:txBody>
          <a:bodyPr/>
          <a:lstStyle/>
          <a:p>
            <a:pPr>
              <a:defRPr/>
            </a:pPr>
            <a:r>
              <a:rPr lang="zh-CN" altLang="en-US" kern="1200" dirty="0" smtClean="0"/>
              <a:t>读懂期初数据</a:t>
            </a:r>
            <a:r>
              <a:rPr lang="en-US" altLang="zh-CN" kern="1200" dirty="0" smtClean="0"/>
              <a:t>-</a:t>
            </a:r>
            <a:r>
              <a:rPr lang="zh-CN" altLang="en-US" kern="1200" dirty="0" smtClean="0">
                <a:solidFill>
                  <a:schemeClr val="tx1"/>
                </a:solidFill>
              </a:rPr>
              <a:t>社保缴纳之五险一金流程</a:t>
            </a:r>
          </a:p>
        </p:txBody>
      </p:sp>
      <p:grpSp>
        <p:nvGrpSpPr>
          <p:cNvPr id="3" name="组合 72"/>
          <p:cNvGrpSpPr>
            <a:grpSpLocks/>
          </p:cNvGrpSpPr>
          <p:nvPr/>
        </p:nvGrpSpPr>
        <p:grpSpPr bwMode="auto">
          <a:xfrm>
            <a:off x="5891213" y="1685925"/>
            <a:ext cx="1111250" cy="1298575"/>
            <a:chOff x="7000892" y="2428868"/>
            <a:chExt cx="1110646" cy="1298026"/>
          </a:xfrm>
        </p:grpSpPr>
        <p:pic>
          <p:nvPicPr>
            <p:cNvPr id="1051" name="Picture 412" descr="楼房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2428868"/>
              <a:ext cx="1110646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2" name="TextBox 5"/>
            <p:cNvSpPr txBox="1">
              <a:spLocks noChangeArrowheads="1"/>
            </p:cNvSpPr>
            <p:nvPr/>
          </p:nvSpPr>
          <p:spPr bwMode="auto">
            <a:xfrm>
              <a:off x="7072330" y="3357562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/>
                <a:t>银行</a:t>
              </a:r>
            </a:p>
          </p:txBody>
        </p:sp>
      </p:grpSp>
      <p:grpSp>
        <p:nvGrpSpPr>
          <p:cNvPr id="4" name="组合 6"/>
          <p:cNvGrpSpPr>
            <a:grpSpLocks/>
          </p:cNvGrpSpPr>
          <p:nvPr/>
        </p:nvGrpSpPr>
        <p:grpSpPr bwMode="auto">
          <a:xfrm>
            <a:off x="5792788" y="3043238"/>
            <a:ext cx="1643062" cy="822325"/>
            <a:chOff x="7356508" y="3481043"/>
            <a:chExt cx="1642672" cy="821537"/>
          </a:xfrm>
        </p:grpSpPr>
        <p:sp>
          <p:nvSpPr>
            <p:cNvPr id="8" name="右箭头 7"/>
            <p:cNvSpPr/>
            <p:nvPr/>
          </p:nvSpPr>
          <p:spPr>
            <a:xfrm rot="7420026">
              <a:off x="7035036" y="3802515"/>
              <a:ext cx="821537" cy="17859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50" name="TextBox 8"/>
            <p:cNvSpPr txBox="1">
              <a:spLocks noChangeArrowheads="1"/>
            </p:cNvSpPr>
            <p:nvPr/>
          </p:nvSpPr>
          <p:spPr bwMode="auto">
            <a:xfrm>
              <a:off x="7429520" y="3786190"/>
              <a:ext cx="1569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/>
                <a:t>银行代为扣款</a:t>
              </a:r>
            </a:p>
          </p:txBody>
        </p:sp>
      </p:grpSp>
      <p:grpSp>
        <p:nvGrpSpPr>
          <p:cNvPr id="5" name="组合 9"/>
          <p:cNvGrpSpPr>
            <a:grpSpLocks/>
          </p:cNvGrpSpPr>
          <p:nvPr/>
        </p:nvGrpSpPr>
        <p:grpSpPr bwMode="auto">
          <a:xfrm>
            <a:off x="1676400" y="3097213"/>
            <a:ext cx="1673225" cy="822325"/>
            <a:chOff x="2956285" y="3554493"/>
            <a:chExt cx="1673291" cy="821537"/>
          </a:xfrm>
        </p:grpSpPr>
        <p:sp>
          <p:nvSpPr>
            <p:cNvPr id="11" name="右箭头 10"/>
            <p:cNvSpPr/>
            <p:nvPr/>
          </p:nvSpPr>
          <p:spPr>
            <a:xfrm rot="3425839">
              <a:off x="4129510" y="3875965"/>
              <a:ext cx="821537" cy="178594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46" name="TextBox 11"/>
            <p:cNvSpPr txBox="1">
              <a:spLocks noChangeArrowheads="1"/>
            </p:cNvSpPr>
            <p:nvPr/>
          </p:nvSpPr>
          <p:spPr bwMode="auto">
            <a:xfrm>
              <a:off x="2956285" y="3786190"/>
              <a:ext cx="1569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/>
                <a:t>提供增减员表</a:t>
              </a:r>
            </a:p>
          </p:txBody>
        </p:sp>
      </p:grpSp>
      <p:pic>
        <p:nvPicPr>
          <p:cNvPr id="1031" name="Picture 2" descr="图形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900" y="1257300"/>
            <a:ext cx="908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62400" y="4114800"/>
          <a:ext cx="1905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图片" r:id="rId5" imgW="571680" imgH="246240" progId="Word.Picture.8">
                  <p:embed/>
                </p:oleObj>
              </mc:Choice>
              <mc:Fallback>
                <p:oleObj name="图片" r:id="rId5" imgW="571680" imgH="24624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14800"/>
                        <a:ext cx="1905000" cy="714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6C88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组合 14"/>
          <p:cNvGrpSpPr>
            <a:grpSpLocks/>
          </p:cNvGrpSpPr>
          <p:nvPr/>
        </p:nvGrpSpPr>
        <p:grpSpPr bwMode="auto">
          <a:xfrm>
            <a:off x="3578225" y="1900238"/>
            <a:ext cx="2071688" cy="500062"/>
            <a:chOff x="4857752" y="2357430"/>
            <a:chExt cx="2071702" cy="500066"/>
          </a:xfrm>
        </p:grpSpPr>
        <p:sp>
          <p:nvSpPr>
            <p:cNvPr id="1039" name="TextBox 15"/>
            <p:cNvSpPr txBox="1">
              <a:spLocks noChangeArrowheads="1"/>
            </p:cNvSpPr>
            <p:nvPr/>
          </p:nvSpPr>
          <p:spPr bwMode="auto">
            <a:xfrm>
              <a:off x="5143504" y="2357430"/>
              <a:ext cx="1569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/>
                <a:t>委托收款凭证</a:t>
              </a:r>
            </a:p>
          </p:txBody>
        </p:sp>
        <p:sp>
          <p:nvSpPr>
            <p:cNvPr id="17" name="右箭头 16"/>
            <p:cNvSpPr/>
            <p:nvPr/>
          </p:nvSpPr>
          <p:spPr>
            <a:xfrm rot="10800000">
              <a:off x="4857752" y="2714620"/>
              <a:ext cx="2071702" cy="142876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33" name="TextBox 17"/>
          <p:cNvSpPr txBox="1">
            <a:spLocks noChangeArrowheads="1"/>
          </p:cNvSpPr>
          <p:nvPr/>
        </p:nvSpPr>
        <p:spPr bwMode="auto">
          <a:xfrm>
            <a:off x="4319588" y="518636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社保中心</a:t>
            </a:r>
          </a:p>
        </p:txBody>
      </p:sp>
      <p:grpSp>
        <p:nvGrpSpPr>
          <p:cNvPr id="7" name="组合 18"/>
          <p:cNvGrpSpPr>
            <a:grpSpLocks/>
          </p:cNvGrpSpPr>
          <p:nvPr/>
        </p:nvGrpSpPr>
        <p:grpSpPr bwMode="auto">
          <a:xfrm>
            <a:off x="3649663" y="2814638"/>
            <a:ext cx="1338262" cy="893762"/>
            <a:chOff x="4929190" y="3272482"/>
            <a:chExt cx="1338829" cy="892975"/>
          </a:xfrm>
        </p:grpSpPr>
        <p:sp>
          <p:nvSpPr>
            <p:cNvPr id="1035" name="TextBox 19"/>
            <p:cNvSpPr txBox="1">
              <a:spLocks noChangeArrowheads="1"/>
            </p:cNvSpPr>
            <p:nvPr/>
          </p:nvSpPr>
          <p:spPr bwMode="auto">
            <a:xfrm>
              <a:off x="4929190" y="3286124"/>
              <a:ext cx="13388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/>
                <a:t>变更并盖章</a:t>
              </a:r>
            </a:p>
          </p:txBody>
        </p:sp>
        <p:sp>
          <p:nvSpPr>
            <p:cNvPr id="21" name="右箭头 20"/>
            <p:cNvSpPr/>
            <p:nvPr/>
          </p:nvSpPr>
          <p:spPr>
            <a:xfrm rot="14128779">
              <a:off x="4664104" y="3629674"/>
              <a:ext cx="892975" cy="178592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1"/>
          <p:cNvSpPr txBox="1">
            <a:spLocks noChangeArrowheads="1"/>
          </p:cNvSpPr>
          <p:nvPr/>
        </p:nvSpPr>
        <p:spPr bwMode="auto">
          <a:xfrm>
            <a:off x="685800" y="1143000"/>
            <a:ext cx="7143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/>
              <a:t>1</a:t>
            </a:r>
            <a:r>
              <a:rPr lang="zh-CN" altLang="en-US" sz="3200" b="1"/>
              <a:t>、每月定时扣除企业五险一金</a:t>
            </a:r>
            <a:endParaRPr lang="en-US" altLang="zh-CN" sz="3200" b="1"/>
          </a:p>
          <a:p>
            <a:r>
              <a:rPr lang="en-US" altLang="zh-CN" sz="3200" b="1"/>
              <a:t>2</a:t>
            </a:r>
            <a:r>
              <a:rPr lang="zh-CN" altLang="en-US" sz="3200" b="1"/>
              <a:t>、提供给企业社会保险、住房公积金委托扣款凭证</a:t>
            </a:r>
            <a:r>
              <a:rPr lang="en-US" altLang="zh-CN" sz="3200" b="1"/>
              <a:t>-</a:t>
            </a:r>
            <a:r>
              <a:rPr lang="zh-CN" altLang="en-US" sz="3200" b="1"/>
              <a:t>付款通知单</a:t>
            </a:r>
            <a:endParaRPr lang="en-US" altLang="zh-CN" sz="3200" b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429000"/>
            <a:ext cx="4110037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67200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4110038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2971800"/>
            <a:ext cx="4267200" cy="3286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304800" y="228600"/>
            <a:ext cx="7481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读懂期初数据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-</a:t>
            </a:r>
            <a:r>
              <a:rPr lang="zh-CN" altLang="en-US" sz="2800" dirty="0" smtClean="0"/>
              <a:t>社保缴纳之五险一金票据</a:t>
            </a:r>
            <a:endParaRPr lang="zh-CN" altLang="en-US" sz="2800" dirty="0">
              <a:solidFill>
                <a:srgbClr val="C00000"/>
              </a:solidFill>
              <a:latin typeface="+mj-lt"/>
              <a:ea typeface="+mj-ea"/>
              <a:cs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8683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b="1" dirty="0" smtClean="0">
                <a:latin typeface="+mn-ea"/>
                <a:ea typeface="+mn-ea"/>
              </a:rPr>
              <a:t>五险一金</a:t>
            </a:r>
            <a:r>
              <a:rPr lang="zh-CN" altLang="en-US" b="1" dirty="0" smtClean="0">
                <a:solidFill>
                  <a:schemeClr val="tx1"/>
                </a:solidFill>
              </a:rPr>
              <a:t>注意事项：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5299" name="TextBox 11"/>
          <p:cNvSpPr txBox="1">
            <a:spLocks noChangeArrowheads="1"/>
          </p:cNvSpPr>
          <p:nvPr/>
        </p:nvSpPr>
        <p:spPr bwMode="auto">
          <a:xfrm>
            <a:off x="1285875" y="2143962"/>
            <a:ext cx="71437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CN" sz="2400" b="1" dirty="0"/>
          </a:p>
          <a:p>
            <a:r>
              <a:rPr lang="en-US" altLang="zh-CN" sz="2400" b="1" dirty="0"/>
              <a:t>1</a:t>
            </a:r>
            <a:r>
              <a:rPr lang="zh-CN" altLang="en-US" sz="2400" b="1" dirty="0"/>
              <a:t>、提供的通知单需盖银行“转讫章”</a:t>
            </a:r>
            <a:endParaRPr lang="en-US" altLang="zh-CN" sz="2400" b="1" dirty="0"/>
          </a:p>
          <a:p>
            <a:endParaRPr lang="en-US" altLang="zh-CN" sz="2400" b="1" dirty="0"/>
          </a:p>
          <a:p>
            <a:endParaRPr lang="en-US" altLang="zh-CN" sz="1400" b="1" dirty="0"/>
          </a:p>
          <a:p>
            <a:r>
              <a:rPr lang="en-US" altLang="zh-CN" sz="2400" b="1" dirty="0"/>
              <a:t>2</a:t>
            </a:r>
            <a:r>
              <a:rPr lang="zh-CN" altLang="en-US" sz="2400" b="1" dirty="0"/>
              <a:t>、五险和一金的金额可从企业获取</a:t>
            </a:r>
          </a:p>
        </p:txBody>
      </p:sp>
      <p:pic>
        <p:nvPicPr>
          <p:cNvPr id="55300" name="图片 6" descr="银行转讫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481268"/>
            <a:ext cx="16859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/>
          <p:cNvGrpSpPr>
            <a:grpSpLocks/>
          </p:cNvGrpSpPr>
          <p:nvPr/>
        </p:nvGrpSpPr>
        <p:grpSpPr bwMode="auto">
          <a:xfrm>
            <a:off x="2786063" y="1928813"/>
            <a:ext cx="6143625" cy="785812"/>
            <a:chOff x="2786050" y="1928802"/>
            <a:chExt cx="6143668" cy="785818"/>
          </a:xfrm>
        </p:grpSpPr>
        <p:sp>
          <p:nvSpPr>
            <p:cNvPr id="6" name="右箭头 5"/>
            <p:cNvSpPr/>
            <p:nvPr/>
          </p:nvSpPr>
          <p:spPr>
            <a:xfrm>
              <a:off x="2786050" y="2143116"/>
              <a:ext cx="285752" cy="21431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214678" y="1928802"/>
              <a:ext cx="1571636" cy="78581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/>
                <a:t>检查支票</a:t>
              </a:r>
              <a:endParaRPr lang="en-US" altLang="zh-CN" sz="2000" dirty="0"/>
            </a:p>
            <a:p>
              <a:pPr algn="ctr">
                <a:defRPr/>
              </a:pPr>
              <a:r>
                <a:rPr lang="zh-CN" altLang="en-US" sz="2000" dirty="0"/>
                <a:t>核对工资</a:t>
              </a:r>
              <a:endParaRPr lang="en-US" altLang="zh-CN" sz="2000" dirty="0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214942" y="1928802"/>
              <a:ext cx="1571636" cy="785818"/>
            </a:xfrm>
            <a:prstGeom prst="roundRect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/>
                <a:t>划款</a:t>
              </a:r>
            </a:p>
          </p:txBody>
        </p:sp>
        <p:sp>
          <p:nvSpPr>
            <p:cNvPr id="9" name="右箭头 8"/>
            <p:cNvSpPr/>
            <p:nvPr/>
          </p:nvSpPr>
          <p:spPr>
            <a:xfrm>
              <a:off x="4857752" y="2143116"/>
              <a:ext cx="285752" cy="21431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286644" y="1928802"/>
              <a:ext cx="1643074" cy="7143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/>
                <a:t>盖章</a:t>
              </a:r>
              <a:endParaRPr lang="en-US" altLang="zh-CN" sz="2000" dirty="0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6929454" y="2143116"/>
              <a:ext cx="285752" cy="21431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00375"/>
            <a:ext cx="4679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00113"/>
            <a:ext cx="1862137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1"/>
          <p:cNvGrpSpPr>
            <a:grpSpLocks/>
          </p:cNvGrpSpPr>
          <p:nvPr/>
        </p:nvGrpSpPr>
        <p:grpSpPr bwMode="auto">
          <a:xfrm>
            <a:off x="571500" y="1857375"/>
            <a:ext cx="1714500" cy="1214438"/>
            <a:chOff x="2857488" y="3286124"/>
            <a:chExt cx="6143636" cy="1713184"/>
          </a:xfrm>
        </p:grpSpPr>
        <p:pic>
          <p:nvPicPr>
            <p:cNvPr id="5633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286124"/>
              <a:ext cx="6143636" cy="1713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4" name="图片 23" descr="好佳童车厂财务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42560" y="4359022"/>
              <a:ext cx="567505" cy="5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5" name="图片 24" descr="康梅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40330" y="4430460"/>
              <a:ext cx="41866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图片 26" descr="银行转讫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8" y="3714750"/>
            <a:ext cx="16859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428875" y="4214813"/>
            <a:ext cx="4357688" cy="2286000"/>
            <a:chOff x="2857488" y="3286124"/>
            <a:chExt cx="6143636" cy="1713184"/>
          </a:xfrm>
        </p:grpSpPr>
        <p:pic>
          <p:nvPicPr>
            <p:cNvPr id="5633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488" y="3286124"/>
              <a:ext cx="6143636" cy="1713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1" name="图片 28" descr="好佳童车厂财务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42560" y="4359022"/>
              <a:ext cx="567505" cy="5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2" name="图片 29" descr="康梅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40330" y="4430460"/>
              <a:ext cx="41866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304800" y="2286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dirty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读懂期初数据</a:t>
            </a:r>
            <a:r>
              <a:rPr lang="en-US" altLang="zh-CN" sz="2800" dirty="0">
                <a:solidFill>
                  <a:srgbClr val="C00000"/>
                </a:solidFill>
                <a:latin typeface="+mj-lt"/>
                <a:ea typeface="+mj-ea"/>
                <a:cs typeface="宋体" pitchFamily="2" charset="-122"/>
              </a:rPr>
              <a:t>-</a:t>
            </a:r>
            <a:r>
              <a:rPr lang="zh-CN" altLang="en-US" sz="2800" dirty="0">
                <a:latin typeface="+mj-lt"/>
                <a:ea typeface="+mj-ea"/>
                <a:cs typeface="宋体" pitchFamily="2" charset="-122"/>
              </a:rPr>
              <a:t>薪酬发放流程</a:t>
            </a:r>
          </a:p>
        </p:txBody>
      </p:sp>
      <p:sp>
        <p:nvSpPr>
          <p:cNvPr id="56329" name="TextBox 25"/>
          <p:cNvSpPr txBox="1">
            <a:spLocks noChangeArrowheads="1"/>
          </p:cNvSpPr>
          <p:nvPr/>
        </p:nvSpPr>
        <p:spPr bwMode="auto">
          <a:xfrm>
            <a:off x="381000" y="3429000"/>
            <a:ext cx="1752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银行与企业签订代发协议，企业提供工资表，企业银行将账上资金划入结算账户。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"/>
          <p:cNvGrpSpPr>
            <a:grpSpLocks/>
          </p:cNvGrpSpPr>
          <p:nvPr/>
        </p:nvGrpSpPr>
        <p:grpSpPr bwMode="auto">
          <a:xfrm>
            <a:off x="6143625" y="2928938"/>
            <a:ext cx="1111250" cy="1298575"/>
            <a:chOff x="7000892" y="2428868"/>
            <a:chExt cx="1110646" cy="1298026"/>
          </a:xfrm>
        </p:grpSpPr>
        <p:pic>
          <p:nvPicPr>
            <p:cNvPr id="57377" name="Picture 412" descr="楼房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2428868"/>
              <a:ext cx="1110646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78" name="TextBox 8"/>
            <p:cNvSpPr txBox="1">
              <a:spLocks noChangeArrowheads="1"/>
            </p:cNvSpPr>
            <p:nvPr/>
          </p:nvSpPr>
          <p:spPr bwMode="auto">
            <a:xfrm>
              <a:off x="7072330" y="3357562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/>
                <a:t>客户</a:t>
              </a:r>
            </a:p>
          </p:txBody>
        </p:sp>
      </p:grpSp>
      <p:sp>
        <p:nvSpPr>
          <p:cNvPr id="15" name="右箭头 14"/>
          <p:cNvSpPr/>
          <p:nvPr/>
        </p:nvSpPr>
        <p:spPr>
          <a:xfrm rot="2776806">
            <a:off x="3269603" y="4775557"/>
            <a:ext cx="1221579" cy="15263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7351" name="Picture 148" descr="房子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5143500"/>
            <a:ext cx="642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Box 17"/>
          <p:cNvSpPr txBox="1">
            <a:spLocks noChangeArrowheads="1"/>
          </p:cNvSpPr>
          <p:nvPr/>
        </p:nvSpPr>
        <p:spPr bwMode="auto">
          <a:xfrm>
            <a:off x="4572000" y="6357938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银行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00250" y="464343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转账支票</a:t>
            </a:r>
            <a:endParaRPr lang="en-US" altLang="zh-CN"/>
          </a:p>
          <a:p>
            <a:pPr algn="ctr"/>
            <a:r>
              <a:rPr lang="zh-CN" altLang="en-US"/>
              <a:t>填写银行进账单</a:t>
            </a:r>
          </a:p>
        </p:txBody>
      </p:sp>
      <p:sp>
        <p:nvSpPr>
          <p:cNvPr id="57354" name="TextBox 22"/>
          <p:cNvSpPr txBox="1">
            <a:spLocks noChangeArrowheads="1"/>
          </p:cNvSpPr>
          <p:nvPr/>
        </p:nvSpPr>
        <p:spPr bwMode="auto">
          <a:xfrm>
            <a:off x="2786063" y="3929063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企业</a:t>
            </a:r>
          </a:p>
        </p:txBody>
      </p:sp>
      <p:sp>
        <p:nvSpPr>
          <p:cNvPr id="31" name="右箭头 30"/>
          <p:cNvSpPr/>
          <p:nvPr/>
        </p:nvSpPr>
        <p:spPr>
          <a:xfrm rot="13552771">
            <a:off x="3626997" y="4509235"/>
            <a:ext cx="1073139" cy="1272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143375" y="428625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回单</a:t>
            </a:r>
          </a:p>
        </p:txBody>
      </p:sp>
      <p:pic>
        <p:nvPicPr>
          <p:cNvPr id="57359" name="Picture 2" descr="图形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500313"/>
            <a:ext cx="9080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3" y="4429132"/>
            <a:ext cx="3597567" cy="207170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圆角矩形 25"/>
          <p:cNvSpPr/>
          <p:nvPr/>
        </p:nvSpPr>
        <p:spPr>
          <a:xfrm>
            <a:off x="714348" y="1285860"/>
            <a:ext cx="3286148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同城或同一票据区</a:t>
            </a:r>
          </a:p>
        </p:txBody>
      </p:sp>
      <p:sp>
        <p:nvSpPr>
          <p:cNvPr id="27" name="右箭头 26"/>
          <p:cNvSpPr/>
          <p:nvPr/>
        </p:nvSpPr>
        <p:spPr>
          <a:xfrm>
            <a:off x="4000496" y="3143248"/>
            <a:ext cx="1785950" cy="14287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86250" y="2786063"/>
            <a:ext cx="1108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催收货款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214813" y="3500438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转账支票</a:t>
            </a:r>
            <a:endParaRPr lang="en-US" altLang="zh-CN"/>
          </a:p>
          <a:p>
            <a:r>
              <a:rPr lang="zh-CN" altLang="en-US"/>
              <a:t>（货款）</a:t>
            </a:r>
          </a:p>
        </p:txBody>
      </p:sp>
      <p:sp>
        <p:nvSpPr>
          <p:cNvPr id="39" name="右箭头 38"/>
          <p:cNvSpPr/>
          <p:nvPr/>
        </p:nvSpPr>
        <p:spPr>
          <a:xfrm rot="10800000">
            <a:off x="4000496" y="3429000"/>
            <a:ext cx="1785950" cy="14287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 rot="10800000">
            <a:off x="2290141" y="3307079"/>
            <a:ext cx="408508" cy="10125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071563" y="314325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财务背书</a:t>
            </a:r>
          </a:p>
        </p:txBody>
      </p:sp>
      <p:sp>
        <p:nvSpPr>
          <p:cNvPr id="22" name="矩形 21"/>
          <p:cNvSpPr/>
          <p:nvPr/>
        </p:nvSpPr>
        <p:spPr>
          <a:xfrm>
            <a:off x="457200" y="228600"/>
            <a:ext cx="639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kern="0" dirty="0">
                <a:solidFill>
                  <a:srgbClr val="C00000"/>
                </a:solidFill>
                <a:latin typeface="Calibri"/>
                <a:ea typeface="黑体"/>
              </a:rPr>
              <a:t>读懂期初数据</a:t>
            </a:r>
            <a:r>
              <a:rPr lang="en-US" altLang="zh-CN" sz="2800" kern="0" dirty="0" smtClean="0">
                <a:solidFill>
                  <a:srgbClr val="C00000"/>
                </a:solidFill>
                <a:latin typeface="Calibri"/>
                <a:ea typeface="黑体"/>
              </a:rPr>
              <a:t>-</a:t>
            </a:r>
            <a:r>
              <a:rPr lang="zh-CN" altLang="en-US" sz="2800" kern="0" dirty="0" smtClean="0">
                <a:latin typeface="Calibri"/>
                <a:ea typeface="黑体"/>
              </a:rPr>
              <a:t>货款回收之转账支票处理</a:t>
            </a:r>
            <a:endParaRPr lang="zh-CN" altLang="en-US" dirty="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28" grpId="0"/>
      <p:bldP spid="33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cs typeface="宋体" charset="-122"/>
              </a:rPr>
              <a:t>读懂期初数据</a:t>
            </a:r>
            <a:r>
              <a:rPr lang="en-US" altLang="zh-CN" dirty="0" smtClean="0">
                <a:cs typeface="宋体" charset="-122"/>
              </a:rPr>
              <a:t>--</a:t>
            </a:r>
            <a:r>
              <a:rPr lang="zh-CN" altLang="en-US" dirty="0" smtClean="0">
                <a:solidFill>
                  <a:schemeClr val="tx1"/>
                </a:solidFill>
                <a:cs typeface="宋体" charset="-122"/>
              </a:rPr>
              <a:t>企业间商品结算票据之支票</a:t>
            </a:r>
          </a:p>
        </p:txBody>
      </p:sp>
      <p:sp>
        <p:nvSpPr>
          <p:cNvPr id="1018881" name="Rectangle 1"/>
          <p:cNvSpPr>
            <a:spLocks noChangeArrowheads="1"/>
          </p:cNvSpPr>
          <p:nvPr/>
        </p:nvSpPr>
        <p:spPr bwMode="auto">
          <a:xfrm>
            <a:off x="889000" y="895350"/>
            <a:ext cx="4443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266700" algn="ctr" eaLnBrk="0" hangingPunct="0">
              <a:defRPr/>
            </a:pP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1</a:t>
            </a:r>
            <a:r>
              <a:rPr lang="zh-CN" altLang="en-US" sz="2000" b="1" dirty="0">
                <a:latin typeface="Arial" pitchFamily="34" charset="0"/>
                <a:ea typeface="宋体" pitchFamily="2" charset="-122"/>
              </a:rPr>
              <a:t>、企业需要购买转账、商业支票；</a:t>
            </a:r>
            <a:endParaRPr lang="en-US" altLang="zh-CN" sz="2000" b="1" dirty="0">
              <a:latin typeface="Arial" pitchFamily="34" charset="0"/>
              <a:ea typeface="宋体" pitchFamily="2" charset="-122"/>
            </a:endParaRPr>
          </a:p>
          <a:p>
            <a:pPr indent="266700" eaLnBrk="0" hangingPunct="0">
              <a:defRPr/>
            </a:pPr>
            <a:r>
              <a:rPr lang="en-US" altLang="zh-CN" sz="2000" b="1" dirty="0">
                <a:latin typeface="Arial" pitchFamily="34" charset="0"/>
                <a:ea typeface="宋体" pitchFamily="2" charset="-122"/>
              </a:rPr>
              <a:t>2</a:t>
            </a:r>
            <a:r>
              <a:rPr lang="zh-CN" altLang="en-US" sz="2000" b="1" dirty="0">
                <a:latin typeface="Arial" pitchFamily="34" charset="0"/>
                <a:ea typeface="宋体" pitchFamily="2" charset="-122"/>
              </a:rPr>
              <a:t>、认识银行对账单；</a:t>
            </a:r>
            <a:endParaRPr lang="en-US" altLang="zh-CN" sz="2000" b="1" dirty="0"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287660" cy="1500197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1857364"/>
            <a:ext cx="4357750" cy="151402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00438"/>
            <a:ext cx="5000660" cy="319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cs typeface="宋体" charset="-122"/>
              </a:rPr>
              <a:t>读懂期初数据</a:t>
            </a:r>
            <a:r>
              <a:rPr lang="en-US" altLang="zh-CN" dirty="0" smtClean="0">
                <a:cs typeface="宋体" charset="-122"/>
              </a:rPr>
              <a:t>—</a:t>
            </a:r>
            <a:r>
              <a:rPr lang="zh-CN" altLang="en-US" dirty="0" smtClean="0">
                <a:cs typeface="宋体" charset="-122"/>
              </a:rPr>
              <a:t>银行结算业务之银企对账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2984"/>
            <a:ext cx="58578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>
          <a:xfrm>
            <a:off x="6715125" y="1500171"/>
            <a:ext cx="1785938" cy="785813"/>
          </a:xfrm>
          <a:prstGeom prst="wedgeRoundRectCallout">
            <a:avLst>
              <a:gd name="adj1" fmla="val -230619"/>
              <a:gd name="adj2" fmla="val 4436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企业收的钱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7000875" y="2357421"/>
            <a:ext cx="1785938" cy="785813"/>
          </a:xfrm>
          <a:prstGeom prst="wedgeRoundRectCallout">
            <a:avLst>
              <a:gd name="adj1" fmla="val -204022"/>
              <a:gd name="adj2" fmla="val -402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企业付的钱</a:t>
            </a:r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1071563" y="3286109"/>
            <a:ext cx="7786687" cy="3071812"/>
            <a:chOff x="1071538" y="3786190"/>
            <a:chExt cx="7786742" cy="3071810"/>
          </a:xfrm>
        </p:grpSpPr>
        <p:pic>
          <p:nvPicPr>
            <p:cNvPr id="594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3786190"/>
              <a:ext cx="6229350" cy="307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圆角矩形标注 12"/>
            <p:cNvSpPr/>
            <p:nvPr/>
          </p:nvSpPr>
          <p:spPr>
            <a:xfrm>
              <a:off x="7072330" y="4786314"/>
              <a:ext cx="1785950" cy="785811"/>
            </a:xfrm>
            <a:prstGeom prst="wedgeRoundRectCallout">
              <a:avLst>
                <a:gd name="adj1" fmla="val -57072"/>
                <a:gd name="adj2" fmla="val -105243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/>
                <a:t>银行留存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"/>
          <p:cNvSpPr txBox="1">
            <a:spLocks noChangeArrowheads="1"/>
          </p:cNvSpPr>
          <p:nvPr/>
        </p:nvSpPr>
        <p:spPr bwMode="auto">
          <a:xfrm>
            <a:off x="323850" y="532272"/>
            <a:ext cx="8248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沿着企业运营核心</a:t>
            </a:r>
            <a:r>
              <a:rPr lang="zh-CN" altLang="en-US" sz="32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业务</a:t>
            </a:r>
            <a:r>
              <a:rPr lang="zh-CN" altLang="en-US" sz="32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流程理解期初数据</a:t>
            </a:r>
            <a:endParaRPr lang="zh-CN" altLang="en-US" sz="32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" name="组合 252"/>
          <p:cNvGrpSpPr>
            <a:grpSpLocks/>
          </p:cNvGrpSpPr>
          <p:nvPr/>
        </p:nvGrpSpPr>
        <p:grpSpPr bwMode="auto">
          <a:xfrm>
            <a:off x="858838" y="1448944"/>
            <a:ext cx="7543800" cy="4038600"/>
            <a:chOff x="1905000" y="1676400"/>
            <a:chExt cx="6096000" cy="4495800"/>
          </a:xfrm>
        </p:grpSpPr>
        <p:sp>
          <p:nvSpPr>
            <p:cNvPr id="25" name="矩形 24"/>
            <p:cNvSpPr/>
            <p:nvPr/>
          </p:nvSpPr>
          <p:spPr>
            <a:xfrm>
              <a:off x="1905000" y="1676400"/>
              <a:ext cx="6096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6598868" y="1819545"/>
              <a:ext cx="838970" cy="669775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宋体" charset="-122"/>
              </a:endParaRPr>
            </a:p>
          </p:txBody>
        </p:sp>
        <p:sp>
          <p:nvSpPr>
            <p:cNvPr id="63500" name="Rectangle 22"/>
            <p:cNvSpPr>
              <a:spLocks noChangeArrowheads="1"/>
            </p:cNvSpPr>
            <p:nvPr/>
          </p:nvSpPr>
          <p:spPr bwMode="auto">
            <a:xfrm>
              <a:off x="6823075" y="1833973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销售</a:t>
              </a:r>
            </a:p>
          </p:txBody>
        </p:sp>
        <p:pic>
          <p:nvPicPr>
            <p:cNvPr id="63501" name="Picture 23" descr="销售机会"/>
            <p:cNvPicPr>
              <a:picLocks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730" r="78233" b="58783"/>
            <a:stretch>
              <a:fillRect/>
            </a:stretch>
          </p:blipFill>
          <p:spPr bwMode="auto">
            <a:xfrm>
              <a:off x="6751637" y="2119355"/>
              <a:ext cx="792163" cy="539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2" name="Text Box 101"/>
            <p:cNvSpPr txBox="1">
              <a:spLocks noChangeArrowheads="1"/>
            </p:cNvSpPr>
            <p:nvPr/>
          </p:nvSpPr>
          <p:spPr bwMode="auto">
            <a:xfrm>
              <a:off x="5456237" y="1940323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订单或预测</a:t>
              </a:r>
            </a:p>
          </p:txBody>
        </p:sp>
        <p:sp>
          <p:nvSpPr>
            <p:cNvPr id="30" name="AutoShape 42"/>
            <p:cNvSpPr>
              <a:spLocks noChangeArrowheads="1"/>
            </p:cNvSpPr>
            <p:nvPr/>
          </p:nvSpPr>
          <p:spPr bwMode="auto">
            <a:xfrm>
              <a:off x="4397535" y="1835450"/>
              <a:ext cx="685030" cy="67154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pic>
          <p:nvPicPr>
            <p:cNvPr id="63504" name="Picture 46" descr="传统订单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583" t="1514" r="-3119" b="49178"/>
            <a:stretch>
              <a:fillRect/>
            </a:stretch>
          </p:blipFill>
          <p:spPr bwMode="auto">
            <a:xfrm>
              <a:off x="4313237" y="2126812"/>
              <a:ext cx="792163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5" name="Rectangle 43"/>
            <p:cNvSpPr>
              <a:spLocks noChangeArrowheads="1"/>
            </p:cNvSpPr>
            <p:nvPr/>
          </p:nvSpPr>
          <p:spPr bwMode="auto">
            <a:xfrm>
              <a:off x="4541837" y="1900714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</a:rPr>
                <a:t>计划</a:t>
              </a:r>
            </a:p>
          </p:txBody>
        </p:sp>
        <p:sp>
          <p:nvSpPr>
            <p:cNvPr id="33" name="AutoShape 38"/>
            <p:cNvSpPr>
              <a:spLocks noChangeArrowheads="1"/>
            </p:cNvSpPr>
            <p:nvPr/>
          </p:nvSpPr>
          <p:spPr bwMode="auto">
            <a:xfrm>
              <a:off x="2178242" y="1819545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07" name="Rectangle 39"/>
            <p:cNvSpPr>
              <a:spLocks noChangeArrowheads="1"/>
            </p:cNvSpPr>
            <p:nvPr/>
          </p:nvSpPr>
          <p:spPr bwMode="auto">
            <a:xfrm>
              <a:off x="2401887" y="1917130"/>
              <a:ext cx="406400" cy="1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采购</a:t>
              </a:r>
            </a:p>
          </p:txBody>
        </p:sp>
        <p:pic>
          <p:nvPicPr>
            <p:cNvPr id="63508" name="Picture 40" descr="销售机会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706" t="54944" r="52545" b="5119"/>
            <a:stretch>
              <a:fillRect/>
            </a:stretch>
          </p:blipFill>
          <p:spPr bwMode="auto">
            <a:xfrm>
              <a:off x="2103437" y="2157884"/>
              <a:ext cx="803275" cy="53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9" name="Text Box 101"/>
            <p:cNvSpPr txBox="1">
              <a:spLocks noChangeArrowheads="1"/>
            </p:cNvSpPr>
            <p:nvPr/>
          </p:nvSpPr>
          <p:spPr bwMode="auto">
            <a:xfrm>
              <a:off x="3246437" y="1972589"/>
              <a:ext cx="9144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 dirty="0">
                  <a:solidFill>
                    <a:srgbClr val="666699"/>
                  </a:solidFill>
                </a:rPr>
                <a:t>采购计划</a:t>
              </a:r>
            </a:p>
          </p:txBody>
        </p:sp>
        <p:sp>
          <p:nvSpPr>
            <p:cNvPr id="37" name="AutoShape 42"/>
            <p:cNvSpPr>
              <a:spLocks noChangeArrowheads="1"/>
            </p:cNvSpPr>
            <p:nvPr/>
          </p:nvSpPr>
          <p:spPr bwMode="auto">
            <a:xfrm>
              <a:off x="4389838" y="3650382"/>
              <a:ext cx="685030" cy="668008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1" name="Rectangle 43"/>
            <p:cNvSpPr>
              <a:spLocks noChangeArrowheads="1"/>
            </p:cNvSpPr>
            <p:nvPr/>
          </p:nvSpPr>
          <p:spPr bwMode="auto">
            <a:xfrm>
              <a:off x="4339741" y="3648989"/>
              <a:ext cx="829028" cy="49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生产</a:t>
              </a:r>
              <a:endParaRPr lang="en-US" altLang="zh-CN" sz="1600" dirty="0" smtClean="0">
                <a:solidFill>
                  <a:schemeClr val="tx2"/>
                </a:solidFill>
              </a:endParaRPr>
            </a:p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 smtClean="0">
                  <a:solidFill>
                    <a:schemeClr val="tx2"/>
                  </a:solidFill>
                </a:rPr>
                <a:t>（料工费）</a:t>
              </a:r>
              <a:endParaRPr lang="zh-CN" alt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9" name="左箭头 38"/>
            <p:cNvSpPr/>
            <p:nvPr/>
          </p:nvSpPr>
          <p:spPr>
            <a:xfrm>
              <a:off x="5151838" y="2201264"/>
              <a:ext cx="1447030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左箭头 39"/>
            <p:cNvSpPr/>
            <p:nvPr/>
          </p:nvSpPr>
          <p:spPr>
            <a:xfrm>
              <a:off x="2941525" y="2201264"/>
              <a:ext cx="1448313" cy="7599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3514" name="Text Box 101"/>
            <p:cNvSpPr txBox="1">
              <a:spLocks noChangeArrowheads="1"/>
            </p:cNvSpPr>
            <p:nvPr/>
          </p:nvSpPr>
          <p:spPr bwMode="auto">
            <a:xfrm>
              <a:off x="4846637" y="2734589"/>
              <a:ext cx="228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200">
                  <a:solidFill>
                    <a:srgbClr val="666699"/>
                  </a:solidFill>
                </a:rPr>
                <a:t>生产计划</a:t>
              </a:r>
            </a:p>
          </p:txBody>
        </p:sp>
        <p:sp>
          <p:nvSpPr>
            <p:cNvPr id="42" name="下箭头 41"/>
            <p:cNvSpPr/>
            <p:nvPr/>
          </p:nvSpPr>
          <p:spPr>
            <a:xfrm>
              <a:off x="2560525" y="2658973"/>
              <a:ext cx="75687" cy="8376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AutoShape 26"/>
            <p:cNvSpPr>
              <a:spLocks noChangeArrowheads="1"/>
            </p:cNvSpPr>
            <p:nvPr/>
          </p:nvSpPr>
          <p:spPr bwMode="auto">
            <a:xfrm>
              <a:off x="2253929" y="3542581"/>
              <a:ext cx="686313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17" name="Rectangle 27"/>
            <p:cNvSpPr>
              <a:spLocks noChangeArrowheads="1"/>
            </p:cNvSpPr>
            <p:nvPr/>
          </p:nvSpPr>
          <p:spPr bwMode="auto">
            <a:xfrm>
              <a:off x="2478088" y="3639723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收货</a:t>
              </a:r>
            </a:p>
          </p:txBody>
        </p:sp>
        <p:pic>
          <p:nvPicPr>
            <p:cNvPr id="63518" name="Picture 28" descr="传统订单"/>
            <p:cNvPicPr>
              <a:picLocks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4018" t="50870" r="51485" b="-110"/>
            <a:stretch>
              <a:fillRect/>
            </a:stretch>
          </p:blipFill>
          <p:spPr bwMode="auto">
            <a:xfrm>
              <a:off x="2179637" y="3880477"/>
              <a:ext cx="792163" cy="53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89838" y="4119189"/>
              <a:ext cx="618323" cy="40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47" name="右箭头 46"/>
            <p:cNvSpPr/>
            <p:nvPr/>
          </p:nvSpPr>
          <p:spPr>
            <a:xfrm>
              <a:off x="2941525" y="3952575"/>
              <a:ext cx="1371343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下箭头 47"/>
            <p:cNvSpPr/>
            <p:nvPr/>
          </p:nvSpPr>
          <p:spPr>
            <a:xfrm>
              <a:off x="4693869" y="2658973"/>
              <a:ext cx="46182" cy="9914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AutoShape 26"/>
            <p:cNvSpPr>
              <a:spLocks noChangeArrowheads="1"/>
            </p:cNvSpPr>
            <p:nvPr/>
          </p:nvSpPr>
          <p:spPr bwMode="auto">
            <a:xfrm>
              <a:off x="6675838" y="3650382"/>
              <a:ext cx="685030" cy="690981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3" name="Rectangle 27"/>
            <p:cNvSpPr>
              <a:spLocks noChangeArrowheads="1"/>
            </p:cNvSpPr>
            <p:nvPr/>
          </p:nvSpPr>
          <p:spPr bwMode="auto">
            <a:xfrm>
              <a:off x="6899275" y="37459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发货</a:t>
              </a:r>
            </a:p>
          </p:txBody>
        </p:sp>
        <p:sp>
          <p:nvSpPr>
            <p:cNvPr id="51" name="右箭头 50"/>
            <p:cNvSpPr/>
            <p:nvPr/>
          </p:nvSpPr>
          <p:spPr>
            <a:xfrm>
              <a:off x="5151838" y="3952575"/>
              <a:ext cx="1524000" cy="759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下箭头 51"/>
            <p:cNvSpPr/>
            <p:nvPr/>
          </p:nvSpPr>
          <p:spPr>
            <a:xfrm>
              <a:off x="6979869" y="2582983"/>
              <a:ext cx="76970" cy="10673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63526" name="Picture 55" descr="Ap5430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75437" y="3953789"/>
              <a:ext cx="685800" cy="57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AutoShape 26"/>
            <p:cNvSpPr>
              <a:spLocks noChangeArrowheads="1"/>
            </p:cNvSpPr>
            <p:nvPr/>
          </p:nvSpPr>
          <p:spPr bwMode="auto">
            <a:xfrm>
              <a:off x="2330899" y="4935148"/>
              <a:ext cx="685030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28" name="Rectangle 27"/>
            <p:cNvSpPr>
              <a:spLocks noChangeArrowheads="1"/>
            </p:cNvSpPr>
            <p:nvPr/>
          </p:nvSpPr>
          <p:spPr bwMode="auto">
            <a:xfrm>
              <a:off x="25542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付款</a:t>
              </a:r>
            </a:p>
          </p:txBody>
        </p:sp>
        <p:pic>
          <p:nvPicPr>
            <p:cNvPr id="63529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796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AutoShape 26"/>
            <p:cNvSpPr>
              <a:spLocks noChangeArrowheads="1"/>
            </p:cNvSpPr>
            <p:nvPr/>
          </p:nvSpPr>
          <p:spPr bwMode="auto">
            <a:xfrm>
              <a:off x="6673272" y="4945751"/>
              <a:ext cx="686314" cy="690982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6897688" y="5041330"/>
              <a:ext cx="410370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>
                  <a:solidFill>
                    <a:schemeClr val="tx2"/>
                  </a:solidFill>
                  <a:latin typeface="黑体" pitchFamily="49" charset="-122"/>
                </a:rPr>
                <a:t>收款</a:t>
              </a:r>
            </a:p>
          </p:txBody>
        </p:sp>
        <p:pic>
          <p:nvPicPr>
            <p:cNvPr id="63532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23037" y="5279196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下箭头 59"/>
            <p:cNvSpPr/>
            <p:nvPr/>
          </p:nvSpPr>
          <p:spPr>
            <a:xfrm>
              <a:off x="2560525" y="4410285"/>
              <a:ext cx="75687" cy="535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1" name="下箭头 60"/>
            <p:cNvSpPr/>
            <p:nvPr/>
          </p:nvSpPr>
          <p:spPr>
            <a:xfrm>
              <a:off x="6979869" y="4564033"/>
              <a:ext cx="76970" cy="381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2" name="AutoShape 26"/>
            <p:cNvSpPr>
              <a:spLocks noChangeArrowheads="1"/>
            </p:cNvSpPr>
            <p:nvPr/>
          </p:nvSpPr>
          <p:spPr bwMode="auto">
            <a:xfrm>
              <a:off x="4312868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36" name="Rectangle 27"/>
            <p:cNvSpPr>
              <a:spLocks noChangeArrowheads="1"/>
            </p:cNvSpPr>
            <p:nvPr/>
          </p:nvSpPr>
          <p:spPr bwMode="auto">
            <a:xfrm>
              <a:off x="46116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库存</a:t>
              </a:r>
            </a:p>
          </p:txBody>
        </p:sp>
        <p:pic>
          <p:nvPicPr>
            <p:cNvPr id="63537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370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AutoShape 131"/>
            <p:cNvCxnSpPr>
              <a:cxnSpLocks noChangeShapeType="1"/>
              <a:endCxn id="62" idx="1"/>
            </p:cNvCxnSpPr>
            <p:nvPr/>
          </p:nvCxnSpPr>
          <p:spPr bwMode="auto">
            <a:xfrm rot="16200000" flipH="1">
              <a:off x="3377300" y="4347723"/>
              <a:ext cx="1261793" cy="609343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AutoShape 131"/>
            <p:cNvCxnSpPr>
              <a:cxnSpLocks noChangeShapeType="1"/>
              <a:endCxn id="62" idx="3"/>
            </p:cNvCxnSpPr>
            <p:nvPr/>
          </p:nvCxnSpPr>
          <p:spPr bwMode="auto">
            <a:xfrm rot="5400000">
              <a:off x="4635113" y="4385566"/>
              <a:ext cx="1261793" cy="533657"/>
            </a:xfrm>
            <a:prstGeom prst="bentConnector2">
              <a:avLst/>
            </a:prstGeom>
            <a:ln w="381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下箭头 66"/>
            <p:cNvSpPr/>
            <p:nvPr/>
          </p:nvSpPr>
          <p:spPr>
            <a:xfrm>
              <a:off x="4693869" y="4410285"/>
              <a:ext cx="46182" cy="4577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AutoShape 26"/>
            <p:cNvSpPr>
              <a:spLocks noChangeArrowheads="1"/>
            </p:cNvSpPr>
            <p:nvPr/>
          </p:nvSpPr>
          <p:spPr bwMode="auto">
            <a:xfrm>
              <a:off x="5682929" y="4935148"/>
              <a:ext cx="686314" cy="692749"/>
            </a:xfrm>
            <a:prstGeom prst="roundRect">
              <a:avLst>
                <a:gd name="adj" fmla="val 16667"/>
              </a:avLst>
            </a:prstGeom>
            <a:solidFill>
              <a:srgbClr val="D7D7CD"/>
            </a:solidFill>
            <a:ln w="9525" cap="rnd" algn="ctr">
              <a:noFill/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63542" name="Rectangle 27"/>
            <p:cNvSpPr>
              <a:spLocks noChangeArrowheads="1"/>
            </p:cNvSpPr>
            <p:nvPr/>
          </p:nvSpPr>
          <p:spPr bwMode="auto">
            <a:xfrm>
              <a:off x="5907088" y="5032719"/>
              <a:ext cx="41036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673100" eaLnBrk="0" hangingPunct="0">
                <a:lnSpc>
                  <a:spcPct val="90000"/>
                </a:lnSpc>
              </a:pPr>
              <a:r>
                <a:rPr lang="zh-CN" altLang="en-US" sz="1600" dirty="0">
                  <a:solidFill>
                    <a:schemeClr val="tx2"/>
                  </a:solidFill>
                  <a:latin typeface="黑体" pitchFamily="49" charset="-122"/>
                </a:rPr>
                <a:t>费用</a:t>
              </a:r>
            </a:p>
          </p:txBody>
        </p:sp>
        <p:pic>
          <p:nvPicPr>
            <p:cNvPr id="63543" name="Picture 3" descr="D:\Program Files\Microsoft Office\MEDIA\CAGCAT10\j0222019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32437" y="5270585"/>
              <a:ext cx="662025" cy="664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5238" y="5716144"/>
            <a:ext cx="441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8174038" y="2515744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销售到收款的流程</a:t>
            </a:r>
          </a:p>
        </p:txBody>
      </p:sp>
      <p:sp>
        <p:nvSpPr>
          <p:cNvPr id="73" name="TextBox 8"/>
          <p:cNvSpPr txBox="1">
            <a:spLocks noChangeArrowheads="1"/>
          </p:cNvSpPr>
          <p:nvPr/>
        </p:nvSpPr>
        <p:spPr bwMode="auto">
          <a:xfrm>
            <a:off x="630238" y="2591944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 anchor="b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采购到付款的流程</a:t>
            </a:r>
          </a:p>
        </p:txBody>
      </p:sp>
      <p:sp>
        <p:nvSpPr>
          <p:cNvPr id="74" name="TextBox 10"/>
          <p:cNvSpPr txBox="1">
            <a:spLocks noChangeArrowheads="1"/>
          </p:cNvSpPr>
          <p:nvPr/>
        </p:nvSpPr>
        <p:spPr bwMode="auto">
          <a:xfrm>
            <a:off x="4821238" y="2515744"/>
            <a:ext cx="430212" cy="1733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生产到成本的流程</a:t>
            </a: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3602038" y="5335144"/>
            <a:ext cx="1825625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业务到财务的流程</a:t>
            </a:r>
          </a:p>
        </p:txBody>
      </p:sp>
      <p:sp>
        <p:nvSpPr>
          <p:cNvPr id="76" name="TextBox 12"/>
          <p:cNvSpPr txBox="1">
            <a:spLocks noChangeArrowheads="1"/>
          </p:cNvSpPr>
          <p:nvPr/>
        </p:nvSpPr>
        <p:spPr bwMode="auto">
          <a:xfrm>
            <a:off x="3602038" y="1220344"/>
            <a:ext cx="1416050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计划管理流程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dk1"/>
                </a:solidFill>
              </a:rPr>
              <a:t>财务部</a:t>
            </a:r>
            <a:endParaRPr lang="zh-CN" altLang="en-US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71444"/>
            <a:ext cx="8034366" cy="585788"/>
          </a:xfrm>
        </p:spPr>
        <p:txBody>
          <a:bodyPr/>
          <a:lstStyle/>
          <a:p>
            <a:pPr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期初数据来源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---</a:t>
            </a:r>
            <a:r>
              <a:rPr lang="en-US" altLang="zh-CN" sz="3200" b="1" dirty="0" smtClean="0"/>
              <a:t>VBSE</a:t>
            </a:r>
            <a:r>
              <a:rPr lang="zh-CN" altLang="en-US" sz="3200" b="1" dirty="0" smtClean="0"/>
              <a:t>教材：了解仿真企业</a:t>
            </a:r>
            <a:br>
              <a:rPr lang="zh-CN" altLang="en-US" sz="3200" b="1" dirty="0" smtClean="0"/>
            </a:br>
            <a:endParaRPr lang="zh-CN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Rectangle 17"/>
          <p:cNvSpPr>
            <a:spLocks noGrp="1"/>
          </p:cNvSpPr>
          <p:nvPr>
            <p:ph type="body" sz="half" idx="4294967295"/>
          </p:nvPr>
        </p:nvSpPr>
        <p:spPr>
          <a:xfrm>
            <a:off x="857224" y="142852"/>
            <a:ext cx="4038600" cy="714380"/>
          </a:xfrm>
        </p:spPr>
        <p:txBody>
          <a:bodyPr/>
          <a:lstStyle/>
          <a:p>
            <a:pPr>
              <a:buFont typeface="Arial" charset="0"/>
              <a:buNone/>
            </a:pPr>
            <a:endParaRPr lang="zh-CN" altLang="en-US" sz="2800" dirty="0" smtClean="0"/>
          </a:p>
          <a:p>
            <a:pPr>
              <a:buFont typeface="Arial" charset="0"/>
              <a:buNone/>
            </a:pPr>
            <a:r>
              <a:rPr lang="zh-CN" altLang="en-US" sz="2800" b="1" dirty="0" smtClean="0"/>
              <a:t>资产类科目期初余额</a:t>
            </a:r>
          </a:p>
        </p:txBody>
      </p:sp>
      <p:pic>
        <p:nvPicPr>
          <p:cNvPr id="28675" name="Picture 106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150938"/>
            <a:ext cx="6659562" cy="5707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388" y="0"/>
            <a:ext cx="8229600" cy="7064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zh-CN" altLang="en-US" sz="3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期初建帐的目的</a:t>
            </a:r>
            <a:endParaRPr lang="zh-CN" altLang="en-US" sz="36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1981200" y="2880808"/>
            <a:ext cx="4572000" cy="1611313"/>
            <a:chOff x="330201" y="2667020"/>
            <a:chExt cx="4572000" cy="1611290"/>
          </a:xfrm>
        </p:grpSpPr>
        <p:sp>
          <p:nvSpPr>
            <p:cNvPr id="4" name="椭圆 3"/>
            <p:cNvSpPr/>
            <p:nvPr/>
          </p:nvSpPr>
          <p:spPr bwMode="auto">
            <a:xfrm rot="18418075">
              <a:off x="2273306" y="1649415"/>
              <a:ext cx="685790" cy="45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设定公司运营起点</a:t>
              </a:r>
              <a:endParaRPr lang="en-US" altLang="zh-CN" sz="20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9235" name="Picture 13" descr="yellowish_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94" y="2667020"/>
              <a:ext cx="290778" cy="29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8"/>
          <p:cNvGrpSpPr>
            <a:grpSpLocks/>
          </p:cNvGrpSpPr>
          <p:nvPr/>
        </p:nvGrpSpPr>
        <p:grpSpPr bwMode="auto">
          <a:xfrm>
            <a:off x="4089400" y="1085346"/>
            <a:ext cx="1198563" cy="4573587"/>
            <a:chOff x="2438456" y="871538"/>
            <a:chExt cx="1198507" cy="4573587"/>
          </a:xfrm>
        </p:grpSpPr>
        <p:sp>
          <p:nvSpPr>
            <p:cNvPr id="5" name="椭圆 4"/>
            <p:cNvSpPr/>
            <p:nvPr/>
          </p:nvSpPr>
          <p:spPr bwMode="auto">
            <a:xfrm rot="20303457">
              <a:off x="2951195" y="871538"/>
              <a:ext cx="685768" cy="457358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zh-CN" altLang="en-US" sz="2000" dirty="0" smtClean="0">
                  <a:latin typeface="+mn-ea"/>
                </a:rPr>
                <a:t>清理企业现实资源</a:t>
              </a:r>
              <a:endParaRPr lang="zh-CN" altLang="en-US" sz="2000" dirty="0">
                <a:latin typeface="+mn-ea"/>
              </a:endParaRPr>
            </a:p>
          </p:txBody>
        </p:sp>
        <p:pic>
          <p:nvPicPr>
            <p:cNvPr id="9233" name="Picture 13" descr="yellowish_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56" y="1295456"/>
              <a:ext cx="290778" cy="29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组合 19"/>
          <p:cNvGrpSpPr>
            <a:grpSpLocks/>
          </p:cNvGrpSpPr>
          <p:nvPr/>
        </p:nvGrpSpPr>
        <p:grpSpPr bwMode="auto">
          <a:xfrm>
            <a:off x="5438775" y="1052008"/>
            <a:ext cx="685800" cy="4572000"/>
            <a:chOff x="3787775" y="838200"/>
            <a:chExt cx="685800" cy="4572000"/>
          </a:xfrm>
        </p:grpSpPr>
        <p:sp>
          <p:nvSpPr>
            <p:cNvPr id="7" name="椭圆 6"/>
            <p:cNvSpPr/>
            <p:nvPr/>
          </p:nvSpPr>
          <p:spPr bwMode="auto">
            <a:xfrm>
              <a:off x="3787775" y="838200"/>
              <a:ext cx="685800" cy="45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zh-CN" altLang="en-US" sz="2000" dirty="0" smtClean="0">
                  <a:latin typeface="+mn-ea"/>
                </a:rPr>
                <a:t>梳理运行中的公司业务</a:t>
              </a:r>
              <a:endParaRPr lang="en-US" altLang="zh-CN" sz="2000" dirty="0" smtClean="0">
                <a:latin typeface="+mn-ea"/>
              </a:endParaRPr>
            </a:p>
          </p:txBody>
        </p:sp>
        <p:pic>
          <p:nvPicPr>
            <p:cNvPr id="9231" name="Picture 13" descr="yellowish_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9712" y="1066862"/>
              <a:ext cx="290778" cy="29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组合 20"/>
          <p:cNvGrpSpPr>
            <a:grpSpLocks/>
          </p:cNvGrpSpPr>
          <p:nvPr/>
        </p:nvGrpSpPr>
        <p:grpSpPr bwMode="auto">
          <a:xfrm>
            <a:off x="6259513" y="1156783"/>
            <a:ext cx="1155700" cy="4572000"/>
            <a:chOff x="4608513" y="942975"/>
            <a:chExt cx="1155359" cy="4572000"/>
          </a:xfrm>
        </p:grpSpPr>
        <p:sp>
          <p:nvSpPr>
            <p:cNvPr id="8" name="椭圆 7"/>
            <p:cNvSpPr/>
            <p:nvPr/>
          </p:nvSpPr>
          <p:spPr bwMode="auto">
            <a:xfrm rot="1226708">
              <a:off x="4608513" y="942975"/>
              <a:ext cx="685598" cy="45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zh-CN" altLang="en-US" sz="1600" dirty="0" smtClean="0">
                  <a:latin typeface="+mn-ea"/>
                </a:rPr>
                <a:t>了解本企业的运营环境和规则</a:t>
              </a:r>
              <a:endParaRPr lang="en-US" altLang="zh-CN" sz="1600" dirty="0" smtClean="0">
                <a:latin typeface="+mn-ea"/>
              </a:endParaRPr>
            </a:p>
          </p:txBody>
        </p:sp>
        <p:pic>
          <p:nvPicPr>
            <p:cNvPr id="9229" name="Picture 13" descr="yellowish_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73094" y="1371654"/>
              <a:ext cx="290778" cy="29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21"/>
          <p:cNvGrpSpPr>
            <a:grpSpLocks/>
          </p:cNvGrpSpPr>
          <p:nvPr/>
        </p:nvGrpSpPr>
        <p:grpSpPr bwMode="auto">
          <a:xfrm>
            <a:off x="5159375" y="2728408"/>
            <a:ext cx="4572000" cy="1728788"/>
            <a:chOff x="3508375" y="2514624"/>
            <a:chExt cx="4572000" cy="1728764"/>
          </a:xfrm>
        </p:grpSpPr>
        <p:sp>
          <p:nvSpPr>
            <p:cNvPr id="9" name="椭圆 8"/>
            <p:cNvSpPr/>
            <p:nvPr/>
          </p:nvSpPr>
          <p:spPr bwMode="auto">
            <a:xfrm rot="2809973">
              <a:off x="5451480" y="1614493"/>
              <a:ext cx="685790" cy="4572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zh-CN" altLang="en-US" dirty="0" smtClean="0">
                  <a:latin typeface="+mn-ea"/>
                </a:rPr>
                <a:t>熟悉岗位业务流程和</a:t>
              </a:r>
              <a:r>
                <a:rPr lang="zh-CN" altLang="en-US" sz="1600" dirty="0" smtClean="0">
                  <a:latin typeface="+mn-ea"/>
                </a:rPr>
                <a:t>对象</a:t>
              </a:r>
              <a:endParaRPr lang="en-US" altLang="zh-CN" sz="1600" dirty="0" smtClean="0">
                <a:latin typeface="+mn-ea"/>
              </a:endParaRPr>
            </a:p>
          </p:txBody>
        </p:sp>
        <p:pic>
          <p:nvPicPr>
            <p:cNvPr id="9227" name="Picture 13" descr="yellowish_bal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4138" y="2514624"/>
              <a:ext cx="290778" cy="29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弦形 10"/>
          <p:cNvSpPr/>
          <p:nvPr/>
        </p:nvSpPr>
        <p:spPr>
          <a:xfrm rot="5400000">
            <a:off x="4699108" y="5190628"/>
            <a:ext cx="2133544" cy="1676356"/>
          </a:xfrm>
          <a:prstGeom prst="chord">
            <a:avLst>
              <a:gd name="adj1" fmla="val 5460359"/>
              <a:gd name="adj2" fmla="val 162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期初建账目的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85608"/>
            <a:ext cx="18018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69976" y="785795"/>
            <a:ext cx="7416800" cy="5940444"/>
          </a:xfrm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663592" y="142852"/>
            <a:ext cx="6408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负债、所有者权益类科目期初</a:t>
            </a:r>
            <a:r>
              <a:rPr lang="zh-CN" altLang="en-US" sz="2800" b="1" dirty="0" smtClean="0"/>
              <a:t>余额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/>
          </p:cNvSpPr>
          <p:nvPr>
            <p:ph type="title" idx="4294967295"/>
          </p:nvPr>
        </p:nvSpPr>
        <p:spPr>
          <a:xfrm>
            <a:off x="642910" y="142852"/>
            <a:ext cx="8158162" cy="523220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原材料期初明细</a:t>
            </a:r>
          </a:p>
        </p:txBody>
      </p:sp>
      <p:pic>
        <p:nvPicPr>
          <p:cNvPr id="30722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7308850" cy="4019550"/>
          </a:xfrm>
        </p:spPr>
      </p:pic>
      <p:sp>
        <p:nvSpPr>
          <p:cNvPr id="30725" name="WordArt 8"/>
          <p:cNvSpPr>
            <a:spLocks noChangeArrowheads="1" noChangeShapeType="1" noTextEdit="1"/>
          </p:cNvSpPr>
          <p:nvPr/>
        </p:nvSpPr>
        <p:spPr bwMode="auto">
          <a:xfrm rot="5400000">
            <a:off x="7083426" y="2717800"/>
            <a:ext cx="2571750" cy="682625"/>
          </a:xfrm>
          <a:prstGeom prst="rect">
            <a:avLst/>
          </a:prstGeom>
        </p:spPr>
        <p:txBody>
          <a:bodyPr vert="ea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zh-CN" altLang="en-US" sz="40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黑体"/>
                <a:ea typeface="黑体"/>
              </a:rPr>
              <a:t>存货类科目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8313" y="1214422"/>
            <a:ext cx="8032777" cy="3451229"/>
            <a:chOff x="249" y="890"/>
            <a:chExt cx="4309" cy="1769"/>
          </a:xfrm>
        </p:grpSpPr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1071"/>
              <a:ext cx="4309" cy="1588"/>
            </a:xfrm>
            <a:prstGeom prst="rect">
              <a:avLst/>
            </a:prstGeom>
          </p:spPr>
        </p:pic>
        <p:pic>
          <p:nvPicPr>
            <p:cNvPr id="5427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890"/>
              <a:ext cx="43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82627" y="71414"/>
            <a:ext cx="5175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生产成本（在产品）期初明细</a:t>
            </a:r>
          </a:p>
        </p:txBody>
      </p:sp>
      <p:pic>
        <p:nvPicPr>
          <p:cNvPr id="5428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5013325"/>
            <a:ext cx="72358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/>
          </p:cNvSpPr>
          <p:nvPr>
            <p:ph type="title" idx="4294967295"/>
          </p:nvPr>
        </p:nvSpPr>
        <p:spPr>
          <a:xfrm>
            <a:off x="557242" y="142852"/>
            <a:ext cx="8229600" cy="5232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固定资产期初明细</a:t>
            </a:r>
          </a:p>
        </p:txBody>
      </p:sp>
      <p:pic>
        <p:nvPicPr>
          <p:cNvPr id="31746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00108"/>
            <a:ext cx="8320116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/>
          </p:cNvSpPr>
          <p:nvPr>
            <p:ph type="title" idx="4294967295"/>
          </p:nvPr>
        </p:nvSpPr>
        <p:spPr>
          <a:xfrm>
            <a:off x="557242" y="133331"/>
            <a:ext cx="8229600" cy="5232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利润表期初余额</a:t>
            </a:r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857232"/>
            <a:ext cx="7818464" cy="5370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43042" y="1857364"/>
            <a:ext cx="6286544" cy="24288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财务期初帐怎么建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0033CC"/>
                </a:solidFill>
                <a:ea typeface="隶书" pitchFamily="49" charset="-122"/>
              </a:rPr>
              <a:t>启用账簿</a:t>
            </a:r>
            <a:endParaRPr lang="zh-CN" altLang="en-US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2627312" y="1357298"/>
            <a:ext cx="3802075" cy="11430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/>
            <a:r>
              <a:rPr lang="zh-CN" altLang="en-US" dirty="0">
                <a:latin typeface="宋体" charset="-122"/>
                <a:ea typeface="楷体_GB2312" pitchFamily="49" charset="-122"/>
              </a:rPr>
              <a:t> </a:t>
            </a:r>
            <a:endParaRPr lang="en-US" altLang="zh-CN" dirty="0" smtClean="0">
              <a:latin typeface="宋体" charset="-122"/>
              <a:ea typeface="楷体_GB2312" pitchFamily="49" charset="-122"/>
            </a:endParaRPr>
          </a:p>
          <a:p>
            <a:pPr marL="342900" indent="-342900" algn="l"/>
            <a:r>
              <a:rPr lang="zh-CN" altLang="en-US" sz="3200" dirty="0" smtClean="0">
                <a:latin typeface="宋体" charset="-122"/>
                <a:ea typeface="楷体_GB2312" pitchFamily="49" charset="-122"/>
              </a:rPr>
              <a:t> </a:t>
            </a:r>
            <a:r>
              <a:rPr lang="zh-CN" altLang="en-US" sz="3200" dirty="0">
                <a:latin typeface="Franklin Gothic Book" pitchFamily="34" charset="0"/>
              </a:rPr>
              <a:t>★</a:t>
            </a:r>
            <a:r>
              <a:rPr kumimoji="1" lang="zh-CN" altLang="en-US" sz="3200" b="0" dirty="0">
                <a:solidFill>
                  <a:schemeClr val="folHlink"/>
                </a:solidFill>
                <a:latin typeface="Franklin Gothic Book" pitchFamily="34" charset="0"/>
                <a:ea typeface="楷体_GB2312" pitchFamily="49" charset="-122"/>
              </a:rPr>
              <a:t>设置封面与封底</a:t>
            </a:r>
            <a:endParaRPr kumimoji="1" lang="en-US" altLang="zh-CN" sz="3200" b="0" dirty="0">
              <a:solidFill>
                <a:schemeClr val="folHlink"/>
              </a:solidFill>
              <a:latin typeface="Franklin Gothic Book" pitchFamily="34" charset="0"/>
              <a:ea typeface="楷体_GB2312" pitchFamily="49" charset="-122"/>
            </a:endParaRPr>
          </a:p>
          <a:p>
            <a:pPr marL="342900" indent="-342900" algn="l"/>
            <a:endParaRPr lang="zh-CN" altLang="en-US" sz="2700" dirty="0">
              <a:solidFill>
                <a:srgbClr val="FFFFCC"/>
              </a:solidFill>
              <a:latin typeface="宋体" charset="-122"/>
              <a:ea typeface="楷体_GB2312" pitchFamily="49" charset="-122"/>
            </a:endParaRPr>
          </a:p>
        </p:txBody>
      </p:sp>
      <p:sp>
        <p:nvSpPr>
          <p:cNvPr id="2" name="圆角矩形 5"/>
          <p:cNvSpPr>
            <a:spLocks noChangeArrowheads="1"/>
          </p:cNvSpPr>
          <p:nvPr/>
        </p:nvSpPr>
        <p:spPr bwMode="auto">
          <a:xfrm>
            <a:off x="2411413" y="3143248"/>
            <a:ext cx="4732355" cy="107156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/>
            <a:r>
              <a:rPr lang="zh-CN" altLang="en-US" dirty="0">
                <a:latin typeface="宋体" charset="-122"/>
                <a:ea typeface="楷体_GB2312" pitchFamily="49" charset="-122"/>
              </a:rPr>
              <a:t> </a:t>
            </a:r>
            <a:endParaRPr lang="en-US" altLang="zh-CN" dirty="0" smtClean="0">
              <a:latin typeface="宋体" charset="-122"/>
              <a:ea typeface="楷体_GB2312" pitchFamily="49" charset="-122"/>
            </a:endParaRPr>
          </a:p>
          <a:p>
            <a:pPr marL="342900" indent="-342900" algn="l"/>
            <a:r>
              <a:rPr lang="zh-CN" altLang="en-US" sz="3200" dirty="0" smtClean="0">
                <a:latin typeface="Franklin Gothic Book" pitchFamily="34" charset="0"/>
              </a:rPr>
              <a:t>★</a:t>
            </a:r>
            <a:r>
              <a:rPr lang="zh-CN" altLang="en-US" sz="3200" b="0" dirty="0">
                <a:solidFill>
                  <a:schemeClr val="folHlink"/>
                </a:solidFill>
                <a:latin typeface="Franklin Gothic Book" pitchFamily="34" charset="0"/>
                <a:ea typeface="楷体_GB2312" pitchFamily="49" charset="-122"/>
              </a:rPr>
              <a:t>填写账簿启用及接交表</a:t>
            </a:r>
          </a:p>
        </p:txBody>
      </p:sp>
      <p:sp>
        <p:nvSpPr>
          <p:cNvPr id="3" name="圆角矩形 5"/>
          <p:cNvSpPr>
            <a:spLocks noChangeArrowheads="1"/>
          </p:cNvSpPr>
          <p:nvPr/>
        </p:nvSpPr>
        <p:spPr bwMode="auto">
          <a:xfrm>
            <a:off x="2916237" y="4929198"/>
            <a:ext cx="3584589" cy="10048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/>
            <a:endParaRPr lang="en-US" altLang="zh-CN" dirty="0" smtClean="0">
              <a:latin typeface="宋体" charset="-122"/>
              <a:ea typeface="楷体_GB2312" pitchFamily="49" charset="-122"/>
            </a:endParaRPr>
          </a:p>
          <a:p>
            <a:pPr marL="342900" indent="-342900" algn="l"/>
            <a:r>
              <a:rPr lang="zh-CN" altLang="en-US" sz="3200" dirty="0" smtClean="0">
                <a:latin typeface="宋体" charset="-122"/>
                <a:ea typeface="楷体_GB2312" pitchFamily="49" charset="-122"/>
              </a:rPr>
              <a:t> </a:t>
            </a:r>
            <a:r>
              <a:rPr lang="zh-CN" altLang="en-US" sz="3200" dirty="0">
                <a:latin typeface="Franklin Gothic Book" pitchFamily="34" charset="0"/>
              </a:rPr>
              <a:t>★</a:t>
            </a:r>
            <a:r>
              <a:rPr lang="zh-CN" altLang="en-US" sz="3200" b="0" dirty="0">
                <a:solidFill>
                  <a:schemeClr val="folHlink"/>
                </a:solidFill>
                <a:latin typeface="Franklin Gothic Book" pitchFamily="34" charset="0"/>
                <a:ea typeface="楷体_GB2312" pitchFamily="49" charset="-122"/>
              </a:rPr>
              <a:t>填写账户目录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黑体" pitchFamily="2" charset="-122"/>
              </a:rPr>
              <a:t>第二节  </a:t>
            </a:r>
            <a:r>
              <a:rPr lang="zh-CN" altLang="en-US" smtClean="0">
                <a:latin typeface="Times New Roman" pitchFamily="18" charset="0"/>
                <a:cs typeface="Times New Roman" pitchFamily="18" charset="0"/>
              </a:rPr>
              <a:t>会计账簿的设置和登记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CN" altLang="en-US" smtClean="0"/>
              <a:t>一、会计账簿的基本内容</a:t>
            </a:r>
            <a:endParaRPr lang="zh-CN" altLang="en-US" smtClean="0">
              <a:solidFill>
                <a:schemeClr val="tx2"/>
              </a:solidFill>
              <a:latin typeface="宋体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CN" altLang="en-US" smtClean="0">
                <a:solidFill>
                  <a:srgbClr val="0000FF"/>
                </a:solidFill>
                <a:latin typeface="宋体" charset="-122"/>
              </a:rPr>
              <a:t>（二）</a:t>
            </a:r>
            <a:r>
              <a:rPr lang="zh-CN" altLang="en-US" smtClean="0">
                <a:solidFill>
                  <a:srgbClr val="0033CC"/>
                </a:solidFill>
                <a:latin typeface="宋体" charset="-122"/>
              </a:rPr>
              <a:t>账簿的基本内容</a:t>
            </a:r>
          </a:p>
        </p:txBody>
      </p:sp>
      <p:pic>
        <p:nvPicPr>
          <p:cNvPr id="22532" name="Picture 4" descr="账薄启用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3" name="Picture 3" descr="C:\Users\Administrator\Desktop\200929_2009299277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43042" y="1857364"/>
            <a:ext cx="6286544" cy="24288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期初帐谁来建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43108" y="2428868"/>
            <a:ext cx="4929222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账簿的格式与登记方法</a:t>
            </a:r>
            <a:endParaRPr lang="zh-CN" altLang="en-US"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833441"/>
            <a:ext cx="7848600" cy="12382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p"/>
            </a:pP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格    式：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借方、贷方、余额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三栏式。</a:t>
            </a:r>
            <a:endParaRPr lang="en-US" altLang="zh-CN" sz="28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0" indent="0" eaLnBrk="1" hangingPunct="1">
              <a:buFont typeface="Wingdings" pitchFamily="2" charset="2"/>
              <a:buChar char="p"/>
            </a:pP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登记方法：</a:t>
            </a:r>
            <a:r>
              <a:rPr lang="zh-CN" altLang="en-US" sz="28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逐日逐笔登记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en-US" altLang="zh-CN" sz="2800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132138" y="2184418"/>
            <a:ext cx="25923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12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008000"/>
                </a:solidFill>
                <a:latin typeface="Times New Roman" pitchFamily="18" charset="0"/>
              </a:rPr>
              <a:t>  </a:t>
            </a:r>
            <a:r>
              <a:rPr lang="zh-CN" altLang="en-US" sz="2200">
                <a:solidFill>
                  <a:srgbClr val="008000"/>
                </a:solidFill>
                <a:latin typeface="Times New Roman" pitchFamily="18" charset="0"/>
              </a:rPr>
              <a:t>库存现金日记账</a:t>
            </a:r>
            <a:r>
              <a:rPr lang="zh-CN" altLang="en-US" sz="160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  <a:p>
            <a:pPr algn="just">
              <a:lnSpc>
                <a:spcPct val="112000"/>
              </a:lnSpc>
              <a:spcBef>
                <a:spcPct val="0"/>
              </a:spcBef>
            </a:pPr>
            <a:r>
              <a:rPr lang="zh-CN" altLang="en-US" sz="1200">
                <a:solidFill>
                  <a:srgbClr val="008000"/>
                </a:solidFill>
                <a:latin typeface="Times New Roman" pitchFamily="18" charset="0"/>
              </a:rPr>
              <a:t>        </a:t>
            </a:r>
            <a:endParaRPr lang="en-US" altLang="zh-CN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2627313" y="2976580"/>
            <a:ext cx="33115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2627313" y="3048018"/>
            <a:ext cx="33115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6948488" y="2544780"/>
            <a:ext cx="898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12000"/>
              </a:lnSpc>
              <a:spcBef>
                <a:spcPct val="0"/>
              </a:spcBef>
            </a:pPr>
            <a:r>
              <a:rPr lang="zh-CN" altLang="en-US">
                <a:solidFill>
                  <a:srgbClr val="008000"/>
                </a:solidFill>
              </a:rPr>
              <a:t>第</a:t>
            </a:r>
            <a:r>
              <a:rPr lang="zh-CN" altLang="en-US"/>
              <a:t> 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en-US" altLang="zh-CN"/>
              <a:t> </a:t>
            </a:r>
            <a:r>
              <a:rPr lang="zh-CN" altLang="en-US">
                <a:solidFill>
                  <a:srgbClr val="008000"/>
                </a:solidFill>
              </a:rPr>
              <a:t>页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971550" y="3263918"/>
          <a:ext cx="7862888" cy="266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1" name="Worksheet" r:id="rId4" imgW="7864200" imgH="2218680" progId="Excel.Sheet.8">
                  <p:embed/>
                </p:oleObj>
              </mc:Choice>
              <mc:Fallback>
                <p:oleObj name="Worksheet" r:id="rId4" imgW="7864200" imgH="221868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63918"/>
                        <a:ext cx="7862888" cy="2668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10" name="Rectangle 10"/>
          <p:cNvSpPr>
            <a:spLocks noChangeArrowheads="1"/>
          </p:cNvSpPr>
          <p:nvPr/>
        </p:nvSpPr>
        <p:spPr bwMode="gray">
          <a:xfrm>
            <a:off x="928662" y="3336943"/>
            <a:ext cx="360362" cy="2873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400" b="0" dirty="0" smtClean="0">
                <a:latin typeface="宋体" charset="-122"/>
              </a:rPr>
              <a:t>2011</a:t>
            </a:r>
            <a:endParaRPr lang="en-US" altLang="zh-CN" sz="1400" b="0" dirty="0">
              <a:latin typeface="宋体" charset="-122"/>
            </a:endParaRPr>
          </a:p>
        </p:txBody>
      </p:sp>
      <p:sp>
        <p:nvSpPr>
          <p:cNvPr id="204811" name="Rectangle 11"/>
          <p:cNvSpPr>
            <a:spLocks noChangeArrowheads="1"/>
          </p:cNvSpPr>
          <p:nvPr/>
        </p:nvSpPr>
        <p:spPr bwMode="gray">
          <a:xfrm>
            <a:off x="1331913" y="4345005"/>
            <a:ext cx="215900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>
                <a:latin typeface="宋体" charset="-122"/>
              </a:rPr>
              <a:t>1</a:t>
            </a:r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gray">
          <a:xfrm>
            <a:off x="1619250" y="4345005"/>
            <a:ext cx="504825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400" b="0" dirty="0" smtClean="0">
                <a:latin typeface="宋体" charset="-122"/>
              </a:rPr>
              <a:t>2</a:t>
            </a:r>
            <a:endParaRPr lang="en-US" altLang="zh-CN" sz="1400" b="0" dirty="0">
              <a:latin typeface="宋体" charset="-122"/>
            </a:endParaRPr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gray">
          <a:xfrm>
            <a:off x="2195513" y="4271980"/>
            <a:ext cx="1081087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zh-CN" altLang="en-US" sz="1400" b="0">
                <a:latin typeface="宋体" charset="-122"/>
              </a:rPr>
              <a:t>支付运费</a:t>
            </a: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gray">
          <a:xfrm>
            <a:off x="3348038" y="4271980"/>
            <a:ext cx="792162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zh-CN" altLang="en-US" sz="1400" b="0">
                <a:latin typeface="宋体" charset="-122"/>
              </a:rPr>
              <a:t>在途物资</a:t>
            </a:r>
          </a:p>
        </p:txBody>
      </p:sp>
      <p:sp>
        <p:nvSpPr>
          <p:cNvPr id="204818" name="Text Box 18"/>
          <p:cNvSpPr txBox="1">
            <a:spLocks noChangeArrowheads="1"/>
          </p:cNvSpPr>
          <p:nvPr/>
        </p:nvSpPr>
        <p:spPr bwMode="auto">
          <a:xfrm>
            <a:off x="6134120" y="4345005"/>
            <a:ext cx="1223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2 0 0 0 0</a:t>
            </a:r>
          </a:p>
        </p:txBody>
      </p:sp>
      <p:sp>
        <p:nvSpPr>
          <p:cNvPr id="5140" name="Rectangle 27"/>
          <p:cNvSpPr>
            <a:spLocks noChangeArrowheads="1"/>
          </p:cNvSpPr>
          <p:nvPr/>
        </p:nvSpPr>
        <p:spPr bwMode="gray">
          <a:xfrm>
            <a:off x="7740650" y="4056080"/>
            <a:ext cx="71438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1" name="Rectangle 28"/>
          <p:cNvSpPr>
            <a:spLocks noChangeArrowheads="1"/>
          </p:cNvSpPr>
          <p:nvPr/>
        </p:nvSpPr>
        <p:spPr bwMode="gray">
          <a:xfrm>
            <a:off x="7885113" y="4056080"/>
            <a:ext cx="71437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2" name="Rectangle 31"/>
          <p:cNvSpPr>
            <a:spLocks noChangeArrowheads="1"/>
          </p:cNvSpPr>
          <p:nvPr/>
        </p:nvSpPr>
        <p:spPr bwMode="gray">
          <a:xfrm>
            <a:off x="8027988" y="4056080"/>
            <a:ext cx="73025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3" name="Rectangle 33"/>
          <p:cNvSpPr>
            <a:spLocks noChangeArrowheads="1"/>
          </p:cNvSpPr>
          <p:nvPr/>
        </p:nvSpPr>
        <p:spPr bwMode="gray">
          <a:xfrm>
            <a:off x="8101013" y="4056080"/>
            <a:ext cx="142875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4" name="Rectangle 34"/>
          <p:cNvSpPr>
            <a:spLocks noChangeArrowheads="1"/>
          </p:cNvSpPr>
          <p:nvPr/>
        </p:nvSpPr>
        <p:spPr bwMode="gray">
          <a:xfrm>
            <a:off x="8243888" y="4056080"/>
            <a:ext cx="73025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45" name="Rectangle 35"/>
          <p:cNvSpPr>
            <a:spLocks noChangeArrowheads="1"/>
          </p:cNvSpPr>
          <p:nvPr/>
        </p:nvSpPr>
        <p:spPr bwMode="gray">
          <a:xfrm>
            <a:off x="8388350" y="4056080"/>
            <a:ext cx="714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37" name="Text Box 37"/>
          <p:cNvSpPr txBox="1">
            <a:spLocks noChangeArrowheads="1"/>
          </p:cNvSpPr>
          <p:nvPr/>
        </p:nvSpPr>
        <p:spPr bwMode="auto">
          <a:xfrm>
            <a:off x="7346979" y="4000504"/>
            <a:ext cx="1439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1 5 3 6 2 9 7</a:t>
            </a:r>
          </a:p>
        </p:txBody>
      </p:sp>
      <p:sp>
        <p:nvSpPr>
          <p:cNvPr id="204838" name="Rectangle 38"/>
          <p:cNvSpPr>
            <a:spLocks noChangeArrowheads="1"/>
          </p:cNvSpPr>
          <p:nvPr/>
        </p:nvSpPr>
        <p:spPr bwMode="gray">
          <a:xfrm>
            <a:off x="2195513" y="3984643"/>
            <a:ext cx="1081087" cy="2873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zh-CN" altLang="en-US" sz="1400" b="0">
                <a:latin typeface="宋体" charset="-122"/>
              </a:rPr>
              <a:t>期初余额</a:t>
            </a:r>
          </a:p>
        </p:txBody>
      </p:sp>
      <p:sp>
        <p:nvSpPr>
          <p:cNvPr id="204839" name="Rectangle 39"/>
          <p:cNvSpPr>
            <a:spLocks noChangeArrowheads="1"/>
          </p:cNvSpPr>
          <p:nvPr/>
        </p:nvSpPr>
        <p:spPr bwMode="gray">
          <a:xfrm>
            <a:off x="1331913" y="3984643"/>
            <a:ext cx="215900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>
                <a:latin typeface="宋体" charset="-122"/>
              </a:rPr>
              <a:t>1</a:t>
            </a:r>
          </a:p>
        </p:txBody>
      </p:sp>
      <p:sp>
        <p:nvSpPr>
          <p:cNvPr id="204840" name="Rectangle 40"/>
          <p:cNvSpPr>
            <a:spLocks noChangeArrowheads="1"/>
          </p:cNvSpPr>
          <p:nvPr/>
        </p:nvSpPr>
        <p:spPr bwMode="gray">
          <a:xfrm>
            <a:off x="971550" y="3984643"/>
            <a:ext cx="2873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 dirty="0" smtClean="0">
                <a:latin typeface="宋体" charset="-122"/>
              </a:rPr>
              <a:t>10</a:t>
            </a:r>
            <a:endParaRPr lang="en-US" altLang="zh-CN" sz="1600" b="0" dirty="0">
              <a:latin typeface="宋体" charset="-122"/>
            </a:endParaRPr>
          </a:p>
        </p:txBody>
      </p:sp>
      <p:sp>
        <p:nvSpPr>
          <p:cNvPr id="204841" name="Rectangle 41"/>
          <p:cNvSpPr>
            <a:spLocks noChangeArrowheads="1"/>
          </p:cNvSpPr>
          <p:nvPr/>
        </p:nvSpPr>
        <p:spPr bwMode="gray">
          <a:xfrm>
            <a:off x="2195513" y="4632343"/>
            <a:ext cx="1081087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zh-CN" altLang="en-US" sz="1400" b="0">
                <a:latin typeface="宋体" charset="-122"/>
              </a:rPr>
              <a:t>本日合计</a:t>
            </a:r>
          </a:p>
        </p:txBody>
      </p:sp>
      <p:sp>
        <p:nvSpPr>
          <p:cNvPr id="204842" name="Text Box 42"/>
          <p:cNvSpPr txBox="1">
            <a:spLocks noChangeArrowheads="1"/>
          </p:cNvSpPr>
          <p:nvPr/>
        </p:nvSpPr>
        <p:spPr bwMode="auto">
          <a:xfrm>
            <a:off x="6205558" y="4632343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2 0 0 0 0</a:t>
            </a:r>
          </a:p>
        </p:txBody>
      </p:sp>
      <p:sp>
        <p:nvSpPr>
          <p:cNvPr id="204843" name="Text Box 43"/>
          <p:cNvSpPr txBox="1">
            <a:spLocks noChangeArrowheads="1"/>
          </p:cNvSpPr>
          <p:nvPr/>
        </p:nvSpPr>
        <p:spPr bwMode="auto">
          <a:xfrm>
            <a:off x="7491442" y="4725999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1 5 1 6 2 9 7</a:t>
            </a:r>
          </a:p>
        </p:txBody>
      </p:sp>
      <p:sp>
        <p:nvSpPr>
          <p:cNvPr id="204844" name="Line 44"/>
          <p:cNvSpPr>
            <a:spLocks noChangeShapeType="1"/>
          </p:cNvSpPr>
          <p:nvPr/>
        </p:nvSpPr>
        <p:spPr bwMode="auto">
          <a:xfrm>
            <a:off x="971550" y="4921268"/>
            <a:ext cx="784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46" name="Rectangle 46"/>
          <p:cNvSpPr>
            <a:spLocks noChangeArrowheads="1"/>
          </p:cNvSpPr>
          <p:nvPr/>
        </p:nvSpPr>
        <p:spPr bwMode="gray">
          <a:xfrm>
            <a:off x="971550" y="4345005"/>
            <a:ext cx="2873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 dirty="0" smtClean="0">
                <a:latin typeface="宋体" charset="-122"/>
              </a:rPr>
              <a:t>10</a:t>
            </a:r>
            <a:endParaRPr lang="en-US" altLang="zh-CN" sz="1600" b="0" dirty="0">
              <a:latin typeface="宋体" charset="-122"/>
            </a:endParaRPr>
          </a:p>
        </p:txBody>
      </p:sp>
      <p:sp>
        <p:nvSpPr>
          <p:cNvPr id="204847" name="Rectangle 47"/>
          <p:cNvSpPr>
            <a:spLocks noChangeArrowheads="1"/>
          </p:cNvSpPr>
          <p:nvPr/>
        </p:nvSpPr>
        <p:spPr bwMode="gray">
          <a:xfrm>
            <a:off x="971550" y="4632343"/>
            <a:ext cx="2873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 dirty="0" smtClean="0">
                <a:latin typeface="宋体" charset="-122"/>
              </a:rPr>
              <a:t>10</a:t>
            </a:r>
            <a:endParaRPr lang="en-US" altLang="zh-CN" sz="1600" b="0" dirty="0">
              <a:latin typeface="宋体" charset="-122"/>
            </a:endParaRPr>
          </a:p>
        </p:txBody>
      </p:sp>
      <p:sp>
        <p:nvSpPr>
          <p:cNvPr id="204848" name="Rectangle 48"/>
          <p:cNvSpPr>
            <a:spLocks noChangeArrowheads="1"/>
          </p:cNvSpPr>
          <p:nvPr/>
        </p:nvSpPr>
        <p:spPr bwMode="gray">
          <a:xfrm>
            <a:off x="1331913" y="4632343"/>
            <a:ext cx="215900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zh-CN" sz="1600" b="0">
                <a:latin typeface="宋体" charset="-122"/>
              </a:rPr>
              <a:t>1</a:t>
            </a:r>
          </a:p>
        </p:txBody>
      </p:sp>
      <p:sp>
        <p:nvSpPr>
          <p:cNvPr id="37" name="Rectangle 4"/>
          <p:cNvSpPr txBox="1">
            <a:spLocks/>
          </p:cNvSpPr>
          <p:nvPr/>
        </p:nvSpPr>
        <p:spPr bwMode="auto">
          <a:xfrm>
            <a:off x="557242" y="14285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库存现金日记账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>
            <a:off x="7500958" y="4368809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1 5 1 6 2 9 7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build="p"/>
      <p:bldP spid="204810" grpId="0" animBg="1"/>
      <p:bldP spid="204811" grpId="0" animBg="1"/>
      <p:bldP spid="204812" grpId="0" animBg="1"/>
      <p:bldP spid="204813" grpId="0" animBg="1"/>
      <p:bldP spid="204814" grpId="0" animBg="1"/>
      <p:bldP spid="204818" grpId="0"/>
      <p:bldP spid="204837" grpId="0"/>
      <p:bldP spid="204838" grpId="0" animBg="1"/>
      <p:bldP spid="204839" grpId="0" animBg="1"/>
      <p:bldP spid="204840" grpId="0" animBg="1"/>
      <p:bldP spid="204841" grpId="0" animBg="1"/>
      <p:bldP spid="204842" grpId="0"/>
      <p:bldP spid="204843" grpId="0"/>
      <p:bldP spid="204844" grpId="0" animBg="1"/>
      <p:bldP spid="204846" grpId="0" animBg="1"/>
      <p:bldP spid="204847" grpId="0" animBg="1"/>
      <p:bldP spid="204848" grpId="0" animBg="1"/>
      <p:bldP spid="3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987675" y="2144702"/>
            <a:ext cx="2743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en-US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银行存款日记账</a:t>
            </a:r>
            <a:r>
              <a:rPr lang="zh-CN" altLang="en-US" sz="15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zh-CN" altLang="en-US" sz="900" u="sng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CN" altLang="en-US" sz="9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altLang="zh-CN" sz="900" u="sng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zh-CN" altLang="en-US">
              <a:cs typeface="Times New Roman" pitchFamily="18" charset="0"/>
            </a:endParaRP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2843213" y="2865427"/>
            <a:ext cx="26638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867400" y="1928802"/>
            <a:ext cx="24844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en-US" sz="12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第   </a:t>
            </a:r>
            <a:r>
              <a:rPr lang="zh-CN" altLang="en-US" sz="12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12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zh-CN" altLang="en-US" sz="12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页</a:t>
            </a:r>
            <a:endParaRPr lang="zh-CN" altLang="en-US" sz="1200" b="0"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zh-CN" altLang="en-US" sz="1200" b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zh-CN" altLang="en-US" sz="12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开户银行</a:t>
            </a:r>
            <a:endParaRPr lang="zh-CN" altLang="en-US" sz="1200" b="0"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zh-CN" altLang="en-US" sz="1200" b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CN" altLang="en-US" sz="12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账    号</a:t>
            </a:r>
            <a:endParaRPr lang="zh-CN" altLang="en-US" sz="1200" b="0">
              <a:cs typeface="Times New Roman" pitchFamily="18" charset="0"/>
            </a:endParaRP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588125" y="2216139"/>
            <a:ext cx="2305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kern="100" dirty="0" smtClean="0">
                <a:latin typeface="微软雅黑" pitchFamily="34" charset="-122"/>
                <a:ea typeface="微软雅黑" pitchFamily="34" charset="-122"/>
              </a:rPr>
              <a:t>工商银行北京分行海淀支行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6732588" y="2647939"/>
            <a:ext cx="241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kern="100" dirty="0" smtClean="0">
                <a:latin typeface="微软雅黑" pitchFamily="34" charset="-122"/>
                <a:ea typeface="微软雅黑" pitchFamily="34" charset="-122"/>
              </a:rPr>
              <a:t>0202 2045 0999 9100 555</a:t>
            </a:r>
            <a:endParaRPr lang="zh-CN" altLang="en-US" sz="1200" kern="100" dirty="0" smtClean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dirty="0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6732588" y="2505064"/>
            <a:ext cx="15843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6732588" y="2936864"/>
            <a:ext cx="15843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2843213" y="2936864"/>
            <a:ext cx="2663825" cy="0"/>
          </a:xfrm>
          <a:prstGeom prst="line">
            <a:avLst/>
          </a:prstGeom>
          <a:noFill/>
          <a:ln w="9525">
            <a:solidFill>
              <a:srgbClr val="25781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214282" y="3081327"/>
          <a:ext cx="8929718" cy="295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5" name="工作表" r:id="rId4" imgW="5381623" imgH="1495322" progId="Excel.Sheet.8">
                  <p:embed/>
                </p:oleObj>
              </mc:Choice>
              <mc:Fallback>
                <p:oleObj name="工作表" r:id="rId4" imgW="5381623" imgH="1495322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081327"/>
                        <a:ext cx="8929718" cy="295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142844" y="3152764"/>
            <a:ext cx="504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100" b="0" dirty="0" smtClean="0"/>
              <a:t>2011</a:t>
            </a:r>
            <a:endParaRPr lang="en-US" altLang="zh-CN" sz="1100" b="0" dirty="0"/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214282" y="3800464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571472" y="3800464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1</a:t>
            </a: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2051050" y="3800464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期初余额</a:t>
            </a: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7019925" y="3800464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借</a:t>
            </a:r>
          </a:p>
        </p:txBody>
      </p:sp>
      <p:sp>
        <p:nvSpPr>
          <p:cNvPr id="207892" name="Text Box 20"/>
          <p:cNvSpPr txBox="1">
            <a:spLocks noChangeArrowheads="1"/>
          </p:cNvSpPr>
          <p:nvPr/>
        </p:nvSpPr>
        <p:spPr bwMode="auto">
          <a:xfrm>
            <a:off x="7775607" y="3786190"/>
            <a:ext cx="1368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  </a:t>
            </a:r>
            <a:r>
              <a:rPr lang="en-US" altLang="zh-CN" sz="1200" dirty="0"/>
              <a:t>3 6 5 7 1 8 6 0</a:t>
            </a:r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571472" y="4089389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1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971550" y="4089389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 smtClean="0"/>
              <a:t>1</a:t>
            </a:r>
            <a:endParaRPr lang="en-US" altLang="zh-CN" sz="1200" dirty="0"/>
          </a:p>
        </p:txBody>
      </p:sp>
      <p:sp>
        <p:nvSpPr>
          <p:cNvPr id="207895" name="Text Box 23"/>
          <p:cNvSpPr txBox="1">
            <a:spLocks noChangeArrowheads="1"/>
          </p:cNvSpPr>
          <p:nvPr/>
        </p:nvSpPr>
        <p:spPr bwMode="auto">
          <a:xfrm>
            <a:off x="1428728" y="4089389"/>
            <a:ext cx="7191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900" dirty="0"/>
              <a:t>转支</a:t>
            </a:r>
            <a:r>
              <a:rPr lang="en-US" altLang="zh-CN" sz="900" dirty="0"/>
              <a:t>9935</a:t>
            </a:r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>
            <a:off x="2051050" y="4089389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支付材料款</a:t>
            </a:r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3214678" y="4089389"/>
            <a:ext cx="143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400" dirty="0"/>
              <a:t>在途物资</a:t>
            </a:r>
          </a:p>
          <a:p>
            <a:pPr>
              <a:spcBef>
                <a:spcPct val="0"/>
              </a:spcBef>
            </a:pPr>
            <a:endParaRPr lang="zh-CN" altLang="en-US" sz="1400" dirty="0"/>
          </a:p>
        </p:txBody>
      </p: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5643570" y="4089389"/>
            <a:ext cx="1728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   2 3 4 0 0 0 0 0</a:t>
            </a:r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7019925" y="4376727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借</a:t>
            </a:r>
          </a:p>
        </p:txBody>
      </p:sp>
      <p:sp>
        <p:nvSpPr>
          <p:cNvPr id="207906" name="Text Box 34"/>
          <p:cNvSpPr txBox="1">
            <a:spLocks noChangeArrowheads="1"/>
          </p:cNvSpPr>
          <p:nvPr/>
        </p:nvSpPr>
        <p:spPr bwMode="auto">
          <a:xfrm>
            <a:off x="2051050" y="4376727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本日合计</a:t>
            </a:r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5629294" y="4376727"/>
            <a:ext cx="1728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   2 3 4 0 0 0 0 0</a:t>
            </a:r>
          </a:p>
        </p:txBody>
      </p:sp>
      <p:sp>
        <p:nvSpPr>
          <p:cNvPr id="207908" name="Text Box 36"/>
          <p:cNvSpPr txBox="1">
            <a:spLocks noChangeArrowheads="1"/>
          </p:cNvSpPr>
          <p:nvPr/>
        </p:nvSpPr>
        <p:spPr bwMode="auto">
          <a:xfrm>
            <a:off x="7415244" y="4305289"/>
            <a:ext cx="1728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           </a:t>
            </a:r>
            <a:r>
              <a:rPr lang="en-US" altLang="zh-CN" sz="1200" dirty="0"/>
              <a:t>1 3 1 7 1 8 6 0</a:t>
            </a:r>
          </a:p>
        </p:txBody>
      </p:sp>
      <p:sp>
        <p:nvSpPr>
          <p:cNvPr id="207909" name="Line 37"/>
          <p:cNvSpPr>
            <a:spLocks noChangeShapeType="1"/>
          </p:cNvSpPr>
          <p:nvPr/>
        </p:nvSpPr>
        <p:spPr bwMode="auto">
          <a:xfrm>
            <a:off x="395288" y="4592627"/>
            <a:ext cx="87487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7910" name="Text Box 38"/>
          <p:cNvSpPr txBox="1">
            <a:spLocks noChangeArrowheads="1"/>
          </p:cNvSpPr>
          <p:nvPr/>
        </p:nvSpPr>
        <p:spPr bwMode="auto">
          <a:xfrm>
            <a:off x="214282" y="4089389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07911" name="Text Box 39"/>
          <p:cNvSpPr txBox="1">
            <a:spLocks noChangeArrowheads="1"/>
          </p:cNvSpPr>
          <p:nvPr/>
        </p:nvSpPr>
        <p:spPr bwMode="auto">
          <a:xfrm>
            <a:off x="214282" y="4305289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07912" name="Text Box 40"/>
          <p:cNvSpPr txBox="1">
            <a:spLocks noChangeArrowheads="1"/>
          </p:cNvSpPr>
          <p:nvPr/>
        </p:nvSpPr>
        <p:spPr bwMode="auto">
          <a:xfrm>
            <a:off x="571472" y="4305289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1</a:t>
            </a:r>
          </a:p>
        </p:txBody>
      </p:sp>
      <p:sp>
        <p:nvSpPr>
          <p:cNvPr id="36" name="Rectangle 4"/>
          <p:cNvSpPr txBox="1">
            <a:spLocks/>
          </p:cNvSpPr>
          <p:nvPr/>
        </p:nvSpPr>
        <p:spPr bwMode="auto">
          <a:xfrm>
            <a:off x="557242" y="14285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银行存款日记账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468313" y="833441"/>
            <a:ext cx="7848600" cy="12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p"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格    式：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借方、贷方、余额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三栏式。</a:t>
            </a:r>
            <a:endParaRPr kumimoji="1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p"/>
              <a:tabLst/>
              <a:defRPr/>
            </a:pP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登记方法：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逐日逐笔登记</a:t>
            </a: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。</a:t>
            </a:r>
            <a:endParaRPr kumimoji="1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7429520" y="4071942"/>
            <a:ext cx="1728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           </a:t>
            </a:r>
            <a:r>
              <a:rPr lang="en-US" altLang="zh-CN" sz="1200" dirty="0"/>
              <a:t>1 3 1 7 1 8 6 0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0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  <p:bldP spid="207881" grpId="0"/>
      <p:bldP spid="207886" grpId="0"/>
      <p:bldP spid="207888" grpId="0"/>
      <p:bldP spid="207889" grpId="0"/>
      <p:bldP spid="207890" grpId="0"/>
      <p:bldP spid="207891" grpId="0"/>
      <p:bldP spid="207892" grpId="0"/>
      <p:bldP spid="207893" grpId="0"/>
      <p:bldP spid="207894" grpId="0"/>
      <p:bldP spid="207895" grpId="0"/>
      <p:bldP spid="207896" grpId="0"/>
      <p:bldP spid="207897" grpId="0"/>
      <p:bldP spid="207898" grpId="0"/>
      <p:bldP spid="207899" grpId="0"/>
      <p:bldP spid="207906" grpId="0"/>
      <p:bldP spid="207907" grpId="0"/>
      <p:bldP spid="207908" grpId="0"/>
      <p:bldP spid="207909" grpId="0" animBg="1"/>
      <p:bldP spid="207910" grpId="0"/>
      <p:bldP spid="207911" grpId="0"/>
      <p:bldP spid="207912" grpId="0"/>
      <p:bldP spid="37" grpId="0" uiExpand="1" build="p"/>
      <p:bldP spid="3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4"/>
          <p:cNvSpPr txBox="1">
            <a:spLocks noChangeArrowheads="1"/>
          </p:cNvSpPr>
          <p:nvPr/>
        </p:nvSpPr>
        <p:spPr bwMode="auto">
          <a:xfrm>
            <a:off x="2555875" y="2205038"/>
            <a:ext cx="338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/>
          <a:lstStyle/>
          <a:p>
            <a:pPr algn="l">
              <a:spcBef>
                <a:spcPct val="0"/>
              </a:spcBef>
            </a:pPr>
            <a:r>
              <a:rPr lang="zh-CN" altLang="en-US" sz="24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明  细  分  类  账</a:t>
            </a:r>
            <a:r>
              <a:rPr lang="zh-CN" altLang="en-US" sz="15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zh-CN" altLang="en-US" sz="900" u="sng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CN" altLang="en-US" sz="90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altLang="zh-CN" sz="900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zh-CN" altLang="en-US">
              <a:cs typeface="Times New Roman" pitchFamily="18" charset="0"/>
            </a:endParaRPr>
          </a:p>
        </p:txBody>
      </p:sp>
      <p:sp>
        <p:nvSpPr>
          <p:cNvPr id="210969" name="Text Box 25"/>
          <p:cNvSpPr txBox="1">
            <a:spLocks noChangeArrowheads="1"/>
          </p:cNvSpPr>
          <p:nvPr/>
        </p:nvSpPr>
        <p:spPr bwMode="auto">
          <a:xfrm>
            <a:off x="6011863" y="1989138"/>
            <a:ext cx="25923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b="0" dirty="0" smtClean="0">
                <a:solidFill>
                  <a:srgbClr val="008000"/>
                </a:solidFill>
              </a:rPr>
              <a:t>                              总   </a:t>
            </a:r>
            <a:r>
              <a:rPr lang="en-US" altLang="zh-CN" b="0" dirty="0" smtClean="0">
                <a:solidFill>
                  <a:srgbClr val="008000"/>
                </a:solidFill>
              </a:rPr>
              <a:t>5  </a:t>
            </a:r>
            <a:r>
              <a:rPr lang="zh-CN" altLang="en-US" b="0" dirty="0" smtClean="0">
                <a:solidFill>
                  <a:srgbClr val="008000"/>
                </a:solidFill>
              </a:rPr>
              <a:t>页 </a:t>
            </a:r>
            <a:endParaRPr lang="en-US" altLang="zh-CN" b="0" dirty="0"/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b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一级科目  </a:t>
            </a:r>
            <a:r>
              <a:rPr lang="zh-CN" altLang="en-US" b="0" dirty="0">
                <a:latin typeface="Times New Roman" pitchFamily="18" charset="0"/>
                <a:cs typeface="Times New Roman" pitchFamily="18" charset="0"/>
              </a:rPr>
              <a:t>应收账款</a:t>
            </a:r>
            <a:r>
              <a:rPr lang="zh-CN" altLang="en-US" b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b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明细科目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b="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户        名 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旭日贸易公司</a:t>
            </a:r>
            <a:endParaRPr lang="zh-CN" alt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26"/>
          <p:cNvSpPr>
            <a:spLocks noChangeArrowheads="1"/>
          </p:cNvSpPr>
          <p:nvPr/>
        </p:nvSpPr>
        <p:spPr bwMode="auto">
          <a:xfrm>
            <a:off x="1258888" y="3500438"/>
            <a:ext cx="1231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635000" algn="l">
              <a:spcBef>
                <a:spcPct val="0"/>
              </a:spcBef>
            </a:pPr>
            <a:r>
              <a:rPr lang="zh-CN" altLang="en-US" sz="1100" b="0"/>
              <a:t/>
            </a:r>
            <a:br>
              <a:rPr lang="zh-CN" altLang="en-US" sz="1100" b="0"/>
            </a:br>
            <a:endParaRPr lang="zh-CN" altLang="en-US" b="0"/>
          </a:p>
          <a:p>
            <a:pPr indent="635000" algn="l" eaLnBrk="0" hangingPunct="0">
              <a:spcBef>
                <a:spcPct val="0"/>
              </a:spcBef>
            </a:pPr>
            <a:r>
              <a:rPr lang="zh-CN" altLang="en-US" sz="10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zh-CN" altLang="en-US" sz="1100" b="0"/>
          </a:p>
          <a:p>
            <a:pPr indent="635000" algn="l" eaLnBrk="0" hangingPunct="0">
              <a:spcBef>
                <a:spcPct val="0"/>
              </a:spcBef>
            </a:pPr>
            <a:endParaRPr lang="zh-CN" altLang="en-US" b="0"/>
          </a:p>
        </p:txBody>
      </p:sp>
      <p:graphicFrame>
        <p:nvGraphicFramePr>
          <p:cNvPr id="7170" name="Object 27"/>
          <p:cNvGraphicFramePr>
            <a:graphicFrameLocks noChangeAspect="1"/>
          </p:cNvGraphicFramePr>
          <p:nvPr/>
        </p:nvGraphicFramePr>
        <p:xfrm>
          <a:off x="236538" y="3573463"/>
          <a:ext cx="8907462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9" name="Worksheet" r:id="rId4" imgW="4571989" imgH="1495432" progId="Excel.Sheet.8">
                  <p:embed/>
                </p:oleObj>
              </mc:Choice>
              <mc:Fallback>
                <p:oleObj name="Worksheet" r:id="rId4" imgW="4571989" imgH="1495432" progId="Excel.Shee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573463"/>
                        <a:ext cx="8907462" cy="286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28"/>
          <p:cNvSpPr txBox="1">
            <a:spLocks noChangeArrowheads="1"/>
          </p:cNvSpPr>
          <p:nvPr/>
        </p:nvSpPr>
        <p:spPr bwMode="auto">
          <a:xfrm>
            <a:off x="250825" y="2781300"/>
            <a:ext cx="84978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zh-CN" altLang="en-US" sz="1400" b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78" name="Text Box 34"/>
          <p:cNvSpPr txBox="1">
            <a:spLocks noChangeArrowheads="1"/>
          </p:cNvSpPr>
          <p:nvPr/>
        </p:nvSpPr>
        <p:spPr bwMode="auto">
          <a:xfrm>
            <a:off x="179388" y="36449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2011</a:t>
            </a:r>
            <a:endParaRPr lang="en-US" altLang="zh-CN" sz="1400" dirty="0"/>
          </a:p>
        </p:txBody>
      </p:sp>
      <p:sp>
        <p:nvSpPr>
          <p:cNvPr id="210979" name="Text Box 35"/>
          <p:cNvSpPr txBox="1">
            <a:spLocks noChangeArrowheads="1"/>
          </p:cNvSpPr>
          <p:nvPr/>
        </p:nvSpPr>
        <p:spPr bwMode="auto">
          <a:xfrm>
            <a:off x="250825" y="42211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10980" name="Text Box 36"/>
          <p:cNvSpPr txBox="1">
            <a:spLocks noChangeArrowheads="1"/>
          </p:cNvSpPr>
          <p:nvPr/>
        </p:nvSpPr>
        <p:spPr bwMode="auto">
          <a:xfrm>
            <a:off x="611188" y="42211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1</a:t>
            </a:r>
          </a:p>
        </p:txBody>
      </p:sp>
      <p:sp>
        <p:nvSpPr>
          <p:cNvPr id="210981" name="Text Box 37"/>
          <p:cNvSpPr txBox="1">
            <a:spLocks noChangeArrowheads="1"/>
          </p:cNvSpPr>
          <p:nvPr/>
        </p:nvSpPr>
        <p:spPr bwMode="auto">
          <a:xfrm>
            <a:off x="1692275" y="4221163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期初余额</a:t>
            </a:r>
          </a:p>
        </p:txBody>
      </p:sp>
      <p:sp>
        <p:nvSpPr>
          <p:cNvPr id="210982" name="Text Box 38"/>
          <p:cNvSpPr txBox="1">
            <a:spLocks noChangeArrowheads="1"/>
          </p:cNvSpPr>
          <p:nvPr/>
        </p:nvSpPr>
        <p:spPr bwMode="auto">
          <a:xfrm>
            <a:off x="7164388" y="42211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借</a:t>
            </a:r>
          </a:p>
        </p:txBody>
      </p:sp>
      <p:sp>
        <p:nvSpPr>
          <p:cNvPr id="210983" name="Text Box 39"/>
          <p:cNvSpPr txBox="1">
            <a:spLocks noChangeArrowheads="1"/>
          </p:cNvSpPr>
          <p:nvPr/>
        </p:nvSpPr>
        <p:spPr bwMode="auto">
          <a:xfrm>
            <a:off x="7164388" y="45085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平</a:t>
            </a:r>
          </a:p>
        </p:txBody>
      </p:sp>
      <p:sp>
        <p:nvSpPr>
          <p:cNvPr id="210984" name="Text Box 40"/>
          <p:cNvSpPr txBox="1">
            <a:spLocks noChangeArrowheads="1"/>
          </p:cNvSpPr>
          <p:nvPr/>
        </p:nvSpPr>
        <p:spPr bwMode="auto">
          <a:xfrm>
            <a:off x="8001024" y="4221163"/>
            <a:ext cx="143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    4 6 4  0 0 0</a:t>
            </a:r>
          </a:p>
        </p:txBody>
      </p:sp>
      <p:sp>
        <p:nvSpPr>
          <p:cNvPr id="210985" name="Text Box 41"/>
          <p:cNvSpPr txBox="1">
            <a:spLocks noChangeArrowheads="1"/>
          </p:cNvSpPr>
          <p:nvPr/>
        </p:nvSpPr>
        <p:spPr bwMode="auto">
          <a:xfrm>
            <a:off x="611188" y="45085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2</a:t>
            </a:r>
          </a:p>
        </p:txBody>
      </p:sp>
      <p:sp>
        <p:nvSpPr>
          <p:cNvPr id="210986" name="Text Box 42"/>
          <p:cNvSpPr txBox="1">
            <a:spLocks noChangeArrowheads="1"/>
          </p:cNvSpPr>
          <p:nvPr/>
        </p:nvSpPr>
        <p:spPr bwMode="auto">
          <a:xfrm>
            <a:off x="1042988" y="4508500"/>
            <a:ext cx="72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</a:t>
            </a:r>
            <a:endParaRPr lang="en-US" altLang="zh-CN" sz="1400" dirty="0"/>
          </a:p>
        </p:txBody>
      </p:sp>
      <p:sp>
        <p:nvSpPr>
          <p:cNvPr id="210987" name="Text Box 43"/>
          <p:cNvSpPr txBox="1">
            <a:spLocks noChangeArrowheads="1"/>
          </p:cNvSpPr>
          <p:nvPr/>
        </p:nvSpPr>
        <p:spPr bwMode="auto">
          <a:xfrm>
            <a:off x="1619250" y="4508500"/>
            <a:ext cx="1439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400"/>
              <a:t>货款收回</a:t>
            </a:r>
          </a:p>
        </p:txBody>
      </p:sp>
      <p:sp>
        <p:nvSpPr>
          <p:cNvPr id="210990" name="Text Box 46"/>
          <p:cNvSpPr txBox="1">
            <a:spLocks noChangeArrowheads="1"/>
          </p:cNvSpPr>
          <p:nvPr/>
        </p:nvSpPr>
        <p:spPr bwMode="auto">
          <a:xfrm>
            <a:off x="8101013" y="4508500"/>
            <a:ext cx="104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          0 </a:t>
            </a:r>
          </a:p>
        </p:txBody>
      </p:sp>
      <p:sp>
        <p:nvSpPr>
          <p:cNvPr id="7193" name="Line 53"/>
          <p:cNvSpPr>
            <a:spLocks noChangeShapeType="1"/>
          </p:cNvSpPr>
          <p:nvPr/>
        </p:nvSpPr>
        <p:spPr bwMode="auto">
          <a:xfrm>
            <a:off x="7019925" y="3357563"/>
            <a:ext cx="1439863" cy="0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4" name="Line 54"/>
          <p:cNvSpPr>
            <a:spLocks noChangeShapeType="1"/>
          </p:cNvSpPr>
          <p:nvPr/>
        </p:nvSpPr>
        <p:spPr bwMode="auto">
          <a:xfrm>
            <a:off x="7019925" y="2636838"/>
            <a:ext cx="1439863" cy="0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95" name="Line 55"/>
          <p:cNvSpPr>
            <a:spLocks noChangeShapeType="1"/>
          </p:cNvSpPr>
          <p:nvPr/>
        </p:nvSpPr>
        <p:spPr bwMode="auto">
          <a:xfrm>
            <a:off x="7019925" y="2997200"/>
            <a:ext cx="1439863" cy="0"/>
          </a:xfrm>
          <a:prstGeom prst="line">
            <a:avLst/>
          </a:prstGeom>
          <a:noFill/>
          <a:ln w="7938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1005" name="Text Box 61"/>
          <p:cNvSpPr txBox="1">
            <a:spLocks noChangeArrowheads="1"/>
          </p:cNvSpPr>
          <p:nvPr/>
        </p:nvSpPr>
        <p:spPr bwMode="auto">
          <a:xfrm>
            <a:off x="5811856" y="4508500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       4 6 4 0 0 0 </a:t>
            </a:r>
          </a:p>
        </p:txBody>
      </p:sp>
      <p:sp>
        <p:nvSpPr>
          <p:cNvPr id="211008" name="Freeform 64"/>
          <p:cNvSpPr>
            <a:spLocks/>
          </p:cNvSpPr>
          <p:nvPr/>
        </p:nvSpPr>
        <p:spPr bwMode="auto">
          <a:xfrm rot="-149373">
            <a:off x="8494915" y="4581525"/>
            <a:ext cx="288925" cy="144463"/>
          </a:xfrm>
          <a:custGeom>
            <a:avLst/>
            <a:gdLst>
              <a:gd name="T0" fmla="*/ 0 w 182"/>
              <a:gd name="T1" fmla="*/ 0 h 91"/>
              <a:gd name="T2" fmla="*/ 46 w 182"/>
              <a:gd name="T3" fmla="*/ 46 h 91"/>
              <a:gd name="T4" fmla="*/ 136 w 182"/>
              <a:gd name="T5" fmla="*/ 46 h 91"/>
              <a:gd name="T6" fmla="*/ 182 w 182"/>
              <a:gd name="T7" fmla="*/ 91 h 91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91"/>
              <a:gd name="T14" fmla="*/ 182 w 182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91">
                <a:moveTo>
                  <a:pt x="0" y="0"/>
                </a:moveTo>
                <a:cubicBezTo>
                  <a:pt x="11" y="19"/>
                  <a:pt x="23" y="38"/>
                  <a:pt x="46" y="46"/>
                </a:cubicBezTo>
                <a:cubicBezTo>
                  <a:pt x="69" y="54"/>
                  <a:pt x="113" y="39"/>
                  <a:pt x="136" y="46"/>
                </a:cubicBezTo>
                <a:cubicBezTo>
                  <a:pt x="159" y="53"/>
                  <a:pt x="174" y="84"/>
                  <a:pt x="182" y="9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866804" y="571480"/>
            <a:ext cx="7848600" cy="14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p"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格    式：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借方、贷方、余额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三栏式。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p"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登记方法：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逐笔登记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。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p"/>
            </a:pPr>
            <a:r>
              <a:rPr kumimoji="1" lang="zh-CN" altLang="en-US" sz="2400" b="1" kern="0" dirty="0" smtClean="0">
                <a:latin typeface="楷体_GB2312" pitchFamily="49" charset="-122"/>
                <a:ea typeface="楷体_GB2312" pitchFamily="49" charset="-122"/>
                <a:cs typeface="微软雅黑" charset="0"/>
              </a:rPr>
              <a:t>适用核算内容：</a:t>
            </a:r>
            <a:r>
              <a:rPr lang="zh-CN" altLang="en-US" sz="24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往来款项等。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</p:txBody>
      </p:sp>
      <p:sp>
        <p:nvSpPr>
          <p:cNvPr id="34" name="Rectangle 4"/>
          <p:cNvSpPr txBox="1">
            <a:spLocks/>
          </p:cNvSpPr>
          <p:nvPr/>
        </p:nvSpPr>
        <p:spPr bwMode="auto">
          <a:xfrm>
            <a:off x="557242" y="14285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三栏式明细账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69" grpId="0"/>
      <p:bldP spid="210978" grpId="0"/>
      <p:bldP spid="210979" grpId="0"/>
      <p:bldP spid="210980" grpId="0"/>
      <p:bldP spid="210981" grpId="0"/>
      <p:bldP spid="210982" grpId="0"/>
      <p:bldP spid="210983" grpId="0"/>
      <p:bldP spid="210984" grpId="0"/>
      <p:bldP spid="210985" grpId="0"/>
      <p:bldP spid="210986" grpId="0"/>
      <p:bldP spid="210987" grpId="0"/>
      <p:bldP spid="210990" grpId="0"/>
      <p:bldP spid="211005" grpId="0"/>
      <p:bldP spid="211008" grpId="0" animBg="1"/>
      <p:bldP spid="3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Grp="1" noChangeAspect="1"/>
          </p:cNvGraphicFramePr>
          <p:nvPr>
            <p:ph/>
          </p:nvPr>
        </p:nvGraphicFramePr>
        <p:xfrm>
          <a:off x="285750" y="1911350"/>
          <a:ext cx="8680450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3" name="Worksheet" r:id="rId4" imgW="8886723" imgH="5305545" progId="Excel.Sheet.8">
                  <p:embed/>
                </p:oleObj>
              </mc:Choice>
              <mc:Fallback>
                <p:oleObj name="Worksheet" r:id="rId4" imgW="8886723" imgH="530554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911350"/>
                        <a:ext cx="8680450" cy="517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219" name="AutoShape 3"/>
          <p:cNvSpPr>
            <a:spLocks noChangeArrowheads="1"/>
          </p:cNvSpPr>
          <p:nvPr/>
        </p:nvSpPr>
        <p:spPr bwMode="auto">
          <a:xfrm>
            <a:off x="7199313" y="1125538"/>
            <a:ext cx="1944687" cy="574675"/>
          </a:xfrm>
          <a:prstGeom prst="wedgeEllipseCallout">
            <a:avLst>
              <a:gd name="adj1" fmla="val 25431"/>
              <a:gd name="adj2" fmla="val 167125"/>
            </a:avLst>
          </a:prstGeom>
          <a:solidFill>
            <a:srgbClr val="FFFF99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200" b="0"/>
              <a:t>填写明细核算内容的相关资料</a:t>
            </a:r>
          </a:p>
        </p:txBody>
      </p:sp>
      <p:sp>
        <p:nvSpPr>
          <p:cNvPr id="521222" name="AutoShape 6"/>
          <p:cNvSpPr>
            <a:spLocks noChangeArrowheads="1"/>
          </p:cNvSpPr>
          <p:nvPr/>
        </p:nvSpPr>
        <p:spPr bwMode="auto">
          <a:xfrm>
            <a:off x="2062154" y="4365625"/>
            <a:ext cx="1223962" cy="576263"/>
          </a:xfrm>
          <a:prstGeom prst="wedgeRoundRectCallout">
            <a:avLst>
              <a:gd name="adj1" fmla="val 17574"/>
              <a:gd name="adj2" fmla="val -172315"/>
              <a:gd name="adj3" fmla="val 16667"/>
            </a:avLst>
          </a:prstGeom>
          <a:solidFill>
            <a:srgbClr val="FFFF99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200" dirty="0"/>
              <a:t>根据验收入库单数据填列</a:t>
            </a:r>
          </a:p>
        </p:txBody>
      </p:sp>
      <p:sp>
        <p:nvSpPr>
          <p:cNvPr id="521223" name="AutoShape 7"/>
          <p:cNvSpPr>
            <a:spLocks noChangeArrowheads="1"/>
          </p:cNvSpPr>
          <p:nvPr/>
        </p:nvSpPr>
        <p:spPr bwMode="auto">
          <a:xfrm>
            <a:off x="5205425" y="4365625"/>
            <a:ext cx="1152525" cy="576263"/>
          </a:xfrm>
          <a:prstGeom prst="wedgeRoundRectCallout">
            <a:avLst>
              <a:gd name="adj1" fmla="val -32370"/>
              <a:gd name="adj2" fmla="val -147245"/>
              <a:gd name="adj3" fmla="val 16667"/>
            </a:avLst>
          </a:prstGeom>
          <a:solidFill>
            <a:srgbClr val="FFFF99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200"/>
              <a:t>根据领料单数据填列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28596" y="571480"/>
            <a:ext cx="8358246" cy="14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p"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格    式：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借方、贷方、余额</a:t>
            </a:r>
            <a:r>
              <a:rPr lang="zh-CN" altLang="en-US" sz="2000" dirty="0" smtClean="0">
                <a:latin typeface="楷体_GB2312" pitchFamily="49" charset="-122"/>
                <a:ea typeface="楷体_GB2312" pitchFamily="49" charset="-122"/>
              </a:rPr>
              <a:t>三栏中分设数量、 单价、金额等栏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。</a:t>
            </a:r>
            <a:endParaRPr kumimoji="1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p"/>
              <a:tabLst/>
              <a:defRPr/>
            </a:pP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登记方法：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逐笔登记</a:t>
            </a:r>
            <a:r>
              <a:rPr kumimoji="1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微软雅黑" charset="0"/>
              </a:rPr>
              <a:t>。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p"/>
            </a:pPr>
            <a:r>
              <a:rPr kumimoji="1" lang="zh-CN" altLang="en-US" sz="2400" b="1" kern="0" dirty="0" smtClean="0">
                <a:latin typeface="楷体_GB2312" pitchFamily="49" charset="-122"/>
                <a:ea typeface="楷体_GB2312" pitchFamily="49" charset="-122"/>
                <a:cs typeface="微软雅黑" charset="0"/>
              </a:rPr>
              <a:t>适用核算内容：</a:t>
            </a:r>
            <a:r>
              <a:rPr kumimoji="1" lang="zh-CN" altLang="en-US" sz="2400" b="1" kern="0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cs typeface="微软雅黑" charset="0"/>
              </a:rPr>
              <a:t>实物资产</a:t>
            </a:r>
            <a:r>
              <a:rPr lang="zh-CN" altLang="en-US" sz="24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等。</a:t>
            </a:r>
            <a:endParaRPr kumimoji="1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微软雅黑" charset="0"/>
            </a:endParaRPr>
          </a:p>
        </p:txBody>
      </p:sp>
      <p:sp>
        <p:nvSpPr>
          <p:cNvPr id="9" name="Rectangle 4"/>
          <p:cNvSpPr txBox="1">
            <a:spLocks/>
          </p:cNvSpPr>
          <p:nvPr/>
        </p:nvSpPr>
        <p:spPr bwMode="auto">
          <a:xfrm>
            <a:off x="557242" y="142852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数量金额式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楷体_GB2312" pitchFamily="49" charset="-122"/>
                <a:cs typeface="+mn-cs"/>
              </a:rPr>
              <a:t>明细账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animBg="1"/>
      <p:bldP spid="521222" grpId="0" animBg="1"/>
      <p:bldP spid="521223" grpId="0" animBg="1"/>
      <p:bldP spid="8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/>
          </p:cNvSpPr>
          <p:nvPr>
            <p:ph type="body" idx="1"/>
          </p:nvPr>
        </p:nvSpPr>
        <p:spPr>
          <a:xfrm>
            <a:off x="684213" y="908050"/>
            <a:ext cx="7499350" cy="58435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多栏式明细账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  ①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 格式：按借方、贷方或借贷双方分别设置专栏。</a:t>
            </a:r>
            <a:endParaRPr lang="zh-CN" altLang="en-US" sz="3600" b="1" dirty="0" smtClean="0">
              <a:solidFill>
                <a:srgbClr val="FF0066"/>
              </a:solidFill>
              <a:latin typeface="楷体_GB2312" pitchFamily="49" charset="-122"/>
              <a:ea typeface="楷体_GB2312" pitchFamily="49" charset="-122"/>
              <a:sym typeface="Marlett" pitchFamily="2" charset="2"/>
            </a:endParaRP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altLang="zh-CN" sz="3600" b="1" dirty="0" smtClean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  ②</a:t>
            </a:r>
            <a:r>
              <a:rPr lang="zh-CN" altLang="en-US" sz="3600" b="1" dirty="0" smtClean="0">
                <a:latin typeface="楷体_GB2312" pitchFamily="49" charset="-122"/>
                <a:ea typeface="楷体_GB2312" pitchFamily="49" charset="-122"/>
              </a:rPr>
              <a:t>登记方法：</a:t>
            </a:r>
            <a:r>
              <a:rPr lang="zh-CN" altLang="en-US" sz="3600" b="1" dirty="0" smtClean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逐笔登记。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Marlett" pitchFamily="2" charset="2"/>
              </a:rPr>
              <a:t>    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适用核算内容：成本、费用、收入和成果等。</a:t>
            </a:r>
          </a:p>
          <a:p>
            <a:pPr eaLnBrk="1" hangingPunct="1">
              <a:buFont typeface="Wingdings 2" pitchFamily="18" charset="2"/>
              <a:buNone/>
            </a:pPr>
            <a:endParaRPr lang="zh-CN" altLang="en-US" sz="3600" dirty="0" smtClean="0">
              <a:latin typeface="宋体" charset="-122"/>
            </a:endParaRPr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Grp="1" noChangeAspect="1"/>
          </p:cNvGraphicFramePr>
          <p:nvPr>
            <p:ph/>
          </p:nvPr>
        </p:nvGraphicFramePr>
        <p:xfrm>
          <a:off x="190500" y="1009650"/>
          <a:ext cx="8645525" cy="512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7" name="Worksheet" r:id="rId4" imgW="8943951" imgH="5200540" progId="Excel.Sheet.8">
                  <p:embed/>
                </p:oleObj>
              </mc:Choice>
              <mc:Fallback>
                <p:oleObj name="Worksheet" r:id="rId4" imgW="8943951" imgH="520054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1009650"/>
                        <a:ext cx="8645525" cy="5129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3" name="AutoShape 3"/>
          <p:cNvSpPr>
            <a:spLocks noChangeArrowheads="1"/>
          </p:cNvSpPr>
          <p:nvPr/>
        </p:nvSpPr>
        <p:spPr bwMode="auto">
          <a:xfrm>
            <a:off x="3400456" y="500042"/>
            <a:ext cx="2952750" cy="647700"/>
          </a:xfrm>
          <a:prstGeom prst="wedgeRoundRectCallout">
            <a:avLst>
              <a:gd name="adj1" fmla="val -12259"/>
              <a:gd name="adj2" fmla="val 229412"/>
              <a:gd name="adj3" fmla="val 16667"/>
            </a:avLst>
          </a:prstGeom>
          <a:solidFill>
            <a:srgbClr val="FFFF66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400" dirty="0"/>
              <a:t>有关费用发生时，均在预先按借方设置的相应栏次中登记</a:t>
            </a:r>
          </a:p>
        </p:txBody>
      </p:sp>
      <p:sp>
        <p:nvSpPr>
          <p:cNvPr id="522245" name="AutoShape 5"/>
          <p:cNvSpPr>
            <a:spLocks noChangeArrowheads="1"/>
          </p:cNvSpPr>
          <p:nvPr/>
        </p:nvSpPr>
        <p:spPr bwMode="auto">
          <a:xfrm>
            <a:off x="4551394" y="4714884"/>
            <a:ext cx="2952750" cy="647700"/>
          </a:xfrm>
          <a:prstGeom prst="wedgeRoundRectCallout">
            <a:avLst>
              <a:gd name="adj1" fmla="val -4194"/>
              <a:gd name="adj2" fmla="val -205148"/>
              <a:gd name="adj3" fmla="val 16667"/>
            </a:avLst>
          </a:prstGeom>
          <a:solidFill>
            <a:srgbClr val="FFFF66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400">
                <a:solidFill>
                  <a:srgbClr val="FF0000"/>
                </a:solidFill>
              </a:rPr>
              <a:t>月末结转完工产品成本时应用红字登记，反映对生产成本的冲减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animBg="1"/>
      <p:bldP spid="5222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12713" y="3105150"/>
          <a:ext cx="8851900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1" name="Worksheet" r:id="rId4" imgW="6924793" imgH="1666840" progId="Excel.Sheet.8">
                  <p:embed/>
                </p:oleObj>
              </mc:Choice>
              <mc:Fallback>
                <p:oleObj name="Worksheet" r:id="rId4" imgW="6924793" imgH="166684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3105150"/>
                        <a:ext cx="8851900" cy="207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87450" y="2349500"/>
            <a:ext cx="5329238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bIns="0"/>
          <a:lstStyle/>
          <a:p>
            <a:pPr algn="l">
              <a:spcBef>
                <a:spcPct val="0"/>
              </a:spcBef>
            </a:pPr>
            <a:r>
              <a:rPr lang="zh-CN" altLang="en-US" sz="9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zh-CN" altLang="en-US" sz="20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应交税费（应交增值税）明细账</a:t>
            </a:r>
            <a:r>
              <a:rPr lang="zh-CN" altLang="en-US" sz="14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90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zh-CN" altLang="en-US" sz="900" u="sng"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zh-CN" altLang="en-US">
              <a:cs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92950" y="2349500"/>
            <a:ext cx="144145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en-US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第               </a:t>
            </a:r>
            <a:r>
              <a:rPr lang="zh-CN" altLang="en-US" sz="1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页</a:t>
            </a:r>
            <a:endParaRPr lang="zh-CN" altLang="en-US" sz="1400" b="0"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zh-CN" altLang="en-US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分页     </a:t>
            </a:r>
            <a:r>
              <a:rPr lang="en-US" altLang="zh-CN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019-1</a:t>
            </a:r>
            <a:endParaRPr lang="en-US" altLang="zh-CN" sz="1400" b="0">
              <a:cs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740650" y="2349500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55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0" y="2924175"/>
            <a:ext cx="5048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dirty="0"/>
              <a:t>  </a:t>
            </a:r>
            <a:r>
              <a:rPr lang="en-US" altLang="zh-CN" sz="1200" b="0" dirty="0" smtClean="0">
                <a:latin typeface="宋体" pitchFamily="2" charset="-122"/>
              </a:rPr>
              <a:t>2011</a:t>
            </a:r>
            <a:endParaRPr lang="en-US" altLang="zh-CN" sz="1200" b="0" dirty="0">
              <a:latin typeface="宋体" pitchFamily="2" charset="-122"/>
            </a:endParaRP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0" y="3825875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 dirty="0"/>
              <a:t> </a:t>
            </a:r>
            <a:r>
              <a:rPr lang="en-US" altLang="zh-CN" sz="1000" b="0" dirty="0" smtClean="0"/>
              <a:t>10</a:t>
            </a:r>
            <a:endParaRPr lang="en-US" altLang="zh-CN" sz="1000" b="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179388" y="3789363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/>
              <a:t> </a:t>
            </a:r>
            <a:r>
              <a:rPr lang="en-US" altLang="zh-CN" sz="1000" b="0"/>
              <a:t>1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5650" y="3825875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/>
              <a:t>期初余额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8172483" y="3789363"/>
            <a:ext cx="1042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b="0" dirty="0"/>
              <a:t>    </a:t>
            </a:r>
            <a:r>
              <a:rPr lang="en-US" altLang="zh-CN" sz="1000" b="0" dirty="0"/>
              <a:t>1 0 5 09 8</a:t>
            </a:r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7639075" y="38258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b="0" dirty="0"/>
              <a:t>贷</a:t>
            </a: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184150" y="4070350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/>
              <a:t> 1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395288" y="407670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 dirty="0" smtClean="0"/>
              <a:t>  1</a:t>
            </a:r>
            <a:endParaRPr lang="en-US" altLang="zh-CN" sz="1000" b="0" dirty="0"/>
          </a:p>
        </p:txBody>
      </p:sp>
      <p:sp>
        <p:nvSpPr>
          <p:cNvPr id="217105" name="Text Box 17"/>
          <p:cNvSpPr txBox="1">
            <a:spLocks noChangeArrowheads="1"/>
          </p:cNvSpPr>
          <p:nvPr/>
        </p:nvSpPr>
        <p:spPr bwMode="auto">
          <a:xfrm>
            <a:off x="755650" y="407035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/>
              <a:t>购原材料</a:t>
            </a:r>
          </a:p>
        </p:txBody>
      </p:sp>
      <p:sp>
        <p:nvSpPr>
          <p:cNvPr id="217108" name="Text Box 20"/>
          <p:cNvSpPr txBox="1">
            <a:spLocks noChangeArrowheads="1"/>
          </p:cNvSpPr>
          <p:nvPr/>
        </p:nvSpPr>
        <p:spPr bwMode="auto">
          <a:xfrm>
            <a:off x="2438400" y="407035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b="0"/>
              <a:t>     </a:t>
            </a:r>
            <a:r>
              <a:rPr lang="en-US" altLang="zh-CN" sz="1200" b="0"/>
              <a:t>34 0000 0</a:t>
            </a:r>
          </a:p>
        </p:txBody>
      </p:sp>
      <p:sp>
        <p:nvSpPr>
          <p:cNvPr id="217109" name="Text Box 21"/>
          <p:cNvSpPr txBox="1">
            <a:spLocks noChangeArrowheads="1"/>
          </p:cNvSpPr>
          <p:nvPr/>
        </p:nvSpPr>
        <p:spPr bwMode="auto">
          <a:xfrm>
            <a:off x="1444625" y="407035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b="0"/>
              <a:t>    </a:t>
            </a:r>
            <a:r>
              <a:rPr lang="en-US" altLang="zh-CN" sz="1200" b="0"/>
              <a:t>340 000 0</a:t>
            </a:r>
          </a:p>
        </p:txBody>
      </p:sp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179388" y="4314825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/>
              <a:t>10</a:t>
            </a:r>
          </a:p>
        </p:txBody>
      </p:sp>
      <p:sp>
        <p:nvSpPr>
          <p:cNvPr id="217111" name="Text Box 23"/>
          <p:cNvSpPr txBox="1">
            <a:spLocks noChangeArrowheads="1"/>
          </p:cNvSpPr>
          <p:nvPr/>
        </p:nvSpPr>
        <p:spPr bwMode="auto">
          <a:xfrm>
            <a:off x="395288" y="429260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 dirty="0" smtClean="0"/>
              <a:t>  2</a:t>
            </a:r>
            <a:endParaRPr lang="en-US" altLang="zh-CN" sz="1000" b="0" dirty="0"/>
          </a:p>
        </p:txBody>
      </p:sp>
      <p:sp>
        <p:nvSpPr>
          <p:cNvPr id="217112" name="Text Box 24"/>
          <p:cNvSpPr txBox="1">
            <a:spLocks noChangeArrowheads="1"/>
          </p:cNvSpPr>
          <p:nvPr/>
        </p:nvSpPr>
        <p:spPr bwMode="auto">
          <a:xfrm>
            <a:off x="755650" y="429260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/>
              <a:t>销售产品</a:t>
            </a:r>
          </a:p>
        </p:txBody>
      </p:sp>
      <p:sp>
        <p:nvSpPr>
          <p:cNvPr id="217115" name="Text Box 27"/>
          <p:cNvSpPr txBox="1">
            <a:spLocks noChangeArrowheads="1"/>
          </p:cNvSpPr>
          <p:nvPr/>
        </p:nvSpPr>
        <p:spPr bwMode="auto">
          <a:xfrm>
            <a:off x="5721350" y="4284663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b="0"/>
              <a:t> 17000 0 00</a:t>
            </a:r>
          </a:p>
        </p:txBody>
      </p:sp>
      <p:sp>
        <p:nvSpPr>
          <p:cNvPr id="217116" name="Text Box 28"/>
          <p:cNvSpPr txBox="1">
            <a:spLocks noChangeArrowheads="1"/>
          </p:cNvSpPr>
          <p:nvPr/>
        </p:nvSpPr>
        <p:spPr bwMode="auto">
          <a:xfrm>
            <a:off x="4724400" y="4284663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b="0"/>
              <a:t>170 0000 0</a:t>
            </a:r>
          </a:p>
        </p:txBody>
      </p:sp>
      <p:sp>
        <p:nvSpPr>
          <p:cNvPr id="217117" name="Text Box 29"/>
          <p:cNvSpPr txBox="1">
            <a:spLocks noChangeArrowheads="1"/>
          </p:cNvSpPr>
          <p:nvPr/>
        </p:nvSpPr>
        <p:spPr bwMode="auto">
          <a:xfrm>
            <a:off x="179388" y="4527550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/>
              <a:t>16</a:t>
            </a:r>
          </a:p>
        </p:txBody>
      </p:sp>
      <p:sp>
        <p:nvSpPr>
          <p:cNvPr id="217118" name="Text Box 30"/>
          <p:cNvSpPr txBox="1">
            <a:spLocks noChangeArrowheads="1"/>
          </p:cNvSpPr>
          <p:nvPr/>
        </p:nvSpPr>
        <p:spPr bwMode="auto">
          <a:xfrm>
            <a:off x="366713" y="452755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000" b="0" dirty="0" smtClean="0"/>
              <a:t>  12</a:t>
            </a:r>
            <a:endParaRPr lang="en-US" altLang="zh-CN" sz="1000" b="0" dirty="0"/>
          </a:p>
        </p:txBody>
      </p:sp>
      <p:sp>
        <p:nvSpPr>
          <p:cNvPr id="217119" name="Text Box 31"/>
          <p:cNvSpPr txBox="1">
            <a:spLocks noChangeArrowheads="1"/>
          </p:cNvSpPr>
          <p:nvPr/>
        </p:nvSpPr>
        <p:spPr bwMode="auto">
          <a:xfrm>
            <a:off x="755650" y="4508500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/>
              <a:t>交纳税金</a:t>
            </a:r>
          </a:p>
        </p:txBody>
      </p:sp>
      <p:sp>
        <p:nvSpPr>
          <p:cNvPr id="217120" name="Text Box 32"/>
          <p:cNvSpPr txBox="1">
            <a:spLocks noChangeArrowheads="1"/>
          </p:cNvSpPr>
          <p:nvPr/>
        </p:nvSpPr>
        <p:spPr bwMode="auto">
          <a:xfrm>
            <a:off x="7639075" y="4497388"/>
            <a:ext cx="504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b="0" dirty="0"/>
              <a:t>贷</a:t>
            </a:r>
          </a:p>
        </p:txBody>
      </p:sp>
      <p:sp>
        <p:nvSpPr>
          <p:cNvPr id="217121" name="Text Box 33"/>
          <p:cNvSpPr txBox="1">
            <a:spLocks noChangeArrowheads="1"/>
          </p:cNvSpPr>
          <p:nvPr/>
        </p:nvSpPr>
        <p:spPr bwMode="auto">
          <a:xfrm>
            <a:off x="8172483" y="4508500"/>
            <a:ext cx="1042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b="0" dirty="0"/>
              <a:t>136 0000 0</a:t>
            </a:r>
          </a:p>
        </p:txBody>
      </p:sp>
      <p:sp>
        <p:nvSpPr>
          <p:cNvPr id="217122" name="Text Box 34"/>
          <p:cNvSpPr txBox="1">
            <a:spLocks noChangeArrowheads="1"/>
          </p:cNvSpPr>
          <p:nvPr/>
        </p:nvSpPr>
        <p:spPr bwMode="auto">
          <a:xfrm>
            <a:off x="3276600" y="4508500"/>
            <a:ext cx="1436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b="0"/>
              <a:t>            </a:t>
            </a:r>
            <a:r>
              <a:rPr lang="en-US" altLang="zh-CN" sz="1200" b="0"/>
              <a:t>1050 9 8</a:t>
            </a:r>
          </a:p>
        </p:txBody>
      </p:sp>
      <p:sp>
        <p:nvSpPr>
          <p:cNvPr id="217123" name="Text Box 35"/>
          <p:cNvSpPr txBox="1">
            <a:spLocks noChangeArrowheads="1"/>
          </p:cNvSpPr>
          <p:nvPr/>
        </p:nvSpPr>
        <p:spPr bwMode="auto">
          <a:xfrm>
            <a:off x="1187450" y="4508500"/>
            <a:ext cx="1436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b="0"/>
              <a:t>          3505 0 98</a:t>
            </a:r>
          </a:p>
        </p:txBody>
      </p:sp>
      <p:sp>
        <p:nvSpPr>
          <p:cNvPr id="217128" name="Text Box 40"/>
          <p:cNvSpPr txBox="1">
            <a:spLocks noChangeArrowheads="1"/>
          </p:cNvSpPr>
          <p:nvPr/>
        </p:nvSpPr>
        <p:spPr bwMode="auto">
          <a:xfrm>
            <a:off x="0" y="4292600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 dirty="0"/>
              <a:t> </a:t>
            </a:r>
            <a:r>
              <a:rPr lang="en-US" altLang="zh-CN" sz="1000" b="0" dirty="0" smtClean="0"/>
              <a:t>10</a:t>
            </a:r>
            <a:endParaRPr lang="en-US" altLang="zh-CN" sz="1000" b="0" dirty="0"/>
          </a:p>
        </p:txBody>
      </p:sp>
      <p:sp>
        <p:nvSpPr>
          <p:cNvPr id="217129" name="Text Box 41"/>
          <p:cNvSpPr txBox="1">
            <a:spLocks noChangeArrowheads="1"/>
          </p:cNvSpPr>
          <p:nvPr/>
        </p:nvSpPr>
        <p:spPr bwMode="auto">
          <a:xfrm>
            <a:off x="0" y="4508500"/>
            <a:ext cx="50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000" b="0" dirty="0"/>
              <a:t> </a:t>
            </a:r>
            <a:r>
              <a:rPr lang="en-US" altLang="zh-CN" sz="1000" b="0" dirty="0" smtClean="0"/>
              <a:t>10</a:t>
            </a:r>
            <a:endParaRPr lang="en-US" altLang="zh-CN" sz="1000" b="0" dirty="0"/>
          </a:p>
        </p:txBody>
      </p:sp>
      <p:sp>
        <p:nvSpPr>
          <p:cNvPr id="217130" name="AutoShape 42"/>
          <p:cNvSpPr>
            <a:spLocks noChangeArrowheads="1"/>
          </p:cNvSpPr>
          <p:nvPr/>
        </p:nvSpPr>
        <p:spPr bwMode="auto">
          <a:xfrm>
            <a:off x="1403350" y="5157788"/>
            <a:ext cx="503238" cy="863600"/>
          </a:xfrm>
          <a:prstGeom prst="wedgeRoundRectCallout">
            <a:avLst>
              <a:gd name="adj1" fmla="val 38958"/>
              <a:gd name="adj2" fmla="val -96690"/>
              <a:gd name="adj3" fmla="val 16667"/>
            </a:avLst>
          </a:prstGeom>
          <a:solidFill>
            <a:srgbClr val="FFFF99"/>
          </a:solidFill>
          <a:ln w="7938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1200"/>
              <a:t>计算填列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1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1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/>
      <p:bldP spid="217096" grpId="0"/>
      <p:bldP spid="217097" grpId="0"/>
      <p:bldP spid="217098" grpId="0"/>
      <p:bldP spid="217099" grpId="0"/>
      <p:bldP spid="217100" grpId="0"/>
      <p:bldP spid="217103" grpId="0"/>
      <p:bldP spid="217104" grpId="0"/>
      <p:bldP spid="217105" grpId="0"/>
      <p:bldP spid="217108" grpId="0"/>
      <p:bldP spid="217109" grpId="0"/>
      <p:bldP spid="217110" grpId="0"/>
      <p:bldP spid="217111" grpId="0"/>
      <p:bldP spid="217112" grpId="0"/>
      <p:bldP spid="217115" grpId="0"/>
      <p:bldP spid="217116" grpId="0"/>
      <p:bldP spid="217117" grpId="0"/>
      <p:bldP spid="217118" grpId="0"/>
      <p:bldP spid="217119" grpId="0"/>
      <p:bldP spid="217120" grpId="0"/>
      <p:bldP spid="217121" grpId="0"/>
      <p:bldP spid="217122" grpId="0"/>
      <p:bldP spid="217123" grpId="0"/>
      <p:bldP spid="217128" grpId="0"/>
      <p:bldP spid="217129" grpId="0"/>
      <p:bldP spid="21713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114425" y="412750"/>
            <a:ext cx="6810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zh-CN" altLang="en-US" sz="2400" b="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zh-CN" altLang="en-US" sz="2400" b="0" u="sng">
                <a:solidFill>
                  <a:srgbClr val="008000"/>
                </a:solidFill>
                <a:latin typeface="宋体" charset="-122"/>
                <a:cs typeface="Times New Roman" pitchFamily="18" charset="0"/>
              </a:rPr>
              <a:t>明</a:t>
            </a:r>
            <a:r>
              <a:rPr lang="zh-CN" altLang="en-US" sz="2400" b="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400" b="0" u="sng">
                <a:solidFill>
                  <a:srgbClr val="008000"/>
                </a:solidFill>
                <a:latin typeface="宋体" charset="-122"/>
                <a:cs typeface="Times New Roman" pitchFamily="18" charset="0"/>
              </a:rPr>
              <a:t>细</a:t>
            </a:r>
            <a:r>
              <a:rPr lang="zh-CN" altLang="en-US" sz="2400" b="0" u="sng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400" b="0" u="sng">
                <a:solidFill>
                  <a:srgbClr val="008000"/>
                </a:solidFill>
                <a:latin typeface="宋体" charset="-122"/>
                <a:cs typeface="Times New Roman" pitchFamily="18" charset="0"/>
              </a:rPr>
              <a:t>账</a:t>
            </a:r>
            <a:endParaRPr lang="en-US" altLang="zh-CN" sz="2400" b="0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zh-CN" altLang="en-US" sz="2400" b="0">
              <a:cs typeface="Times New Roman" pitchFamily="18" charset="0"/>
            </a:endParaRP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500063" y="1674813"/>
          <a:ext cx="8572500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5" name="Worksheet" r:id="rId4" imgW="5162619" imgH="2390802" progId="Excel.Sheet.8">
                  <p:embed/>
                </p:oleObj>
              </mc:Choice>
              <mc:Fallback>
                <p:oleObj name="Worksheet" r:id="rId4" imgW="5162619" imgH="2390802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674813"/>
                        <a:ext cx="8572500" cy="406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1609720" y="487900"/>
            <a:ext cx="2247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dirty="0"/>
              <a:t>管理费用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7169150" y="909638"/>
            <a:ext cx="1441450" cy="6619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zh-CN" altLang="en-US" sz="1400" b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总              页</a:t>
            </a:r>
            <a:endParaRPr lang="zh-CN" altLang="en-US" sz="1400" b="0" dirty="0">
              <a:cs typeface="Times New Roman" pitchFamily="18" charset="0"/>
            </a:endParaRP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7572396" y="909638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112</a:t>
            </a:r>
          </a:p>
        </p:txBody>
      </p:sp>
      <p:sp>
        <p:nvSpPr>
          <p:cNvPr id="11272" name="Text Box 15"/>
          <p:cNvSpPr txBox="1">
            <a:spLocks noChangeArrowheads="1"/>
          </p:cNvSpPr>
          <p:nvPr/>
        </p:nvSpPr>
        <p:spPr bwMode="auto">
          <a:xfrm>
            <a:off x="539750" y="168275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2011</a:t>
            </a:r>
            <a:endParaRPr lang="en-US" altLang="zh-CN" sz="1400" dirty="0"/>
          </a:p>
        </p:txBody>
      </p:sp>
      <p:sp>
        <p:nvSpPr>
          <p:cNvPr id="11273" name="Text Box 16"/>
          <p:cNvSpPr txBox="1">
            <a:spLocks noChangeArrowheads="1"/>
          </p:cNvSpPr>
          <p:nvPr/>
        </p:nvSpPr>
        <p:spPr bwMode="auto">
          <a:xfrm>
            <a:off x="4362450" y="1682750"/>
            <a:ext cx="338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600" b="0"/>
              <a:t>               </a:t>
            </a:r>
            <a:r>
              <a:rPr lang="zh-CN" altLang="en-US" sz="1600" b="0">
                <a:solidFill>
                  <a:srgbClr val="009900"/>
                </a:solidFill>
              </a:rPr>
              <a:t>明     细     项     目</a:t>
            </a:r>
          </a:p>
        </p:txBody>
      </p:sp>
      <p:sp>
        <p:nvSpPr>
          <p:cNvPr id="11274" name="Text Box 17"/>
          <p:cNvSpPr txBox="1">
            <a:spLocks noChangeArrowheads="1"/>
          </p:cNvSpPr>
          <p:nvPr/>
        </p:nvSpPr>
        <p:spPr bwMode="auto">
          <a:xfrm>
            <a:off x="3362325" y="2019300"/>
            <a:ext cx="100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600" b="0">
                <a:solidFill>
                  <a:srgbClr val="009900"/>
                </a:solidFill>
              </a:rPr>
              <a:t>合  计</a:t>
            </a:r>
          </a:p>
        </p:txBody>
      </p:sp>
      <p:sp>
        <p:nvSpPr>
          <p:cNvPr id="11275" name="Text Box 18"/>
          <p:cNvSpPr txBox="1">
            <a:spLocks noChangeArrowheads="1"/>
          </p:cNvSpPr>
          <p:nvPr/>
        </p:nvSpPr>
        <p:spPr bwMode="auto">
          <a:xfrm>
            <a:off x="4514850" y="2019300"/>
            <a:ext cx="100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600" b="0">
                <a:solidFill>
                  <a:srgbClr val="009900"/>
                </a:solidFill>
              </a:rPr>
              <a:t>办公费</a:t>
            </a: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827088" y="29972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  4</a:t>
            </a:r>
          </a:p>
        </p:txBody>
      </p: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1214414" y="3000372"/>
            <a:ext cx="944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3</a:t>
            </a:r>
            <a:endParaRPr lang="en-US" altLang="zh-CN" sz="1400" dirty="0"/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1835150" y="2997200"/>
            <a:ext cx="1444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购办公用品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4716463" y="29972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       </a:t>
            </a:r>
            <a:r>
              <a:rPr lang="en-US" altLang="zh-CN" sz="1200" dirty="0"/>
              <a:t>5 5 0  0</a:t>
            </a:r>
          </a:p>
        </p:txBody>
      </p:sp>
      <p:sp>
        <p:nvSpPr>
          <p:cNvPr id="219159" name="Text Box 23"/>
          <p:cNvSpPr txBox="1">
            <a:spLocks noChangeArrowheads="1"/>
          </p:cNvSpPr>
          <p:nvPr/>
        </p:nvSpPr>
        <p:spPr bwMode="auto">
          <a:xfrm>
            <a:off x="539750" y="3000372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19160" name="Text Box 24"/>
          <p:cNvSpPr txBox="1">
            <a:spLocks noChangeArrowheads="1"/>
          </p:cNvSpPr>
          <p:nvPr/>
        </p:nvSpPr>
        <p:spPr bwMode="auto">
          <a:xfrm>
            <a:off x="3348038" y="29972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5 5 0  0</a:t>
            </a:r>
          </a:p>
        </p:txBody>
      </p:sp>
      <p:sp>
        <p:nvSpPr>
          <p:cNvPr id="219161" name="Text Box 25"/>
          <p:cNvSpPr txBox="1">
            <a:spLocks noChangeArrowheads="1"/>
          </p:cNvSpPr>
          <p:nvPr/>
        </p:nvSpPr>
        <p:spPr bwMode="auto">
          <a:xfrm>
            <a:off x="827088" y="32845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  6</a:t>
            </a:r>
          </a:p>
        </p:txBody>
      </p:sp>
      <p:sp>
        <p:nvSpPr>
          <p:cNvPr id="219162" name="Text Box 26"/>
          <p:cNvSpPr txBox="1">
            <a:spLocks noChangeArrowheads="1"/>
          </p:cNvSpPr>
          <p:nvPr/>
        </p:nvSpPr>
        <p:spPr bwMode="auto">
          <a:xfrm>
            <a:off x="1116013" y="3284538"/>
            <a:ext cx="944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5</a:t>
            </a:r>
            <a:endParaRPr lang="en-US" altLang="zh-CN" sz="1400" dirty="0"/>
          </a:p>
        </p:txBody>
      </p:sp>
      <p:sp>
        <p:nvSpPr>
          <p:cNvPr id="219163" name="Text Box 27"/>
          <p:cNvSpPr txBox="1">
            <a:spLocks noChangeArrowheads="1"/>
          </p:cNvSpPr>
          <p:nvPr/>
        </p:nvSpPr>
        <p:spPr bwMode="auto">
          <a:xfrm>
            <a:off x="1835150" y="3284538"/>
            <a:ext cx="1444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付招待费</a:t>
            </a:r>
          </a:p>
        </p:txBody>
      </p:sp>
      <p:sp>
        <p:nvSpPr>
          <p:cNvPr id="219164" name="Text Box 28"/>
          <p:cNvSpPr txBox="1">
            <a:spLocks noChangeArrowheads="1"/>
          </p:cNvSpPr>
          <p:nvPr/>
        </p:nvSpPr>
        <p:spPr bwMode="auto">
          <a:xfrm>
            <a:off x="3132138" y="3284538"/>
            <a:ext cx="1395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          </a:t>
            </a:r>
            <a:r>
              <a:rPr lang="en-US" altLang="zh-CN" sz="1200"/>
              <a:t>2 1 7 0  0</a:t>
            </a:r>
          </a:p>
        </p:txBody>
      </p:sp>
      <p:sp>
        <p:nvSpPr>
          <p:cNvPr id="219165" name="Text Box 29"/>
          <p:cNvSpPr txBox="1">
            <a:spLocks noChangeArrowheads="1"/>
          </p:cNvSpPr>
          <p:nvPr/>
        </p:nvSpPr>
        <p:spPr bwMode="auto">
          <a:xfrm>
            <a:off x="5724525" y="3284538"/>
            <a:ext cx="139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            </a:t>
            </a:r>
            <a:r>
              <a:rPr lang="en-US" altLang="zh-CN" sz="1200"/>
              <a:t>1 6 2  0  0</a:t>
            </a:r>
          </a:p>
        </p:txBody>
      </p:sp>
      <p:sp>
        <p:nvSpPr>
          <p:cNvPr id="11287" name="Text Box 30"/>
          <p:cNvSpPr txBox="1">
            <a:spLocks noChangeArrowheads="1"/>
          </p:cNvSpPr>
          <p:nvPr/>
        </p:nvSpPr>
        <p:spPr bwMode="auto">
          <a:xfrm>
            <a:off x="5900738" y="2019300"/>
            <a:ext cx="1000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600" b="0">
                <a:solidFill>
                  <a:srgbClr val="009900"/>
                </a:solidFill>
              </a:rPr>
              <a:t>招待费</a:t>
            </a:r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1908175" y="3860800"/>
            <a:ext cx="1444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600"/>
              <a:t>……</a:t>
            </a:r>
          </a:p>
        </p:txBody>
      </p:sp>
      <p:sp>
        <p:nvSpPr>
          <p:cNvPr id="219169" name="Text Box 33"/>
          <p:cNvSpPr txBox="1">
            <a:spLocks noChangeArrowheads="1"/>
          </p:cNvSpPr>
          <p:nvPr/>
        </p:nvSpPr>
        <p:spPr bwMode="auto">
          <a:xfrm>
            <a:off x="1917700" y="4068763"/>
            <a:ext cx="1444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600"/>
              <a:t>……</a:t>
            </a:r>
          </a:p>
        </p:txBody>
      </p:sp>
      <p:sp>
        <p:nvSpPr>
          <p:cNvPr id="219170" name="Text Box 34"/>
          <p:cNvSpPr txBox="1">
            <a:spLocks noChangeArrowheads="1"/>
          </p:cNvSpPr>
          <p:nvPr/>
        </p:nvSpPr>
        <p:spPr bwMode="auto">
          <a:xfrm>
            <a:off x="862013" y="457200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31</a:t>
            </a:r>
          </a:p>
        </p:txBody>
      </p:sp>
      <p:sp>
        <p:nvSpPr>
          <p:cNvPr id="219171" name="Text Box 35"/>
          <p:cNvSpPr txBox="1">
            <a:spLocks noChangeArrowheads="1"/>
          </p:cNvSpPr>
          <p:nvPr/>
        </p:nvSpPr>
        <p:spPr bwMode="auto">
          <a:xfrm>
            <a:off x="1114425" y="4572000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43</a:t>
            </a:r>
            <a:endParaRPr lang="en-US" altLang="zh-CN" sz="1400" dirty="0"/>
          </a:p>
        </p:txBody>
      </p:sp>
      <p:sp>
        <p:nvSpPr>
          <p:cNvPr id="219172" name="Text Box 36"/>
          <p:cNvSpPr txBox="1">
            <a:spLocks noChangeArrowheads="1"/>
          </p:cNvSpPr>
          <p:nvPr/>
        </p:nvSpPr>
        <p:spPr bwMode="auto">
          <a:xfrm>
            <a:off x="1835150" y="4541838"/>
            <a:ext cx="1444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结转费用</a:t>
            </a:r>
          </a:p>
        </p:txBody>
      </p:sp>
      <p:sp>
        <p:nvSpPr>
          <p:cNvPr id="219173" name="Text Box 37"/>
          <p:cNvSpPr txBox="1">
            <a:spLocks noChangeArrowheads="1"/>
          </p:cNvSpPr>
          <p:nvPr/>
        </p:nvSpPr>
        <p:spPr bwMode="auto">
          <a:xfrm>
            <a:off x="3271838" y="4572000"/>
            <a:ext cx="179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>
                <a:solidFill>
                  <a:srgbClr val="FF0000"/>
                </a:solidFill>
              </a:rPr>
              <a:t>   8 7 5 4  9  0</a:t>
            </a:r>
          </a:p>
        </p:txBody>
      </p:sp>
      <p:sp>
        <p:nvSpPr>
          <p:cNvPr id="219174" name="Text Box 38"/>
          <p:cNvSpPr txBox="1">
            <a:spLocks noChangeArrowheads="1"/>
          </p:cNvSpPr>
          <p:nvPr/>
        </p:nvSpPr>
        <p:spPr bwMode="auto">
          <a:xfrm>
            <a:off x="4757738" y="45720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>
                <a:solidFill>
                  <a:srgbClr val="FF0000"/>
                </a:solidFill>
              </a:rPr>
              <a:t>    </a:t>
            </a:r>
            <a:r>
              <a:rPr lang="en-US" altLang="zh-CN" sz="1200">
                <a:solidFill>
                  <a:srgbClr val="FF0000"/>
                </a:solidFill>
              </a:rPr>
              <a:t>92 8 2  0</a:t>
            </a:r>
          </a:p>
        </p:txBody>
      </p:sp>
      <p:sp>
        <p:nvSpPr>
          <p:cNvPr id="219175" name="Text Box 39"/>
          <p:cNvSpPr txBox="1">
            <a:spLocks noChangeArrowheads="1"/>
          </p:cNvSpPr>
          <p:nvPr/>
        </p:nvSpPr>
        <p:spPr bwMode="auto">
          <a:xfrm>
            <a:off x="5773738" y="45720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>
                <a:solidFill>
                  <a:srgbClr val="FF0000"/>
                </a:solidFill>
              </a:rPr>
              <a:t>          </a:t>
            </a:r>
            <a:r>
              <a:rPr lang="en-US" altLang="zh-CN" sz="1200">
                <a:solidFill>
                  <a:srgbClr val="FF0000"/>
                </a:solidFill>
              </a:rPr>
              <a:t>1  6  2 0  0</a:t>
            </a:r>
          </a:p>
        </p:txBody>
      </p:sp>
      <p:sp>
        <p:nvSpPr>
          <p:cNvPr id="219176" name="Text Box 40"/>
          <p:cNvSpPr txBox="1">
            <a:spLocks noChangeArrowheads="1"/>
          </p:cNvSpPr>
          <p:nvPr/>
        </p:nvSpPr>
        <p:spPr bwMode="auto">
          <a:xfrm>
            <a:off x="785786" y="35734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/>
              <a:t>15</a:t>
            </a:r>
          </a:p>
        </p:txBody>
      </p:sp>
      <p:sp>
        <p:nvSpPr>
          <p:cNvPr id="219177" name="Text Box 41"/>
          <p:cNvSpPr txBox="1">
            <a:spLocks noChangeArrowheads="1"/>
          </p:cNvSpPr>
          <p:nvPr/>
        </p:nvSpPr>
        <p:spPr bwMode="auto">
          <a:xfrm>
            <a:off x="1116013" y="3573463"/>
            <a:ext cx="944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5</a:t>
            </a:r>
            <a:endParaRPr lang="en-US" altLang="zh-CN" sz="1400" dirty="0"/>
          </a:p>
        </p:txBody>
      </p:sp>
      <p:sp>
        <p:nvSpPr>
          <p:cNvPr id="219178" name="Text Box 42"/>
          <p:cNvSpPr txBox="1">
            <a:spLocks noChangeArrowheads="1"/>
          </p:cNvSpPr>
          <p:nvPr/>
        </p:nvSpPr>
        <p:spPr bwMode="auto">
          <a:xfrm>
            <a:off x="1692275" y="3573463"/>
            <a:ext cx="1444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/>
              <a:t>购买水电并分配</a:t>
            </a:r>
          </a:p>
        </p:txBody>
      </p:sp>
      <p:sp>
        <p:nvSpPr>
          <p:cNvPr id="219179" name="Text Box 43"/>
          <p:cNvSpPr txBox="1">
            <a:spLocks noChangeArrowheads="1"/>
          </p:cNvSpPr>
          <p:nvPr/>
        </p:nvSpPr>
        <p:spPr bwMode="auto">
          <a:xfrm>
            <a:off x="3132138" y="364490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/>
              <a:t>      </a:t>
            </a:r>
            <a:r>
              <a:rPr lang="en-US" altLang="zh-CN" sz="1200"/>
              <a:t>1  0 1 7 0  0</a:t>
            </a:r>
          </a:p>
        </p:txBody>
      </p:sp>
      <p:sp>
        <p:nvSpPr>
          <p:cNvPr id="11300" name="Text Box 44"/>
          <p:cNvSpPr txBox="1">
            <a:spLocks noChangeArrowheads="1"/>
          </p:cNvSpPr>
          <p:nvPr/>
        </p:nvSpPr>
        <p:spPr bwMode="auto">
          <a:xfrm>
            <a:off x="7019925" y="2019300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b="0">
                <a:solidFill>
                  <a:srgbClr val="009900"/>
                </a:solidFill>
              </a:rPr>
              <a:t>水电费</a:t>
            </a:r>
          </a:p>
        </p:txBody>
      </p:sp>
      <p:sp>
        <p:nvSpPr>
          <p:cNvPr id="219181" name="Text Box 45"/>
          <p:cNvSpPr txBox="1">
            <a:spLocks noChangeArrowheads="1"/>
          </p:cNvSpPr>
          <p:nvPr/>
        </p:nvSpPr>
        <p:spPr bwMode="auto">
          <a:xfrm>
            <a:off x="7164388" y="3573463"/>
            <a:ext cx="1395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/>
              <a:t>          8 0 0 0  0</a:t>
            </a:r>
          </a:p>
        </p:txBody>
      </p:sp>
      <p:sp>
        <p:nvSpPr>
          <p:cNvPr id="219182" name="Text Box 46"/>
          <p:cNvSpPr txBox="1">
            <a:spLocks noChangeArrowheads="1"/>
          </p:cNvSpPr>
          <p:nvPr/>
        </p:nvSpPr>
        <p:spPr bwMode="auto">
          <a:xfrm>
            <a:off x="7321550" y="4570413"/>
            <a:ext cx="139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>
                <a:solidFill>
                  <a:srgbClr val="FF0000"/>
                </a:solidFill>
              </a:rPr>
              <a:t>   1 1  2 0 0  0</a:t>
            </a:r>
          </a:p>
        </p:txBody>
      </p:sp>
      <p:sp>
        <p:nvSpPr>
          <p:cNvPr id="219183" name="Text Box 47"/>
          <p:cNvSpPr txBox="1">
            <a:spLocks noChangeArrowheads="1"/>
          </p:cNvSpPr>
          <p:nvPr/>
        </p:nvSpPr>
        <p:spPr bwMode="auto">
          <a:xfrm>
            <a:off x="539750" y="3284538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19184" name="Text Box 48"/>
          <p:cNvSpPr txBox="1">
            <a:spLocks noChangeArrowheads="1"/>
          </p:cNvSpPr>
          <p:nvPr/>
        </p:nvSpPr>
        <p:spPr bwMode="auto">
          <a:xfrm>
            <a:off x="539750" y="3573463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219185" name="Text Box 49"/>
          <p:cNvSpPr txBox="1">
            <a:spLocks noChangeArrowheads="1"/>
          </p:cNvSpPr>
          <p:nvPr/>
        </p:nvSpPr>
        <p:spPr bwMode="auto">
          <a:xfrm>
            <a:off x="539750" y="458152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11306" name="Text Box 50"/>
          <p:cNvSpPr txBox="1">
            <a:spLocks noChangeArrowheads="1"/>
          </p:cNvSpPr>
          <p:nvPr/>
        </p:nvSpPr>
        <p:spPr bwMode="auto">
          <a:xfrm>
            <a:off x="539750" y="27082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 smtClean="0"/>
              <a:t>10</a:t>
            </a:r>
            <a:endParaRPr lang="en-US" altLang="zh-CN" sz="1400" dirty="0"/>
          </a:p>
        </p:txBody>
      </p:sp>
      <p:sp>
        <p:nvSpPr>
          <p:cNvPr id="11307" name="Text Box 51"/>
          <p:cNvSpPr txBox="1">
            <a:spLocks noChangeArrowheads="1"/>
          </p:cNvSpPr>
          <p:nvPr/>
        </p:nvSpPr>
        <p:spPr bwMode="auto">
          <a:xfrm>
            <a:off x="827088" y="2708275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  1</a:t>
            </a: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1785918" y="2714620"/>
            <a:ext cx="1444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1200" dirty="0" smtClean="0"/>
              <a:t>交电话费</a:t>
            </a:r>
            <a:endParaRPr lang="zh-CN" altLang="en-US" sz="1200" dirty="0"/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3357554" y="271462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5 </a:t>
            </a:r>
            <a:r>
              <a:rPr lang="en-US" altLang="zh-CN" sz="1200" dirty="0" smtClean="0"/>
              <a:t>2 </a:t>
            </a:r>
            <a:r>
              <a:rPr lang="en-US" altLang="zh-CN" sz="1200" dirty="0"/>
              <a:t>0  0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4643438" y="2714620"/>
            <a:ext cx="1395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200" dirty="0"/>
              <a:t>        5 </a:t>
            </a:r>
            <a:r>
              <a:rPr lang="en-US" altLang="zh-CN" sz="1200" dirty="0" smtClean="0"/>
              <a:t>2 </a:t>
            </a:r>
            <a:r>
              <a:rPr lang="en-US" altLang="zh-CN" sz="1200" dirty="0"/>
              <a:t>0  0</a:t>
            </a:r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1138217" y="2714620"/>
            <a:ext cx="50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1400" dirty="0"/>
              <a:t> 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1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1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1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1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55" grpId="0"/>
      <p:bldP spid="219156" grpId="0"/>
      <p:bldP spid="219157" grpId="0"/>
      <p:bldP spid="219158" grpId="0"/>
      <p:bldP spid="219159" grpId="0"/>
      <p:bldP spid="219160" grpId="0"/>
      <p:bldP spid="219161" grpId="0"/>
      <p:bldP spid="219162" grpId="0"/>
      <p:bldP spid="219163" grpId="0"/>
      <p:bldP spid="219164" grpId="0"/>
      <p:bldP spid="219165" grpId="0"/>
      <p:bldP spid="219168" grpId="0"/>
      <p:bldP spid="219169" grpId="0"/>
      <p:bldP spid="219170" grpId="0"/>
      <p:bldP spid="219171" grpId="0"/>
      <p:bldP spid="219172" grpId="0"/>
      <p:bldP spid="219173" grpId="0"/>
      <p:bldP spid="219174" grpId="0"/>
      <p:bldP spid="219175" grpId="0"/>
      <p:bldP spid="219176" grpId="0"/>
      <p:bldP spid="219177" grpId="0"/>
      <p:bldP spid="219178" grpId="0"/>
      <p:bldP spid="219179" grpId="0"/>
      <p:bldP spid="219181" grpId="0"/>
      <p:bldP spid="219182" grpId="0"/>
      <p:bldP spid="219183" grpId="0"/>
      <p:bldP spid="219184" grpId="0"/>
      <p:bldP spid="219185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请同学们注意：</a:t>
            </a:r>
            <a:endParaRPr lang="zh-CN" altLang="en-US" sz="60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800" dirty="0" smtClean="0">
                <a:latin typeface="幼圆" pitchFamily="49" charset="-122"/>
                <a:ea typeface="幼圆" pitchFamily="49" charset="-122"/>
              </a:rPr>
              <a:t>     </a:t>
            </a:r>
            <a:r>
              <a:rPr lang="zh-CN" altLang="en-US" sz="4800" b="1" dirty="0" smtClean="0">
                <a:latin typeface="幼圆" pitchFamily="49" charset="-122"/>
                <a:ea typeface="幼圆" pitchFamily="49" charset="-122"/>
              </a:rPr>
              <a:t>期初建帐不是财务一个部门的工作</a:t>
            </a:r>
            <a:endParaRPr lang="en-US" altLang="zh-CN" sz="4800" b="1" dirty="0" smtClean="0"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endParaRPr lang="en-US" altLang="zh-CN" sz="4800" b="1" dirty="0" smtClean="0"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r>
              <a:rPr lang="zh-CN" altLang="en-US" sz="4800" b="1" dirty="0" smtClean="0">
                <a:latin typeface="幼圆" pitchFamily="49" charset="-122"/>
                <a:ea typeface="幼圆" pitchFamily="49" charset="-122"/>
              </a:rPr>
              <a:t>     而是全体员工首先要完成的本职工作！！ </a:t>
            </a:r>
            <a:endParaRPr lang="zh-CN" altLang="en-US" sz="4800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496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tx1"/>
                </a:solidFill>
                <a:latin typeface="华文新魏" pitchFamily="2" charset="-122"/>
                <a:ea typeface="华文新魏" pitchFamily="2" charset="-122"/>
              </a:rPr>
              <a:t>人人都有期初建账任务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42875" y="1643050"/>
            <a:ext cx="1000125" cy="5715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企业</a:t>
            </a: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管理部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286000" y="1714491"/>
            <a:ext cx="1357313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营销部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714750" y="1714491"/>
            <a:ext cx="928688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采购部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714875" y="1714488"/>
            <a:ext cx="928688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仓储部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715000" y="1714488"/>
            <a:ext cx="1785938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财务部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7572375" y="1714488"/>
            <a:ext cx="1428750" cy="428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生产计划部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500430" y="785794"/>
            <a:ext cx="1643074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总经理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500063" y="1428734"/>
            <a:ext cx="7929562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rot="5400000">
            <a:off x="4249738" y="1320784"/>
            <a:ext cx="21431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5400000">
            <a:off x="392112" y="1535099"/>
            <a:ext cx="214313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5400000">
            <a:off x="1536700" y="1535097"/>
            <a:ext cx="214313" cy="15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rot="5400000">
            <a:off x="2822575" y="1535097"/>
            <a:ext cx="214313" cy="15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rot="5400000">
            <a:off x="4037012" y="1535097"/>
            <a:ext cx="214313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rot="5400000">
            <a:off x="5037137" y="1535097"/>
            <a:ext cx="214313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rot="5400000">
            <a:off x="6394450" y="1535097"/>
            <a:ext cx="214313" cy="15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rot="5400000">
            <a:off x="8323262" y="1535099"/>
            <a:ext cx="214313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" name="组合 90"/>
          <p:cNvGrpSpPr>
            <a:grpSpLocks/>
          </p:cNvGrpSpPr>
          <p:nvPr/>
        </p:nvGrpSpPr>
        <p:grpSpPr bwMode="auto">
          <a:xfrm>
            <a:off x="173801" y="2214554"/>
            <a:ext cx="931099" cy="2357455"/>
            <a:chOff x="173761" y="2928937"/>
            <a:chExt cx="930814" cy="2357472"/>
          </a:xfrm>
        </p:grpSpPr>
        <p:sp>
          <p:nvSpPr>
            <p:cNvPr id="13" name="TextBox 12"/>
            <p:cNvSpPr txBox="1"/>
            <p:nvPr/>
          </p:nvSpPr>
          <p:spPr>
            <a:xfrm>
              <a:off x="173761" y="3357564"/>
              <a:ext cx="430755" cy="192884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/>
                <a:t>企管部经理</a:t>
              </a:r>
              <a:r>
                <a:rPr lang="zh-CN" altLang="en-US" sz="1600" dirty="0" smtClean="0"/>
                <a:t>（</a:t>
              </a:r>
              <a:r>
                <a:rPr lang="en-US" altLang="zh-CN" sz="1600" dirty="0" err="1"/>
                <a:t>ceo</a:t>
              </a:r>
              <a:r>
                <a:rPr lang="zh-CN" altLang="en-US" sz="1600" dirty="0" smtClean="0"/>
                <a:t>兼</a:t>
              </a:r>
              <a:r>
                <a:rPr lang="zh-CN" altLang="en-US" sz="1600" dirty="0"/>
                <a:t>）</a:t>
              </a:r>
              <a:endParaRPr lang="en-US" altLang="zh-CN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910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行政助理</a:t>
              </a:r>
              <a:endParaRPr lang="en-US" altLang="zh-CN" dirty="0"/>
            </a:p>
          </p:txBody>
        </p:sp>
        <p:cxnSp>
          <p:nvCxnSpPr>
            <p:cNvPr id="50" name="肘形连接符 49"/>
            <p:cNvCxnSpPr/>
            <p:nvPr/>
          </p:nvCxnSpPr>
          <p:spPr>
            <a:xfrm rot="5400000">
              <a:off x="293544" y="3008355"/>
              <a:ext cx="428628" cy="269793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肘形连接符 51"/>
            <p:cNvCxnSpPr/>
            <p:nvPr/>
          </p:nvCxnSpPr>
          <p:spPr>
            <a:xfrm rot="16200000" flipH="1">
              <a:off x="544292" y="3027399"/>
              <a:ext cx="428628" cy="23170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组合 91"/>
          <p:cNvGrpSpPr>
            <a:grpSpLocks/>
          </p:cNvGrpSpPr>
          <p:nvPr/>
        </p:nvGrpSpPr>
        <p:grpSpPr bwMode="auto">
          <a:xfrm>
            <a:off x="1214438" y="2214555"/>
            <a:ext cx="962025" cy="2357437"/>
            <a:chOff x="1214414" y="2928934"/>
            <a:chExt cx="961731" cy="2357454"/>
          </a:xfrm>
        </p:grpSpPr>
        <p:sp>
          <p:nvSpPr>
            <p:cNvPr id="15" name="TextBox 14"/>
            <p:cNvSpPr txBox="1"/>
            <p:nvPr/>
          </p:nvSpPr>
          <p:spPr>
            <a:xfrm>
              <a:off x="1214414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人力资源部经理</a:t>
              </a:r>
              <a:endParaRPr lang="en-US" altLang="zh-CN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14480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人力资源助理</a:t>
              </a:r>
              <a:endParaRPr lang="en-US" altLang="zh-CN" dirty="0"/>
            </a:p>
          </p:txBody>
        </p:sp>
        <p:cxnSp>
          <p:nvCxnSpPr>
            <p:cNvPr id="54" name="肘形连接符 53"/>
            <p:cNvCxnSpPr/>
            <p:nvPr/>
          </p:nvCxnSpPr>
          <p:spPr>
            <a:xfrm rot="5400000">
              <a:off x="1339721" y="3017874"/>
              <a:ext cx="428628" cy="25074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肘形连接符 55"/>
            <p:cNvCxnSpPr>
              <a:endCxn id="0" idx="0"/>
            </p:cNvCxnSpPr>
            <p:nvPr/>
          </p:nvCxnSpPr>
          <p:spPr>
            <a:xfrm rot="16200000" flipH="1">
              <a:off x="1598404" y="3009939"/>
              <a:ext cx="428628" cy="26661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" name="组合 92"/>
          <p:cNvGrpSpPr>
            <a:grpSpLocks/>
          </p:cNvGrpSpPr>
          <p:nvPr/>
        </p:nvGrpSpPr>
        <p:grpSpPr bwMode="auto">
          <a:xfrm>
            <a:off x="2143108" y="2143117"/>
            <a:ext cx="1462087" cy="2428901"/>
            <a:chOff x="2214546" y="2857470"/>
            <a:chExt cx="1461793" cy="2428918"/>
          </a:xfrm>
        </p:grpSpPr>
        <p:sp>
          <p:nvSpPr>
            <p:cNvPr id="17" name="TextBox 16"/>
            <p:cNvSpPr txBox="1"/>
            <p:nvPr/>
          </p:nvSpPr>
          <p:spPr>
            <a:xfrm>
              <a:off x="2214546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营销部经理</a:t>
              </a:r>
              <a:endParaRPr lang="en-US" altLang="zh-CN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4612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市场专员</a:t>
              </a:r>
              <a:endParaRPr lang="en-US" altLang="zh-CN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4674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销售专员</a:t>
              </a:r>
              <a:endParaRPr lang="en-US" altLang="zh-CN" dirty="0"/>
            </a:p>
          </p:txBody>
        </p:sp>
        <p:cxnSp>
          <p:nvCxnSpPr>
            <p:cNvPr id="58" name="肘形连接符 57"/>
            <p:cNvCxnSpPr/>
            <p:nvPr/>
          </p:nvCxnSpPr>
          <p:spPr>
            <a:xfrm rot="5400000">
              <a:off x="2454952" y="2847207"/>
              <a:ext cx="500067" cy="520595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肘形连接符 59"/>
            <p:cNvCxnSpPr/>
            <p:nvPr/>
          </p:nvCxnSpPr>
          <p:spPr>
            <a:xfrm rot="5400000">
              <a:off x="2740649" y="3097981"/>
              <a:ext cx="500067" cy="19046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肘形连接符 64"/>
            <p:cNvCxnSpPr/>
            <p:nvPr/>
          </p:nvCxnSpPr>
          <p:spPr>
            <a:xfrm rot="16200000" flipH="1">
              <a:off x="3009679" y="2867046"/>
              <a:ext cx="500067" cy="480916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" name="组合 93"/>
          <p:cNvGrpSpPr>
            <a:grpSpLocks/>
          </p:cNvGrpSpPr>
          <p:nvPr/>
        </p:nvGrpSpPr>
        <p:grpSpPr bwMode="auto">
          <a:xfrm>
            <a:off x="3714750" y="2143117"/>
            <a:ext cx="962025" cy="2428901"/>
            <a:chOff x="3714750" y="2857470"/>
            <a:chExt cx="961729" cy="2428918"/>
          </a:xfrm>
        </p:grpSpPr>
        <p:sp>
          <p:nvSpPr>
            <p:cNvPr id="20" name="TextBox 19"/>
            <p:cNvSpPr txBox="1"/>
            <p:nvPr/>
          </p:nvSpPr>
          <p:spPr>
            <a:xfrm>
              <a:off x="3714750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采购部经理</a:t>
              </a:r>
              <a:endParaRPr lang="en-US" altLang="zh-CN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14814" y="3357562"/>
              <a:ext cx="461665" cy="192882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采购员</a:t>
              </a:r>
              <a:endParaRPr lang="en-US" altLang="zh-CN" dirty="0"/>
            </a:p>
          </p:txBody>
        </p:sp>
        <p:cxnSp>
          <p:nvCxnSpPr>
            <p:cNvPr id="67" name="肘形连接符 66"/>
            <p:cNvCxnSpPr/>
            <p:nvPr/>
          </p:nvCxnSpPr>
          <p:spPr>
            <a:xfrm rot="5400000">
              <a:off x="3812272" y="2990066"/>
              <a:ext cx="500068" cy="23487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肘形连接符 68"/>
            <p:cNvCxnSpPr/>
            <p:nvPr/>
          </p:nvCxnSpPr>
          <p:spPr>
            <a:xfrm rot="16200000" flipH="1">
              <a:off x="4063020" y="2974195"/>
              <a:ext cx="500067" cy="26661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1" name="组合 94"/>
          <p:cNvGrpSpPr>
            <a:grpSpLocks/>
          </p:cNvGrpSpPr>
          <p:nvPr/>
        </p:nvGrpSpPr>
        <p:grpSpPr bwMode="auto">
          <a:xfrm>
            <a:off x="4714875" y="2143117"/>
            <a:ext cx="962025" cy="2428880"/>
            <a:chOff x="4714882" y="2143112"/>
            <a:chExt cx="961726" cy="2428897"/>
          </a:xfrm>
        </p:grpSpPr>
        <p:sp>
          <p:nvSpPr>
            <p:cNvPr id="22" name="TextBox 21"/>
            <p:cNvSpPr txBox="1"/>
            <p:nvPr/>
          </p:nvSpPr>
          <p:spPr>
            <a:xfrm>
              <a:off x="4714882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仓储部经理</a:t>
              </a:r>
              <a:endParaRPr lang="en-US" altLang="zh-CN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14943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仓管员</a:t>
              </a:r>
              <a:endParaRPr lang="en-US" altLang="zh-CN" dirty="0"/>
            </a:p>
          </p:txBody>
        </p:sp>
        <p:cxnSp>
          <p:nvCxnSpPr>
            <p:cNvPr id="71" name="肘形连接符 70"/>
            <p:cNvCxnSpPr/>
            <p:nvPr/>
          </p:nvCxnSpPr>
          <p:spPr>
            <a:xfrm rot="5400000">
              <a:off x="4812403" y="2275707"/>
              <a:ext cx="500067" cy="23487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肘形连接符 72"/>
            <p:cNvCxnSpPr/>
            <p:nvPr/>
          </p:nvCxnSpPr>
          <p:spPr>
            <a:xfrm rot="16200000" flipH="1">
              <a:off x="5063150" y="2259839"/>
              <a:ext cx="500067" cy="26661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0720" name="组合 95"/>
          <p:cNvGrpSpPr>
            <a:grpSpLocks/>
          </p:cNvGrpSpPr>
          <p:nvPr/>
        </p:nvGrpSpPr>
        <p:grpSpPr bwMode="auto">
          <a:xfrm>
            <a:off x="5715000" y="2143118"/>
            <a:ext cx="1962150" cy="2428879"/>
            <a:chOff x="5715014" y="2143113"/>
            <a:chExt cx="1961860" cy="2428896"/>
          </a:xfrm>
        </p:grpSpPr>
        <p:sp>
          <p:nvSpPr>
            <p:cNvPr id="24" name="TextBox 23"/>
            <p:cNvSpPr txBox="1"/>
            <p:nvPr/>
          </p:nvSpPr>
          <p:spPr>
            <a:xfrm>
              <a:off x="6215080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财务会计</a:t>
              </a:r>
              <a:endParaRPr lang="en-US" altLang="zh-C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15144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成本会计</a:t>
              </a:r>
              <a:endParaRPr lang="en-US" altLang="zh-C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15209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出纳</a:t>
              </a:r>
              <a:endParaRPr lang="en-US" altLang="zh-CN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15014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财务部经理</a:t>
              </a:r>
              <a:endParaRPr lang="en-US" altLang="zh-CN" dirty="0"/>
            </a:p>
          </p:txBody>
        </p:sp>
        <p:cxnSp>
          <p:nvCxnSpPr>
            <p:cNvPr id="75" name="肘形连接符 74"/>
            <p:cNvCxnSpPr/>
            <p:nvPr/>
          </p:nvCxnSpPr>
          <p:spPr>
            <a:xfrm rot="5400000">
              <a:off x="6026873" y="2061409"/>
              <a:ext cx="500067" cy="66347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肘形连接符 76"/>
            <p:cNvCxnSpPr/>
            <p:nvPr/>
          </p:nvCxnSpPr>
          <p:spPr>
            <a:xfrm rot="5400000">
              <a:off x="6276867" y="2311403"/>
              <a:ext cx="500067" cy="163489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肘形连接符 78"/>
            <p:cNvCxnSpPr/>
            <p:nvPr/>
          </p:nvCxnSpPr>
          <p:spPr>
            <a:xfrm rot="16200000" flipH="1">
              <a:off x="6527655" y="2224104"/>
              <a:ext cx="500067" cy="338087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肘形连接符 80"/>
            <p:cNvCxnSpPr/>
            <p:nvPr/>
          </p:nvCxnSpPr>
          <p:spPr>
            <a:xfrm rot="16200000" flipH="1">
              <a:off x="6777649" y="1974109"/>
              <a:ext cx="500067" cy="838076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0721" name="组合 96"/>
          <p:cNvGrpSpPr>
            <a:grpSpLocks/>
          </p:cNvGrpSpPr>
          <p:nvPr/>
        </p:nvGrpSpPr>
        <p:grpSpPr bwMode="auto">
          <a:xfrm>
            <a:off x="7715250" y="2143117"/>
            <a:ext cx="1390650" cy="2428882"/>
            <a:chOff x="7753686" y="2143111"/>
            <a:chExt cx="1390348" cy="2428898"/>
          </a:xfrm>
        </p:grpSpPr>
        <p:sp>
          <p:nvSpPr>
            <p:cNvPr id="27" name="TextBox 26"/>
            <p:cNvSpPr txBox="1"/>
            <p:nvPr/>
          </p:nvSpPr>
          <p:spPr>
            <a:xfrm>
              <a:off x="7753686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生产计划部经理</a:t>
              </a:r>
              <a:endParaRPr lang="en-US" altLang="zh-CN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15343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车间管理员</a:t>
              </a:r>
              <a:endParaRPr lang="en-US" altLang="zh-CN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82369" y="2643182"/>
              <a:ext cx="461665" cy="192882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ea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/>
                <a:t>计划员</a:t>
              </a:r>
              <a:endParaRPr lang="en-US" altLang="zh-CN" dirty="0"/>
            </a:p>
          </p:txBody>
        </p:sp>
        <p:cxnSp>
          <p:nvCxnSpPr>
            <p:cNvPr id="86" name="肘形连接符 85"/>
            <p:cNvCxnSpPr/>
            <p:nvPr/>
          </p:nvCxnSpPr>
          <p:spPr>
            <a:xfrm rot="5400000">
              <a:off x="7888562" y="2222526"/>
              <a:ext cx="500066" cy="341238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肘形连接符 87"/>
            <p:cNvCxnSpPr/>
            <p:nvPr/>
          </p:nvCxnSpPr>
          <p:spPr>
            <a:xfrm rot="16200000" flipH="1">
              <a:off x="8135367" y="2332833"/>
              <a:ext cx="500066" cy="12062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肘形连接符 89"/>
            <p:cNvCxnSpPr/>
            <p:nvPr/>
          </p:nvCxnSpPr>
          <p:spPr>
            <a:xfrm rot="16200000" flipH="1">
              <a:off x="8353599" y="2098726"/>
              <a:ext cx="500066" cy="588835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0" name="矩形 69"/>
          <p:cNvSpPr/>
          <p:nvPr/>
        </p:nvSpPr>
        <p:spPr>
          <a:xfrm>
            <a:off x="142844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企业战略</a:t>
            </a:r>
            <a:r>
              <a:rPr lang="en-US" altLang="zh-CN" sz="1400" dirty="0" smtClean="0">
                <a:solidFill>
                  <a:schemeClr val="bg1"/>
                </a:solidFill>
              </a:rPr>
              <a:t>/</a:t>
            </a:r>
            <a:r>
              <a:rPr lang="zh-CN" altLang="en-US" sz="1400" dirty="0" smtClean="0">
                <a:solidFill>
                  <a:schemeClr val="bg1"/>
                </a:solidFill>
              </a:rPr>
              <a:t>年度经营规划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42910" y="4572008"/>
            <a:ext cx="500066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chemeClr val="bg1"/>
                </a:solidFill>
              </a:rPr>
              <a:t>证章</a:t>
            </a:r>
            <a:r>
              <a:rPr lang="zh-CN" altLang="en-US" sz="1200" dirty="0">
                <a:solidFill>
                  <a:schemeClr val="bg1"/>
                </a:solidFill>
              </a:rPr>
              <a:t>与</a:t>
            </a:r>
            <a:r>
              <a:rPr lang="zh-CN" altLang="en-US" sz="1200" dirty="0" smtClean="0">
                <a:solidFill>
                  <a:schemeClr val="bg1"/>
                </a:solidFill>
              </a:rPr>
              <a:t>合同管理、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1200" dirty="0" smtClean="0">
                <a:solidFill>
                  <a:srgbClr val="FFFF00"/>
                </a:solidFill>
              </a:rPr>
              <a:t>固定资产卡片和登记薄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214414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审核资料</a:t>
            </a:r>
            <a:r>
              <a:rPr lang="en-US" altLang="zh-CN" sz="1400" dirty="0">
                <a:solidFill>
                  <a:schemeClr val="bg1"/>
                </a:solidFill>
              </a:rPr>
              <a:t>/</a:t>
            </a:r>
            <a:r>
              <a:rPr lang="en-US" altLang="zh-CN" sz="1100" dirty="0">
                <a:solidFill>
                  <a:schemeClr val="bg1"/>
                </a:solidFill>
              </a:rPr>
              <a:t>HR</a:t>
            </a:r>
            <a:r>
              <a:rPr lang="zh-CN" altLang="en-US" sz="1400" dirty="0">
                <a:solidFill>
                  <a:schemeClr val="bg1"/>
                </a:solidFill>
              </a:rPr>
              <a:t>管理规范</a:t>
            </a:r>
          </a:p>
        </p:txBody>
      </p:sp>
      <p:sp>
        <p:nvSpPr>
          <p:cNvPr id="76" name="矩形 75"/>
          <p:cNvSpPr/>
          <p:nvPr/>
        </p:nvSpPr>
        <p:spPr>
          <a:xfrm>
            <a:off x="1714480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员工人事资料</a:t>
            </a:r>
          </a:p>
        </p:txBody>
      </p:sp>
      <p:sp>
        <p:nvSpPr>
          <p:cNvPr id="78" name="矩形 77"/>
          <p:cNvSpPr/>
          <p:nvPr/>
        </p:nvSpPr>
        <p:spPr>
          <a:xfrm>
            <a:off x="2214546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审核资料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市销策略</a:t>
            </a:r>
          </a:p>
        </p:txBody>
      </p:sp>
      <p:sp>
        <p:nvSpPr>
          <p:cNvPr id="80" name="矩形 79"/>
          <p:cNvSpPr/>
          <p:nvPr/>
        </p:nvSpPr>
        <p:spPr>
          <a:xfrm>
            <a:off x="2714612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市场预测情况表</a:t>
            </a:r>
          </a:p>
        </p:txBody>
      </p:sp>
      <p:sp>
        <p:nvSpPr>
          <p:cNvPr id="82" name="矩形 81"/>
          <p:cNvSpPr/>
          <p:nvPr/>
        </p:nvSpPr>
        <p:spPr>
          <a:xfrm>
            <a:off x="3214678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FFFF00"/>
                </a:solidFill>
              </a:rPr>
              <a:t>销售发货明细表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3714744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审核资料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采购策略</a:t>
            </a:r>
          </a:p>
        </p:txBody>
      </p:sp>
      <p:sp>
        <p:nvSpPr>
          <p:cNvPr id="84" name="矩形 83"/>
          <p:cNvSpPr/>
          <p:nvPr/>
        </p:nvSpPr>
        <p:spPr>
          <a:xfrm>
            <a:off x="4214810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FFFF00"/>
                </a:solidFill>
              </a:rPr>
              <a:t>采购合同执行</a:t>
            </a:r>
            <a:r>
              <a:rPr lang="zh-CN" altLang="en-US" sz="1600" dirty="0">
                <a:solidFill>
                  <a:srgbClr val="FFFF00"/>
                </a:solidFill>
              </a:rPr>
              <a:t>情况表</a:t>
            </a:r>
          </a:p>
        </p:txBody>
      </p:sp>
      <p:sp>
        <p:nvSpPr>
          <p:cNvPr id="85" name="矩形 84"/>
          <p:cNvSpPr/>
          <p:nvPr/>
        </p:nvSpPr>
        <p:spPr>
          <a:xfrm>
            <a:off x="4714876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00"/>
                </a:solidFill>
              </a:rPr>
              <a:t>库存台账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库存策略</a:t>
            </a:r>
          </a:p>
        </p:txBody>
      </p:sp>
      <p:sp>
        <p:nvSpPr>
          <p:cNvPr id="87" name="矩形 86"/>
          <p:cNvSpPr/>
          <p:nvPr/>
        </p:nvSpPr>
        <p:spPr>
          <a:xfrm>
            <a:off x="5214942" y="4572008"/>
            <a:ext cx="419104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00"/>
                </a:solidFill>
              </a:rPr>
              <a:t>物料卡片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货位管理</a:t>
            </a:r>
          </a:p>
        </p:txBody>
      </p:sp>
      <p:sp>
        <p:nvSpPr>
          <p:cNvPr id="89" name="矩形 88"/>
          <p:cNvSpPr/>
          <p:nvPr/>
        </p:nvSpPr>
        <p:spPr>
          <a:xfrm>
            <a:off x="5715008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00"/>
                </a:solidFill>
              </a:rPr>
              <a:t>总账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财务策略</a:t>
            </a:r>
          </a:p>
        </p:txBody>
      </p:sp>
      <p:sp>
        <p:nvSpPr>
          <p:cNvPr id="91" name="矩形 90"/>
          <p:cNvSpPr/>
          <p:nvPr/>
        </p:nvSpPr>
        <p:spPr>
          <a:xfrm>
            <a:off x="6215074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solidFill>
                  <a:srgbClr val="FFFF00"/>
                </a:solidFill>
              </a:rPr>
              <a:t>收入、期间费用、应收等</a:t>
            </a:r>
            <a:r>
              <a:rPr lang="zh-CN" altLang="en-US" sz="1200" dirty="0">
                <a:solidFill>
                  <a:srgbClr val="FFFF00"/>
                </a:solidFill>
              </a:rPr>
              <a:t>明细账</a:t>
            </a:r>
          </a:p>
        </p:txBody>
      </p:sp>
      <p:sp>
        <p:nvSpPr>
          <p:cNvPr id="92" name="矩形 91"/>
          <p:cNvSpPr/>
          <p:nvPr/>
        </p:nvSpPr>
        <p:spPr>
          <a:xfrm>
            <a:off x="6715140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FF00"/>
                </a:solidFill>
              </a:rPr>
              <a:t>存货、</a:t>
            </a:r>
            <a:r>
              <a:rPr lang="zh-CN" altLang="en-US" sz="1400" dirty="0">
                <a:solidFill>
                  <a:srgbClr val="FFFF00"/>
                </a:solidFill>
              </a:rPr>
              <a:t>成本</a:t>
            </a:r>
            <a:r>
              <a:rPr lang="zh-CN" altLang="en-US" sz="1400" dirty="0" smtClean="0">
                <a:solidFill>
                  <a:srgbClr val="FFFF00"/>
                </a:solidFill>
              </a:rPr>
              <a:t>费用、应付明细账</a:t>
            </a:r>
            <a:endParaRPr lang="zh-CN" altLang="en-US" sz="1400" dirty="0">
              <a:solidFill>
                <a:srgbClr val="FFFF00"/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215206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00"/>
                </a:solidFill>
              </a:rPr>
              <a:t>现金</a:t>
            </a:r>
            <a:r>
              <a:rPr lang="en-US" altLang="zh-CN" sz="1600" dirty="0">
                <a:solidFill>
                  <a:srgbClr val="FFFF00"/>
                </a:solidFill>
              </a:rPr>
              <a:t>/</a:t>
            </a:r>
            <a:r>
              <a:rPr lang="zh-CN" altLang="en-US" sz="1600" dirty="0" smtClean="0">
                <a:solidFill>
                  <a:srgbClr val="FFFF00"/>
                </a:solidFill>
              </a:rPr>
              <a:t>银行</a:t>
            </a:r>
            <a:r>
              <a:rPr lang="zh-CN" altLang="en-US" sz="1600" dirty="0">
                <a:solidFill>
                  <a:srgbClr val="FFFF00"/>
                </a:solidFill>
              </a:rPr>
              <a:t>日记</a:t>
            </a:r>
            <a:r>
              <a:rPr lang="zh-CN" altLang="en-US" sz="1600" dirty="0" smtClean="0">
                <a:solidFill>
                  <a:srgbClr val="FFFF00"/>
                </a:solidFill>
              </a:rPr>
              <a:t>账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715272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审核</a:t>
            </a:r>
            <a:r>
              <a:rPr lang="zh-CN" altLang="en-US" sz="1600" dirty="0" smtClean="0">
                <a:solidFill>
                  <a:schemeClr val="bg1"/>
                </a:solidFill>
              </a:rPr>
              <a:t>资料</a:t>
            </a:r>
            <a:r>
              <a:rPr lang="en-US" altLang="zh-CN" sz="1000" dirty="0" smtClean="0">
                <a:solidFill>
                  <a:schemeClr val="bg1"/>
                </a:solidFill>
              </a:rPr>
              <a:t>MPS</a:t>
            </a:r>
            <a:r>
              <a:rPr lang="en-US" altLang="zh-CN" sz="1600" dirty="0" smtClean="0">
                <a:solidFill>
                  <a:schemeClr val="bg1"/>
                </a:solidFill>
              </a:rPr>
              <a:t>/</a:t>
            </a:r>
            <a:r>
              <a:rPr lang="zh-CN" altLang="en-US" sz="1600" dirty="0">
                <a:solidFill>
                  <a:schemeClr val="bg1"/>
                </a:solidFill>
              </a:rPr>
              <a:t>生产策略</a:t>
            </a:r>
          </a:p>
        </p:txBody>
      </p:sp>
      <p:sp>
        <p:nvSpPr>
          <p:cNvPr id="95" name="矩形 94"/>
          <p:cNvSpPr/>
          <p:nvPr/>
        </p:nvSpPr>
        <p:spPr>
          <a:xfrm>
            <a:off x="8215338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rgbClr val="FFFF00"/>
                </a:solidFill>
              </a:rPr>
              <a:t>生产执行</a:t>
            </a:r>
            <a:r>
              <a:rPr lang="zh-CN" altLang="en-US" sz="1600" dirty="0">
                <a:solidFill>
                  <a:srgbClr val="FFFF00"/>
                </a:solidFill>
              </a:rPr>
              <a:t>情况表</a:t>
            </a:r>
          </a:p>
        </p:txBody>
      </p:sp>
      <p:sp>
        <p:nvSpPr>
          <p:cNvPr id="96" name="矩形 95"/>
          <p:cNvSpPr/>
          <p:nvPr/>
        </p:nvSpPr>
        <p:spPr>
          <a:xfrm>
            <a:off x="8715372" y="4572008"/>
            <a:ext cx="428628" cy="22859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FFFF00"/>
                </a:solidFill>
              </a:rPr>
              <a:t>派工</a:t>
            </a:r>
            <a:r>
              <a:rPr lang="zh-CN" altLang="en-US" sz="1600" dirty="0" smtClean="0">
                <a:solidFill>
                  <a:srgbClr val="FFFF00"/>
                </a:solidFill>
              </a:rPr>
              <a:t>单</a:t>
            </a:r>
            <a:r>
              <a:rPr lang="en-US" altLang="zh-CN" sz="1600" dirty="0">
                <a:solidFill>
                  <a:schemeClr val="bg1"/>
                </a:solidFill>
              </a:rPr>
              <a:t>/</a:t>
            </a:r>
            <a:r>
              <a:rPr lang="zh-CN" altLang="en-US" sz="1600" dirty="0" smtClean="0">
                <a:solidFill>
                  <a:schemeClr val="bg1"/>
                </a:solidFill>
              </a:rPr>
              <a:t>收集</a:t>
            </a:r>
            <a:r>
              <a:rPr lang="en-US" altLang="zh-CN" sz="1000" dirty="0" smtClean="0">
                <a:solidFill>
                  <a:schemeClr val="bg1"/>
                </a:solidFill>
              </a:rPr>
              <a:t>MRP</a:t>
            </a:r>
            <a:r>
              <a:rPr lang="zh-CN" altLang="en-US" sz="1600" dirty="0" smtClean="0">
                <a:solidFill>
                  <a:schemeClr val="bg1"/>
                </a:solidFill>
              </a:rPr>
              <a:t>资料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10" name="圆角矩形 109"/>
          <p:cNvSpPr/>
          <p:nvPr/>
        </p:nvSpPr>
        <p:spPr>
          <a:xfrm>
            <a:off x="1214421" y="1643050"/>
            <a:ext cx="1000125" cy="5715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/>
              <a:t>人力资源部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4" grpId="0" animBg="1"/>
      <p:bldP spid="76" grpId="0" animBg="1"/>
      <p:bldP spid="78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7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供应商与客户企业期初建账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42844" y="928670"/>
            <a:ext cx="8929718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5400" dirty="0" smtClean="0"/>
              <a:t>总经理</a:t>
            </a:r>
            <a:r>
              <a:rPr lang="en-US" altLang="zh-CN" sz="5400" dirty="0" smtClean="0"/>
              <a:t>----</a:t>
            </a:r>
            <a:r>
              <a:rPr lang="zh-CN" altLang="en-US" sz="2800" dirty="0" smtClean="0"/>
              <a:t>兼任</a:t>
            </a:r>
            <a:r>
              <a:rPr lang="zh-CN" altLang="en-US" sz="3600" dirty="0" smtClean="0">
                <a:solidFill>
                  <a:srgbClr val="FF0000"/>
                </a:solidFill>
              </a:rPr>
              <a:t>财务部经理 会计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2844" y="2500306"/>
            <a:ext cx="8929718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5400" dirty="0" smtClean="0"/>
              <a:t>行政主管</a:t>
            </a:r>
            <a:r>
              <a:rPr lang="en-US" altLang="zh-CN" sz="5400" dirty="0" smtClean="0"/>
              <a:t>--</a:t>
            </a:r>
            <a:r>
              <a:rPr lang="zh-CN" altLang="en-US" sz="2800" dirty="0" smtClean="0"/>
              <a:t>兼任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2571744"/>
            <a:ext cx="50720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行政助理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仓储部经理 仓管员 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人力资源部经理 人力资源助理      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 出纳</a:t>
            </a:r>
            <a:endParaRPr lang="zh-CN" altLang="en-US" sz="2800" dirty="0"/>
          </a:p>
        </p:txBody>
      </p:sp>
      <p:sp>
        <p:nvSpPr>
          <p:cNvPr id="9" name="圆角矩形 8"/>
          <p:cNvSpPr/>
          <p:nvPr/>
        </p:nvSpPr>
        <p:spPr>
          <a:xfrm>
            <a:off x="142844" y="4500570"/>
            <a:ext cx="8929718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5400" dirty="0" smtClean="0"/>
              <a:t>业务主管</a:t>
            </a:r>
            <a:r>
              <a:rPr lang="en-US" altLang="zh-CN" sz="5400" dirty="0" smtClean="0"/>
              <a:t>--</a:t>
            </a:r>
            <a:r>
              <a:rPr lang="zh-CN" altLang="en-US" sz="2800" dirty="0" smtClean="0"/>
              <a:t>兼任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66" y="4903785"/>
            <a:ext cx="5072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采购部经理 采购员 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营销部经理 销售专员 市场专员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暗香扑面">
  <a:themeElements>
    <a:clrScheme name="暗香扑面 1">
      <a:dk1>
        <a:srgbClr val="000000"/>
      </a:dk1>
      <a:lt1>
        <a:srgbClr val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FFFFFF"/>
      </a:accent3>
      <a:accent4>
        <a:srgbClr val="000000"/>
      </a:accent4>
      <a:accent5>
        <a:srgbClr val="C7C2AA"/>
      </a:accent5>
      <a:accent6>
        <a:srgbClr val="B1693F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宋体"/>
        <a:cs typeface=""/>
      </a:majorFont>
      <a:minorFont>
        <a:latin typeface="Franklin Gothic Boo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938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938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  <a:cs typeface="Arial" pitchFamily="34" charset="0"/>
          </a:defRPr>
        </a:defPPr>
      </a:lstStyle>
    </a:lnDef>
  </a:objectDefaults>
  <a:extraClrSchemeLst>
    <a:extraClrScheme>
      <a:clrScheme name="暗香扑面 1">
        <a:dk1>
          <a:srgbClr val="000000"/>
        </a:dk1>
        <a:lt1>
          <a:srgbClr val="FFFFFF"/>
        </a:lt1>
        <a:dk2>
          <a:srgbClr val="2F2F2F"/>
        </a:dk2>
        <a:lt2>
          <a:srgbClr val="FFFFF4"/>
        </a:lt2>
        <a:accent1>
          <a:srgbClr val="918415"/>
        </a:accent1>
        <a:accent2>
          <a:srgbClr val="C47546"/>
        </a:accent2>
        <a:accent3>
          <a:srgbClr val="FFFFFF"/>
        </a:accent3>
        <a:accent4>
          <a:srgbClr val="000000"/>
        </a:accent4>
        <a:accent5>
          <a:srgbClr val="C7C2AA"/>
        </a:accent5>
        <a:accent6>
          <a:srgbClr val="B1693F"/>
        </a:accent6>
        <a:hlink>
          <a:srgbClr val="00D5D5"/>
        </a:hlink>
        <a:folHlink>
          <a:srgbClr val="DD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5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6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黑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6518</TotalTime>
  <Words>2582</Words>
  <Application>Microsoft Office PowerPoint</Application>
  <PresentationFormat>全屏显示(4:3)</PresentationFormat>
  <Paragraphs>771</Paragraphs>
  <Slides>68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68</vt:i4>
      </vt:variant>
    </vt:vector>
  </HeadingPairs>
  <TitlesOfParts>
    <vt:vector size="75" baseType="lpstr">
      <vt:lpstr>Office 主题</vt:lpstr>
      <vt:lpstr>暗香扑面</vt:lpstr>
      <vt:lpstr>25_Office 主题</vt:lpstr>
      <vt:lpstr>26_Office 主题</vt:lpstr>
      <vt:lpstr>图片</vt:lpstr>
      <vt:lpstr>Worksheet</vt:lpstr>
      <vt:lpstr>工作表</vt:lpstr>
      <vt:lpstr>PowerPoint 演示文稿</vt:lpstr>
      <vt:lpstr>PowerPoint 演示文稿</vt:lpstr>
      <vt:lpstr>PowerPoint 演示文稿</vt:lpstr>
      <vt:lpstr>我们需要给事业设定一个起点</vt:lpstr>
      <vt:lpstr>PowerPoint 演示文稿</vt:lpstr>
      <vt:lpstr>PowerPoint 演示文稿</vt:lpstr>
      <vt:lpstr>请同学们注意：</vt:lpstr>
      <vt:lpstr>人人都有期初建账任务</vt:lpstr>
      <vt:lpstr>供应商与客户企业期初建账</vt:lpstr>
      <vt:lpstr>PowerPoint 演示文稿</vt:lpstr>
      <vt:lpstr>PowerPoint 演示文稿</vt:lpstr>
      <vt:lpstr>PowerPoint 演示文稿</vt:lpstr>
      <vt:lpstr>部门业务简图</vt:lpstr>
      <vt:lpstr>外围业务简图</vt:lpstr>
      <vt:lpstr>部门业务简图</vt:lpstr>
      <vt:lpstr>PowerPoint 演示文稿</vt:lpstr>
      <vt:lpstr>PowerPoint 演示文稿</vt:lpstr>
      <vt:lpstr>读懂期初数据---人力资源</vt:lpstr>
      <vt:lpstr>读懂期初数据---信息资源</vt:lpstr>
      <vt:lpstr>读懂期初数据---规则资源</vt:lpstr>
      <vt:lpstr>读懂期初数据---制度资源</vt:lpstr>
      <vt:lpstr>读懂期初数据---外部环境资源</vt:lpstr>
      <vt:lpstr>PowerPoint 演示文稿</vt:lpstr>
      <vt:lpstr>PowerPoint 演示文稿</vt:lpstr>
      <vt:lpstr>PowerPoint 演示文稿</vt:lpstr>
      <vt:lpstr>PowerPoint 演示文稿</vt:lpstr>
      <vt:lpstr>读懂期初数据---逻辑&amp;数据</vt:lpstr>
      <vt:lpstr>《客户信息汇总表》</vt:lpstr>
      <vt:lpstr>PowerPoint 演示文稿</vt:lpstr>
      <vt:lpstr>《库存期初报表》</vt:lpstr>
      <vt:lpstr>《生产车间产能报表》</vt:lpstr>
      <vt:lpstr>《销售预测表》</vt:lpstr>
      <vt:lpstr>《市场预测图》</vt:lpstr>
      <vt:lpstr>外围业务简图</vt:lpstr>
      <vt:lpstr>PowerPoint 演示文稿</vt:lpstr>
      <vt:lpstr>PowerPoint 演示文稿</vt:lpstr>
      <vt:lpstr>     银行主要工作职能-涉及基本业务 </vt:lpstr>
      <vt:lpstr>工作任务与对应单据</vt:lpstr>
      <vt:lpstr>读懂期初数据-开户银行基本信息表</vt:lpstr>
      <vt:lpstr>读懂期初数据-社保缴纳之五险一金流程</vt:lpstr>
      <vt:lpstr>PowerPoint 演示文稿</vt:lpstr>
      <vt:lpstr>五险一金注意事项：</vt:lpstr>
      <vt:lpstr>PowerPoint 演示文稿</vt:lpstr>
      <vt:lpstr>PowerPoint 演示文稿</vt:lpstr>
      <vt:lpstr>读懂期初数据--企业间商品结算票据之支票</vt:lpstr>
      <vt:lpstr>读懂期初数据—银行结算业务之银企对账</vt:lpstr>
      <vt:lpstr>PowerPoint 演示文稿</vt:lpstr>
      <vt:lpstr>PowerPoint 演示文稿</vt:lpstr>
      <vt:lpstr>期初数据来源---VBSE教材：了解仿真企业 </vt:lpstr>
      <vt:lpstr>PowerPoint 演示文稿</vt:lpstr>
      <vt:lpstr>原材料期初明细</vt:lpstr>
      <vt:lpstr>PowerPoint 演示文稿</vt:lpstr>
      <vt:lpstr>固定资产期初明细</vt:lpstr>
      <vt:lpstr>利润表期初余额</vt:lpstr>
      <vt:lpstr>PowerPoint 演示文稿</vt:lpstr>
      <vt:lpstr>PowerPoint 演示文稿</vt:lpstr>
      <vt:lpstr>PowerPoint 演示文稿</vt:lpstr>
      <vt:lpstr>第二节  会计账簿的设置和登记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STU-60</cp:lastModifiedBy>
  <cp:revision>732</cp:revision>
  <dcterms:created xsi:type="dcterms:W3CDTF">2011-11-29T07:44:41Z</dcterms:created>
  <dcterms:modified xsi:type="dcterms:W3CDTF">2019-10-31T07:36:59Z</dcterms:modified>
</cp:coreProperties>
</file>