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9"/>
  </p:notesMasterIdLst>
  <p:handoutMasterIdLst>
    <p:handoutMasterId r:id="rId10"/>
  </p:handoutMasterIdLst>
  <p:sldIdLst>
    <p:sldId id="349" r:id="rId2"/>
    <p:sldId id="322" r:id="rId3"/>
    <p:sldId id="350" r:id="rId4"/>
    <p:sldId id="353" r:id="rId5"/>
    <p:sldId id="351" r:id="rId6"/>
    <p:sldId id="352" r:id="rId7"/>
    <p:sldId id="358" r:id="rId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7"/>
    <a:srgbClr val="33CC33"/>
    <a:srgbClr val="FFA3A3"/>
    <a:srgbClr val="E50012"/>
    <a:srgbClr val="E60012"/>
    <a:srgbClr val="DE0010"/>
    <a:srgbClr val="808080"/>
    <a:srgbClr val="E0D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7741" autoAdjust="0"/>
  </p:normalViewPr>
  <p:slideViewPr>
    <p:cSldViewPr>
      <p:cViewPr varScale="1">
        <p:scale>
          <a:sx n="82" d="100"/>
          <a:sy n="82" d="100"/>
        </p:scale>
        <p:origin x="-168" y="-96"/>
      </p:cViewPr>
      <p:guideLst>
        <p:guide orient="horz" pos="1620"/>
        <p:guide pos="28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04" y="-90"/>
      </p:cViewPr>
      <p:guideLst>
        <p:guide orient="horz" pos="2880"/>
        <p:guide pos="2160"/>
      </p:guideLst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5B106-718B-4A08-84CC-EB981FDAD286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555135F9-D606-45FE-A475-CAED18515F4D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altLang="en-US" sz="1600" b="1" dirty="0" smtClean="0">
              <a:latin typeface="微软雅黑" pitchFamily="34" charset="-122"/>
              <a:ea typeface="微软雅黑" pitchFamily="34" charset="-122"/>
            </a:rPr>
            <a:t>经济童车</a:t>
          </a:r>
          <a:r>
            <a:rPr lang="en-US" altLang="zh-CN" sz="1600" b="1" dirty="0" smtClean="0">
              <a:latin typeface="微软雅黑" pitchFamily="34" charset="-122"/>
              <a:ea typeface="微软雅黑" pitchFamily="34" charset="-122"/>
            </a:rPr>
            <a:t>P0001</a:t>
          </a:r>
          <a:endParaRPr lang="zh-CN" altLang="en-US" sz="1600" b="1" dirty="0">
            <a:latin typeface="微软雅黑" pitchFamily="34" charset="-122"/>
            <a:ea typeface="微软雅黑" pitchFamily="34" charset="-122"/>
          </a:endParaRPr>
        </a:p>
      </dgm:t>
    </dgm:pt>
    <dgm:pt modelId="{EDCBE25F-98AE-4196-9FB0-B904A2269B6B}" type="parTrans" cxnId="{F6187FDD-CCDB-487C-A99B-E84B55EC6364}">
      <dgm:prSet/>
      <dgm:spPr/>
      <dgm:t>
        <a:bodyPr/>
        <a:lstStyle/>
        <a:p>
          <a:endParaRPr lang="zh-CN" altLang="en-US" sz="1600" b="1">
            <a:latin typeface="微软雅黑" pitchFamily="34" charset="-122"/>
            <a:ea typeface="微软雅黑" pitchFamily="34" charset="-122"/>
          </a:endParaRPr>
        </a:p>
      </dgm:t>
    </dgm:pt>
    <dgm:pt modelId="{E49BFD2C-A4D8-4CD7-B4EB-1618ED9081C2}" type="sibTrans" cxnId="{F6187FDD-CCDB-487C-A99B-E84B55EC6364}">
      <dgm:prSet/>
      <dgm:spPr/>
      <dgm:t>
        <a:bodyPr/>
        <a:lstStyle/>
        <a:p>
          <a:endParaRPr lang="zh-CN" altLang="en-US" sz="1600" b="1">
            <a:latin typeface="微软雅黑" pitchFamily="34" charset="-122"/>
            <a:ea typeface="微软雅黑" pitchFamily="34" charset="-122"/>
          </a:endParaRPr>
        </a:p>
      </dgm:t>
    </dgm:pt>
    <dgm:pt modelId="{D0BB31E5-304B-4B11-9C19-235835B779E0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altLang="en-US" sz="1600" b="1" dirty="0" smtClean="0">
              <a:latin typeface="微软雅黑" pitchFamily="34" charset="-122"/>
              <a:ea typeface="微软雅黑" pitchFamily="34" charset="-122"/>
            </a:rPr>
            <a:t>经济车架</a:t>
          </a:r>
          <a:r>
            <a:rPr lang="en-US" altLang="zh-CN" sz="1600" b="1" dirty="0" smtClean="0">
              <a:latin typeface="微软雅黑" pitchFamily="34" charset="-122"/>
              <a:ea typeface="微软雅黑" pitchFamily="34" charset="-122"/>
            </a:rPr>
            <a:t>M0001(1)</a:t>
          </a:r>
          <a:endParaRPr lang="zh-CN" altLang="en-US" sz="1600" b="1" dirty="0">
            <a:latin typeface="微软雅黑" pitchFamily="34" charset="-122"/>
            <a:ea typeface="微软雅黑" pitchFamily="34" charset="-122"/>
          </a:endParaRPr>
        </a:p>
      </dgm:t>
    </dgm:pt>
    <dgm:pt modelId="{64110C25-E5C2-4B7A-9F42-0B8BFBDE428F}" type="parTrans" cxnId="{05A048E8-1B5D-45C0-BAB7-F1FF412DC638}">
      <dgm:prSet/>
      <dgm:spPr/>
      <dgm:t>
        <a:bodyPr/>
        <a:lstStyle/>
        <a:p>
          <a:endParaRPr lang="zh-CN" altLang="en-US" sz="1600" b="1">
            <a:latin typeface="微软雅黑" pitchFamily="34" charset="-122"/>
            <a:ea typeface="微软雅黑" pitchFamily="34" charset="-122"/>
          </a:endParaRPr>
        </a:p>
      </dgm:t>
    </dgm:pt>
    <dgm:pt modelId="{10E23125-A661-4956-8673-C9DB1323B0E8}" type="sibTrans" cxnId="{05A048E8-1B5D-45C0-BAB7-F1FF412DC638}">
      <dgm:prSet/>
      <dgm:spPr/>
      <dgm:t>
        <a:bodyPr/>
        <a:lstStyle/>
        <a:p>
          <a:endParaRPr lang="zh-CN" altLang="en-US" sz="1600" b="1">
            <a:latin typeface="微软雅黑" pitchFamily="34" charset="-122"/>
            <a:ea typeface="微软雅黑" pitchFamily="34" charset="-122"/>
          </a:endParaRPr>
        </a:p>
      </dgm:t>
    </dgm:pt>
    <dgm:pt modelId="{584E2DEF-A88E-41AC-806E-58C7B0B06061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altLang="en-US" sz="1600" b="1" dirty="0" smtClean="0">
              <a:latin typeface="微软雅黑" pitchFamily="34" charset="-122"/>
              <a:ea typeface="微软雅黑" pitchFamily="34" charset="-122"/>
            </a:rPr>
            <a:t>车篷</a:t>
          </a:r>
          <a:r>
            <a:rPr lang="en-US" altLang="zh-CN" sz="1600" b="1" dirty="0" smtClean="0">
              <a:latin typeface="微软雅黑" pitchFamily="34" charset="-122"/>
              <a:ea typeface="微软雅黑" pitchFamily="34" charset="-122"/>
            </a:rPr>
            <a:t>B0005(1)</a:t>
          </a:r>
          <a:endParaRPr lang="zh-CN" altLang="en-US" sz="1600" b="1" dirty="0">
            <a:latin typeface="微软雅黑" pitchFamily="34" charset="-122"/>
            <a:ea typeface="微软雅黑" pitchFamily="34" charset="-122"/>
          </a:endParaRPr>
        </a:p>
      </dgm:t>
    </dgm:pt>
    <dgm:pt modelId="{F02CACDF-F59A-4237-A9F2-10DCAA418440}" type="parTrans" cxnId="{89E9B92B-D9D5-4743-8FBA-FF14FCDBAB07}">
      <dgm:prSet/>
      <dgm:spPr/>
      <dgm:t>
        <a:bodyPr/>
        <a:lstStyle/>
        <a:p>
          <a:endParaRPr lang="zh-CN" altLang="en-US" sz="1600" b="1">
            <a:latin typeface="微软雅黑" pitchFamily="34" charset="-122"/>
            <a:ea typeface="微软雅黑" pitchFamily="34" charset="-122"/>
          </a:endParaRPr>
        </a:p>
      </dgm:t>
    </dgm:pt>
    <dgm:pt modelId="{28A6B6D1-410F-4DB2-82BB-9148E41D9934}" type="sibTrans" cxnId="{89E9B92B-D9D5-4743-8FBA-FF14FCDBAB07}">
      <dgm:prSet/>
      <dgm:spPr/>
      <dgm:t>
        <a:bodyPr/>
        <a:lstStyle/>
        <a:p>
          <a:endParaRPr lang="zh-CN" altLang="en-US" sz="1600" b="1">
            <a:latin typeface="微软雅黑" pitchFamily="34" charset="-122"/>
            <a:ea typeface="微软雅黑" pitchFamily="34" charset="-122"/>
          </a:endParaRPr>
        </a:p>
      </dgm:t>
    </dgm:pt>
    <dgm:pt modelId="{B04E07F2-5937-4681-952E-569A1F6F3427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altLang="en-US" sz="1600" b="1" dirty="0" smtClean="0">
              <a:latin typeface="微软雅黑" pitchFamily="34" charset="-122"/>
              <a:ea typeface="微软雅黑" pitchFamily="34" charset="-122"/>
            </a:rPr>
            <a:t>经济童车包装套件</a:t>
          </a:r>
          <a:r>
            <a:rPr lang="en-US" altLang="zh-CN" sz="1600" b="1" dirty="0" smtClean="0">
              <a:latin typeface="微软雅黑" pitchFamily="34" charset="-122"/>
              <a:ea typeface="微软雅黑" pitchFamily="34" charset="-122"/>
            </a:rPr>
            <a:t>(1)</a:t>
          </a:r>
          <a:endParaRPr lang="zh-CN" altLang="en-US" sz="1600" b="1" dirty="0">
            <a:latin typeface="微软雅黑" pitchFamily="34" charset="-122"/>
            <a:ea typeface="微软雅黑" pitchFamily="34" charset="-122"/>
          </a:endParaRPr>
        </a:p>
      </dgm:t>
    </dgm:pt>
    <dgm:pt modelId="{7A479396-E468-4820-A40D-C6E9EE37197E}" type="parTrans" cxnId="{B51164FC-8B93-4BFD-B25E-2C3F9EA71D42}">
      <dgm:prSet/>
      <dgm:spPr/>
      <dgm:t>
        <a:bodyPr/>
        <a:lstStyle/>
        <a:p>
          <a:endParaRPr lang="zh-CN" altLang="en-US" sz="1600" b="1">
            <a:latin typeface="微软雅黑" pitchFamily="34" charset="-122"/>
            <a:ea typeface="微软雅黑" pitchFamily="34" charset="-122"/>
          </a:endParaRPr>
        </a:p>
      </dgm:t>
    </dgm:pt>
    <dgm:pt modelId="{92BFE1D0-792F-48DE-A47C-A988BC0B7A46}" type="sibTrans" cxnId="{B51164FC-8B93-4BFD-B25E-2C3F9EA71D42}">
      <dgm:prSet/>
      <dgm:spPr/>
      <dgm:t>
        <a:bodyPr/>
        <a:lstStyle/>
        <a:p>
          <a:endParaRPr lang="zh-CN" altLang="en-US" sz="1600" b="1">
            <a:latin typeface="微软雅黑" pitchFamily="34" charset="-122"/>
            <a:ea typeface="微软雅黑" pitchFamily="34" charset="-122"/>
          </a:endParaRPr>
        </a:p>
      </dgm:t>
    </dgm:pt>
    <dgm:pt modelId="{B2942490-2C41-4437-AAD0-54D29549620E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altLang="en-US" sz="1600" b="1" dirty="0" smtClean="0">
              <a:latin typeface="微软雅黑" pitchFamily="34" charset="-122"/>
              <a:ea typeface="微软雅黑" pitchFamily="34" charset="-122"/>
            </a:rPr>
            <a:t>车轮</a:t>
          </a:r>
          <a:r>
            <a:rPr lang="en-US" altLang="zh-CN" sz="1600" b="1" dirty="0" smtClean="0">
              <a:latin typeface="微软雅黑" pitchFamily="34" charset="-122"/>
              <a:ea typeface="微软雅黑" pitchFamily="34" charset="-122"/>
            </a:rPr>
            <a:t>B0006(4)</a:t>
          </a:r>
          <a:endParaRPr lang="zh-CN" altLang="en-US" sz="1600" b="1" dirty="0">
            <a:latin typeface="微软雅黑" pitchFamily="34" charset="-122"/>
            <a:ea typeface="微软雅黑" pitchFamily="34" charset="-122"/>
          </a:endParaRPr>
        </a:p>
      </dgm:t>
    </dgm:pt>
    <dgm:pt modelId="{22B56B70-15F5-412D-ACE5-6972F245B848}" type="parTrans" cxnId="{6A3FF3D0-758E-4F2A-A852-19A6559AEFC0}">
      <dgm:prSet/>
      <dgm:spPr/>
      <dgm:t>
        <a:bodyPr/>
        <a:lstStyle/>
        <a:p>
          <a:endParaRPr lang="zh-CN" altLang="en-US" sz="1600" b="1">
            <a:latin typeface="微软雅黑" pitchFamily="34" charset="-122"/>
            <a:ea typeface="微软雅黑" pitchFamily="34" charset="-122"/>
          </a:endParaRPr>
        </a:p>
      </dgm:t>
    </dgm:pt>
    <dgm:pt modelId="{5DC356CF-F12C-47E6-AFA0-95DE7C5BE6BC}" type="sibTrans" cxnId="{6A3FF3D0-758E-4F2A-A852-19A6559AEFC0}">
      <dgm:prSet/>
      <dgm:spPr/>
      <dgm:t>
        <a:bodyPr/>
        <a:lstStyle/>
        <a:p>
          <a:endParaRPr lang="zh-CN" altLang="en-US" sz="1600" b="1">
            <a:latin typeface="微软雅黑" pitchFamily="34" charset="-122"/>
            <a:ea typeface="微软雅黑" pitchFamily="34" charset="-122"/>
          </a:endParaRPr>
        </a:p>
      </dgm:t>
    </dgm:pt>
    <dgm:pt modelId="{B66176B1-F5EE-4D58-9073-0460BF4F76CE}" type="pres">
      <dgm:prSet presAssocID="{A405B106-718B-4A08-84CC-EB981FDAD2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1A123028-8AA7-4BC2-921F-343079B5C879}" type="pres">
      <dgm:prSet presAssocID="{555135F9-D606-45FE-A475-CAED18515F4D}" presName="hierRoot1" presStyleCnt="0">
        <dgm:presLayoutVars>
          <dgm:hierBranch val="init"/>
        </dgm:presLayoutVars>
      </dgm:prSet>
      <dgm:spPr/>
    </dgm:pt>
    <dgm:pt modelId="{8FB59DF5-66CD-4256-B540-F56F2E52EBB6}" type="pres">
      <dgm:prSet presAssocID="{555135F9-D606-45FE-A475-CAED18515F4D}" presName="rootComposite1" presStyleCnt="0"/>
      <dgm:spPr/>
    </dgm:pt>
    <dgm:pt modelId="{9DBC00D1-0078-43B8-874A-7737068CD4E3}" type="pres">
      <dgm:prSet presAssocID="{555135F9-D606-45FE-A475-CAED18515F4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D3E9ADB-223C-4191-B29B-DA0E84F6FE94}" type="pres">
      <dgm:prSet presAssocID="{555135F9-D606-45FE-A475-CAED18515F4D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C3315A0D-CFBD-4FC8-AFB9-8B2B91E712E4}" type="pres">
      <dgm:prSet presAssocID="{555135F9-D606-45FE-A475-CAED18515F4D}" presName="hierChild2" presStyleCnt="0"/>
      <dgm:spPr/>
    </dgm:pt>
    <dgm:pt modelId="{5F675A70-FC62-4E0B-8EBD-F7863F84306F}" type="pres">
      <dgm:prSet presAssocID="{64110C25-E5C2-4B7A-9F42-0B8BFBDE428F}" presName="Name37" presStyleLbl="parChTrans1D2" presStyleIdx="0" presStyleCnt="4"/>
      <dgm:spPr/>
      <dgm:t>
        <a:bodyPr/>
        <a:lstStyle/>
        <a:p>
          <a:endParaRPr lang="zh-CN" altLang="en-US"/>
        </a:p>
      </dgm:t>
    </dgm:pt>
    <dgm:pt modelId="{39427A34-6CCB-496B-8295-4E9496A134B2}" type="pres">
      <dgm:prSet presAssocID="{D0BB31E5-304B-4B11-9C19-235835B779E0}" presName="hierRoot2" presStyleCnt="0">
        <dgm:presLayoutVars>
          <dgm:hierBranch val="init"/>
        </dgm:presLayoutVars>
      </dgm:prSet>
      <dgm:spPr/>
    </dgm:pt>
    <dgm:pt modelId="{FDC32D7F-72C1-4C3F-9578-8D8603BCA2AE}" type="pres">
      <dgm:prSet presAssocID="{D0BB31E5-304B-4B11-9C19-235835B779E0}" presName="rootComposite" presStyleCnt="0"/>
      <dgm:spPr/>
    </dgm:pt>
    <dgm:pt modelId="{FFF85F13-E01A-42E0-86B9-42FA252E9672}" type="pres">
      <dgm:prSet presAssocID="{D0BB31E5-304B-4B11-9C19-235835B779E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93866E-50C2-46B6-BF8E-36ACD4E3C0E8}" type="pres">
      <dgm:prSet presAssocID="{D0BB31E5-304B-4B11-9C19-235835B779E0}" presName="rootConnector" presStyleLbl="node2" presStyleIdx="0" presStyleCnt="4"/>
      <dgm:spPr/>
      <dgm:t>
        <a:bodyPr/>
        <a:lstStyle/>
        <a:p>
          <a:endParaRPr lang="zh-CN" altLang="en-US"/>
        </a:p>
      </dgm:t>
    </dgm:pt>
    <dgm:pt modelId="{D9702DDE-D2EA-46ED-A6E9-F290520FFBE5}" type="pres">
      <dgm:prSet presAssocID="{D0BB31E5-304B-4B11-9C19-235835B779E0}" presName="hierChild4" presStyleCnt="0"/>
      <dgm:spPr/>
    </dgm:pt>
    <dgm:pt modelId="{32A13BBD-B643-4342-9816-6A2F201D66D3}" type="pres">
      <dgm:prSet presAssocID="{D0BB31E5-304B-4B11-9C19-235835B779E0}" presName="hierChild5" presStyleCnt="0"/>
      <dgm:spPr/>
    </dgm:pt>
    <dgm:pt modelId="{E7B97232-C85B-4BB8-B9AB-A36D5BD0E1EA}" type="pres">
      <dgm:prSet presAssocID="{F02CACDF-F59A-4237-A9F2-10DCAA418440}" presName="Name37" presStyleLbl="parChTrans1D2" presStyleIdx="1" presStyleCnt="4"/>
      <dgm:spPr/>
      <dgm:t>
        <a:bodyPr/>
        <a:lstStyle/>
        <a:p>
          <a:endParaRPr lang="zh-CN" altLang="en-US"/>
        </a:p>
      </dgm:t>
    </dgm:pt>
    <dgm:pt modelId="{37C53ACB-5AEF-4C5E-871C-5E727740D347}" type="pres">
      <dgm:prSet presAssocID="{584E2DEF-A88E-41AC-806E-58C7B0B06061}" presName="hierRoot2" presStyleCnt="0">
        <dgm:presLayoutVars>
          <dgm:hierBranch val="init"/>
        </dgm:presLayoutVars>
      </dgm:prSet>
      <dgm:spPr/>
    </dgm:pt>
    <dgm:pt modelId="{07D4EBDA-3333-4FFB-AEB9-580D65B3D505}" type="pres">
      <dgm:prSet presAssocID="{584E2DEF-A88E-41AC-806E-58C7B0B06061}" presName="rootComposite" presStyleCnt="0"/>
      <dgm:spPr/>
    </dgm:pt>
    <dgm:pt modelId="{F3397D36-FFBA-4CE7-9033-06852C7A9636}" type="pres">
      <dgm:prSet presAssocID="{584E2DEF-A88E-41AC-806E-58C7B0B06061}" presName="rootText" presStyleLbl="node2" presStyleIdx="1" presStyleCnt="4" custScaleX="8834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D441E11-A536-4B75-90EE-725914155A6E}" type="pres">
      <dgm:prSet presAssocID="{584E2DEF-A88E-41AC-806E-58C7B0B06061}" presName="rootConnector" presStyleLbl="node2" presStyleIdx="1" presStyleCnt="4"/>
      <dgm:spPr/>
      <dgm:t>
        <a:bodyPr/>
        <a:lstStyle/>
        <a:p>
          <a:endParaRPr lang="zh-CN" altLang="en-US"/>
        </a:p>
      </dgm:t>
    </dgm:pt>
    <dgm:pt modelId="{14EC5920-D38D-444D-8203-9741438CBCBD}" type="pres">
      <dgm:prSet presAssocID="{584E2DEF-A88E-41AC-806E-58C7B0B06061}" presName="hierChild4" presStyleCnt="0"/>
      <dgm:spPr/>
    </dgm:pt>
    <dgm:pt modelId="{C486EDC6-3BB1-40BE-8207-C8821223B125}" type="pres">
      <dgm:prSet presAssocID="{584E2DEF-A88E-41AC-806E-58C7B0B06061}" presName="hierChild5" presStyleCnt="0"/>
      <dgm:spPr/>
    </dgm:pt>
    <dgm:pt modelId="{02AA722E-8AAC-4F3F-80E1-30D2F4C6904C}" type="pres">
      <dgm:prSet presAssocID="{22B56B70-15F5-412D-ACE5-6972F245B848}" presName="Name37" presStyleLbl="parChTrans1D2" presStyleIdx="2" presStyleCnt="4"/>
      <dgm:spPr/>
      <dgm:t>
        <a:bodyPr/>
        <a:lstStyle/>
        <a:p>
          <a:endParaRPr lang="zh-CN" altLang="en-US"/>
        </a:p>
      </dgm:t>
    </dgm:pt>
    <dgm:pt modelId="{57671BD1-E64B-4B3D-966E-93E6AF621124}" type="pres">
      <dgm:prSet presAssocID="{B2942490-2C41-4437-AAD0-54D29549620E}" presName="hierRoot2" presStyleCnt="0">
        <dgm:presLayoutVars>
          <dgm:hierBranch val="init"/>
        </dgm:presLayoutVars>
      </dgm:prSet>
      <dgm:spPr/>
    </dgm:pt>
    <dgm:pt modelId="{FB234D8F-79AD-4D5D-B1E7-D2FD09775355}" type="pres">
      <dgm:prSet presAssocID="{B2942490-2C41-4437-AAD0-54D29549620E}" presName="rootComposite" presStyleCnt="0"/>
      <dgm:spPr/>
    </dgm:pt>
    <dgm:pt modelId="{95E58CD1-2B19-4399-84BC-7CD1DBAE25BF}" type="pres">
      <dgm:prSet presAssocID="{B2942490-2C41-4437-AAD0-54D29549620E}" presName="rootText" presStyleLbl="node2" presStyleIdx="2" presStyleCnt="4" custScaleX="8433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4916FC8-E5DD-40EE-9970-37EDD9AED634}" type="pres">
      <dgm:prSet presAssocID="{B2942490-2C41-4437-AAD0-54D29549620E}" presName="rootConnector" presStyleLbl="node2" presStyleIdx="2" presStyleCnt="4"/>
      <dgm:spPr/>
      <dgm:t>
        <a:bodyPr/>
        <a:lstStyle/>
        <a:p>
          <a:endParaRPr lang="zh-CN" altLang="en-US"/>
        </a:p>
      </dgm:t>
    </dgm:pt>
    <dgm:pt modelId="{539C0974-C3B5-4BF2-91C4-63E7F9CFB029}" type="pres">
      <dgm:prSet presAssocID="{B2942490-2C41-4437-AAD0-54D29549620E}" presName="hierChild4" presStyleCnt="0"/>
      <dgm:spPr/>
    </dgm:pt>
    <dgm:pt modelId="{90B70251-7F2E-4904-8F48-DCA2D0975B78}" type="pres">
      <dgm:prSet presAssocID="{B2942490-2C41-4437-AAD0-54D29549620E}" presName="hierChild5" presStyleCnt="0"/>
      <dgm:spPr/>
    </dgm:pt>
    <dgm:pt modelId="{2BD38512-AC14-474E-8A56-516BFBF44091}" type="pres">
      <dgm:prSet presAssocID="{7A479396-E468-4820-A40D-C6E9EE37197E}" presName="Name37" presStyleLbl="parChTrans1D2" presStyleIdx="3" presStyleCnt="4"/>
      <dgm:spPr/>
      <dgm:t>
        <a:bodyPr/>
        <a:lstStyle/>
        <a:p>
          <a:endParaRPr lang="zh-CN" altLang="en-US"/>
        </a:p>
      </dgm:t>
    </dgm:pt>
    <dgm:pt modelId="{9D4EB727-073C-4BC4-A6D1-DC52FCDFA459}" type="pres">
      <dgm:prSet presAssocID="{B04E07F2-5937-4681-952E-569A1F6F3427}" presName="hierRoot2" presStyleCnt="0">
        <dgm:presLayoutVars>
          <dgm:hierBranch val="init"/>
        </dgm:presLayoutVars>
      </dgm:prSet>
      <dgm:spPr/>
    </dgm:pt>
    <dgm:pt modelId="{37BEDBF9-2204-4EA7-B0DA-85D0310F6DD8}" type="pres">
      <dgm:prSet presAssocID="{B04E07F2-5937-4681-952E-569A1F6F3427}" presName="rootComposite" presStyleCnt="0"/>
      <dgm:spPr/>
    </dgm:pt>
    <dgm:pt modelId="{E63BF710-EA9F-4A3B-81AC-3F14C3D33CC6}" type="pres">
      <dgm:prSet presAssocID="{B04E07F2-5937-4681-952E-569A1F6F342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6726362-BDF5-43CB-ABE3-82C857371376}" type="pres">
      <dgm:prSet presAssocID="{B04E07F2-5937-4681-952E-569A1F6F3427}" presName="rootConnector" presStyleLbl="node2" presStyleIdx="3" presStyleCnt="4"/>
      <dgm:spPr/>
      <dgm:t>
        <a:bodyPr/>
        <a:lstStyle/>
        <a:p>
          <a:endParaRPr lang="zh-CN" altLang="en-US"/>
        </a:p>
      </dgm:t>
    </dgm:pt>
    <dgm:pt modelId="{991D354F-7AE8-4416-A5E8-A7CA9FBC18BA}" type="pres">
      <dgm:prSet presAssocID="{B04E07F2-5937-4681-952E-569A1F6F3427}" presName="hierChild4" presStyleCnt="0"/>
      <dgm:spPr/>
    </dgm:pt>
    <dgm:pt modelId="{3500912D-9C43-4EB2-B25F-FB1A9D2116B9}" type="pres">
      <dgm:prSet presAssocID="{B04E07F2-5937-4681-952E-569A1F6F3427}" presName="hierChild5" presStyleCnt="0"/>
      <dgm:spPr/>
    </dgm:pt>
    <dgm:pt modelId="{236EBD5F-644B-4CB1-8837-42758506B222}" type="pres">
      <dgm:prSet presAssocID="{555135F9-D606-45FE-A475-CAED18515F4D}" presName="hierChild3" presStyleCnt="0"/>
      <dgm:spPr/>
    </dgm:pt>
  </dgm:ptLst>
  <dgm:cxnLst>
    <dgm:cxn modelId="{F6187FDD-CCDB-487C-A99B-E84B55EC6364}" srcId="{A405B106-718B-4A08-84CC-EB981FDAD286}" destId="{555135F9-D606-45FE-A475-CAED18515F4D}" srcOrd="0" destOrd="0" parTransId="{EDCBE25F-98AE-4196-9FB0-B904A2269B6B}" sibTransId="{E49BFD2C-A4D8-4CD7-B4EB-1618ED9081C2}"/>
    <dgm:cxn modelId="{9C7D63AD-6A04-4EFB-8EF3-108666F90DD2}" type="presOf" srcId="{D0BB31E5-304B-4B11-9C19-235835B779E0}" destId="{FFF85F13-E01A-42E0-86B9-42FA252E9672}" srcOrd="0" destOrd="0" presId="urn:microsoft.com/office/officeart/2005/8/layout/orgChart1"/>
    <dgm:cxn modelId="{4F7258B0-7F99-4C96-BCC6-64D890D3D411}" type="presOf" srcId="{F02CACDF-F59A-4237-A9F2-10DCAA418440}" destId="{E7B97232-C85B-4BB8-B9AB-A36D5BD0E1EA}" srcOrd="0" destOrd="0" presId="urn:microsoft.com/office/officeart/2005/8/layout/orgChart1"/>
    <dgm:cxn modelId="{3CB0383F-A10F-4147-B370-B19C59C83914}" type="presOf" srcId="{B2942490-2C41-4437-AAD0-54D29549620E}" destId="{95E58CD1-2B19-4399-84BC-7CD1DBAE25BF}" srcOrd="0" destOrd="0" presId="urn:microsoft.com/office/officeart/2005/8/layout/orgChart1"/>
    <dgm:cxn modelId="{889D2F4C-E764-42D6-8E49-D0226E1BD113}" type="presOf" srcId="{D0BB31E5-304B-4B11-9C19-235835B779E0}" destId="{BF93866E-50C2-46B6-BF8E-36ACD4E3C0E8}" srcOrd="1" destOrd="0" presId="urn:microsoft.com/office/officeart/2005/8/layout/orgChart1"/>
    <dgm:cxn modelId="{6A3FF3D0-758E-4F2A-A852-19A6559AEFC0}" srcId="{555135F9-D606-45FE-A475-CAED18515F4D}" destId="{B2942490-2C41-4437-AAD0-54D29549620E}" srcOrd="2" destOrd="0" parTransId="{22B56B70-15F5-412D-ACE5-6972F245B848}" sibTransId="{5DC356CF-F12C-47E6-AFA0-95DE7C5BE6BC}"/>
    <dgm:cxn modelId="{89E9B92B-D9D5-4743-8FBA-FF14FCDBAB07}" srcId="{555135F9-D606-45FE-A475-CAED18515F4D}" destId="{584E2DEF-A88E-41AC-806E-58C7B0B06061}" srcOrd="1" destOrd="0" parTransId="{F02CACDF-F59A-4237-A9F2-10DCAA418440}" sibTransId="{28A6B6D1-410F-4DB2-82BB-9148E41D9934}"/>
    <dgm:cxn modelId="{6EC733A2-A69C-4AFF-8351-5E828ED251B4}" type="presOf" srcId="{555135F9-D606-45FE-A475-CAED18515F4D}" destId="{9DBC00D1-0078-43B8-874A-7737068CD4E3}" srcOrd="0" destOrd="0" presId="urn:microsoft.com/office/officeart/2005/8/layout/orgChart1"/>
    <dgm:cxn modelId="{E0AFF154-96AE-48F2-ABD1-9297B6977C99}" type="presOf" srcId="{584E2DEF-A88E-41AC-806E-58C7B0B06061}" destId="{F3397D36-FFBA-4CE7-9033-06852C7A9636}" srcOrd="0" destOrd="0" presId="urn:microsoft.com/office/officeart/2005/8/layout/orgChart1"/>
    <dgm:cxn modelId="{BBE2864B-6CEB-4F8B-9CF5-51B98AE29E1C}" type="presOf" srcId="{B04E07F2-5937-4681-952E-569A1F6F3427}" destId="{56726362-BDF5-43CB-ABE3-82C857371376}" srcOrd="1" destOrd="0" presId="urn:microsoft.com/office/officeart/2005/8/layout/orgChart1"/>
    <dgm:cxn modelId="{724F3780-71C3-43DB-BD54-866E858A415B}" type="presOf" srcId="{7A479396-E468-4820-A40D-C6E9EE37197E}" destId="{2BD38512-AC14-474E-8A56-516BFBF44091}" srcOrd="0" destOrd="0" presId="urn:microsoft.com/office/officeart/2005/8/layout/orgChart1"/>
    <dgm:cxn modelId="{8CD000F5-3F07-43C8-A307-423808007D77}" type="presOf" srcId="{B04E07F2-5937-4681-952E-569A1F6F3427}" destId="{E63BF710-EA9F-4A3B-81AC-3F14C3D33CC6}" srcOrd="0" destOrd="0" presId="urn:microsoft.com/office/officeart/2005/8/layout/orgChart1"/>
    <dgm:cxn modelId="{B51164FC-8B93-4BFD-B25E-2C3F9EA71D42}" srcId="{555135F9-D606-45FE-A475-CAED18515F4D}" destId="{B04E07F2-5937-4681-952E-569A1F6F3427}" srcOrd="3" destOrd="0" parTransId="{7A479396-E468-4820-A40D-C6E9EE37197E}" sibTransId="{92BFE1D0-792F-48DE-A47C-A988BC0B7A46}"/>
    <dgm:cxn modelId="{D50B08F0-5088-4E1C-A36A-E8886BA89163}" type="presOf" srcId="{A405B106-718B-4A08-84CC-EB981FDAD286}" destId="{B66176B1-F5EE-4D58-9073-0460BF4F76CE}" srcOrd="0" destOrd="0" presId="urn:microsoft.com/office/officeart/2005/8/layout/orgChart1"/>
    <dgm:cxn modelId="{2F7443C8-F5EF-4E31-808D-EB31719C2FA1}" type="presOf" srcId="{B2942490-2C41-4437-AAD0-54D29549620E}" destId="{44916FC8-E5DD-40EE-9970-37EDD9AED634}" srcOrd="1" destOrd="0" presId="urn:microsoft.com/office/officeart/2005/8/layout/orgChart1"/>
    <dgm:cxn modelId="{05A048E8-1B5D-45C0-BAB7-F1FF412DC638}" srcId="{555135F9-D606-45FE-A475-CAED18515F4D}" destId="{D0BB31E5-304B-4B11-9C19-235835B779E0}" srcOrd="0" destOrd="0" parTransId="{64110C25-E5C2-4B7A-9F42-0B8BFBDE428F}" sibTransId="{10E23125-A661-4956-8673-C9DB1323B0E8}"/>
    <dgm:cxn modelId="{1AC22092-FEC0-4F9D-A2D4-DD60CAB9337E}" type="presOf" srcId="{555135F9-D606-45FE-A475-CAED18515F4D}" destId="{9D3E9ADB-223C-4191-B29B-DA0E84F6FE94}" srcOrd="1" destOrd="0" presId="urn:microsoft.com/office/officeart/2005/8/layout/orgChart1"/>
    <dgm:cxn modelId="{7643A841-DFED-4EF1-BA0F-CE28417AC224}" type="presOf" srcId="{64110C25-E5C2-4B7A-9F42-0B8BFBDE428F}" destId="{5F675A70-FC62-4E0B-8EBD-F7863F84306F}" srcOrd="0" destOrd="0" presId="urn:microsoft.com/office/officeart/2005/8/layout/orgChart1"/>
    <dgm:cxn modelId="{5C2E0771-4EF8-4F4B-91E0-40C92DFC8F7F}" type="presOf" srcId="{22B56B70-15F5-412D-ACE5-6972F245B848}" destId="{02AA722E-8AAC-4F3F-80E1-30D2F4C6904C}" srcOrd="0" destOrd="0" presId="urn:microsoft.com/office/officeart/2005/8/layout/orgChart1"/>
    <dgm:cxn modelId="{0295F079-054E-45A0-AD5C-182D696111D5}" type="presOf" srcId="{584E2DEF-A88E-41AC-806E-58C7B0B06061}" destId="{ED441E11-A536-4B75-90EE-725914155A6E}" srcOrd="1" destOrd="0" presId="urn:microsoft.com/office/officeart/2005/8/layout/orgChart1"/>
    <dgm:cxn modelId="{11A87325-022A-4AF3-95C7-D9DB9FD95593}" type="presParOf" srcId="{B66176B1-F5EE-4D58-9073-0460BF4F76CE}" destId="{1A123028-8AA7-4BC2-921F-343079B5C879}" srcOrd="0" destOrd="0" presId="urn:microsoft.com/office/officeart/2005/8/layout/orgChart1"/>
    <dgm:cxn modelId="{DA2BC158-D307-4DE7-AB98-C7CF07FF3647}" type="presParOf" srcId="{1A123028-8AA7-4BC2-921F-343079B5C879}" destId="{8FB59DF5-66CD-4256-B540-F56F2E52EBB6}" srcOrd="0" destOrd="0" presId="urn:microsoft.com/office/officeart/2005/8/layout/orgChart1"/>
    <dgm:cxn modelId="{7A4244B3-CDB5-408A-9C3B-928BBF58B613}" type="presParOf" srcId="{8FB59DF5-66CD-4256-B540-F56F2E52EBB6}" destId="{9DBC00D1-0078-43B8-874A-7737068CD4E3}" srcOrd="0" destOrd="0" presId="urn:microsoft.com/office/officeart/2005/8/layout/orgChart1"/>
    <dgm:cxn modelId="{6947C7A7-C598-4039-AB78-EF5F9E409967}" type="presParOf" srcId="{8FB59DF5-66CD-4256-B540-F56F2E52EBB6}" destId="{9D3E9ADB-223C-4191-B29B-DA0E84F6FE94}" srcOrd="1" destOrd="0" presId="urn:microsoft.com/office/officeart/2005/8/layout/orgChart1"/>
    <dgm:cxn modelId="{66544355-EA4E-49B2-AF4D-621A8ED7AA68}" type="presParOf" srcId="{1A123028-8AA7-4BC2-921F-343079B5C879}" destId="{C3315A0D-CFBD-4FC8-AFB9-8B2B91E712E4}" srcOrd="1" destOrd="0" presId="urn:microsoft.com/office/officeart/2005/8/layout/orgChart1"/>
    <dgm:cxn modelId="{19F05A14-01A7-4C9F-9E14-2A0E455FCAC7}" type="presParOf" srcId="{C3315A0D-CFBD-4FC8-AFB9-8B2B91E712E4}" destId="{5F675A70-FC62-4E0B-8EBD-F7863F84306F}" srcOrd="0" destOrd="0" presId="urn:microsoft.com/office/officeart/2005/8/layout/orgChart1"/>
    <dgm:cxn modelId="{BAC4FA8B-8A12-46BA-A861-BF7C3D4C30D4}" type="presParOf" srcId="{C3315A0D-CFBD-4FC8-AFB9-8B2B91E712E4}" destId="{39427A34-6CCB-496B-8295-4E9496A134B2}" srcOrd="1" destOrd="0" presId="urn:microsoft.com/office/officeart/2005/8/layout/orgChart1"/>
    <dgm:cxn modelId="{6E86F556-22B0-4D73-B41B-7308CFC52FD1}" type="presParOf" srcId="{39427A34-6CCB-496B-8295-4E9496A134B2}" destId="{FDC32D7F-72C1-4C3F-9578-8D8603BCA2AE}" srcOrd="0" destOrd="0" presId="urn:microsoft.com/office/officeart/2005/8/layout/orgChart1"/>
    <dgm:cxn modelId="{C2F3DBB5-E617-4D0B-9363-1E79C6F4D345}" type="presParOf" srcId="{FDC32D7F-72C1-4C3F-9578-8D8603BCA2AE}" destId="{FFF85F13-E01A-42E0-86B9-42FA252E9672}" srcOrd="0" destOrd="0" presId="urn:microsoft.com/office/officeart/2005/8/layout/orgChart1"/>
    <dgm:cxn modelId="{EB3CAB86-26A2-4F9E-8A7A-53476E21B05F}" type="presParOf" srcId="{FDC32D7F-72C1-4C3F-9578-8D8603BCA2AE}" destId="{BF93866E-50C2-46B6-BF8E-36ACD4E3C0E8}" srcOrd="1" destOrd="0" presId="urn:microsoft.com/office/officeart/2005/8/layout/orgChart1"/>
    <dgm:cxn modelId="{835DFB0E-99BA-468C-8D3B-1B8D16ECD944}" type="presParOf" srcId="{39427A34-6CCB-496B-8295-4E9496A134B2}" destId="{D9702DDE-D2EA-46ED-A6E9-F290520FFBE5}" srcOrd="1" destOrd="0" presId="urn:microsoft.com/office/officeart/2005/8/layout/orgChart1"/>
    <dgm:cxn modelId="{0EA4B80D-3E36-4A15-9062-3EF596E8F308}" type="presParOf" srcId="{39427A34-6CCB-496B-8295-4E9496A134B2}" destId="{32A13BBD-B643-4342-9816-6A2F201D66D3}" srcOrd="2" destOrd="0" presId="urn:microsoft.com/office/officeart/2005/8/layout/orgChart1"/>
    <dgm:cxn modelId="{BC24732A-3EF7-405B-9A4F-C4576724DCBE}" type="presParOf" srcId="{C3315A0D-CFBD-4FC8-AFB9-8B2B91E712E4}" destId="{E7B97232-C85B-4BB8-B9AB-A36D5BD0E1EA}" srcOrd="2" destOrd="0" presId="urn:microsoft.com/office/officeart/2005/8/layout/orgChart1"/>
    <dgm:cxn modelId="{5E52D057-2848-44AA-BE2C-6F62B9F93CBC}" type="presParOf" srcId="{C3315A0D-CFBD-4FC8-AFB9-8B2B91E712E4}" destId="{37C53ACB-5AEF-4C5E-871C-5E727740D347}" srcOrd="3" destOrd="0" presId="urn:microsoft.com/office/officeart/2005/8/layout/orgChart1"/>
    <dgm:cxn modelId="{F6EBFE39-82DB-44BE-97BF-EFCB23C29587}" type="presParOf" srcId="{37C53ACB-5AEF-4C5E-871C-5E727740D347}" destId="{07D4EBDA-3333-4FFB-AEB9-580D65B3D505}" srcOrd="0" destOrd="0" presId="urn:microsoft.com/office/officeart/2005/8/layout/orgChart1"/>
    <dgm:cxn modelId="{1181FF07-2B9F-4EC0-A036-CA41FAD457D7}" type="presParOf" srcId="{07D4EBDA-3333-4FFB-AEB9-580D65B3D505}" destId="{F3397D36-FFBA-4CE7-9033-06852C7A9636}" srcOrd="0" destOrd="0" presId="urn:microsoft.com/office/officeart/2005/8/layout/orgChart1"/>
    <dgm:cxn modelId="{5DF3D339-2B14-452D-A7D1-1382B1D2FC09}" type="presParOf" srcId="{07D4EBDA-3333-4FFB-AEB9-580D65B3D505}" destId="{ED441E11-A536-4B75-90EE-725914155A6E}" srcOrd="1" destOrd="0" presId="urn:microsoft.com/office/officeart/2005/8/layout/orgChart1"/>
    <dgm:cxn modelId="{9EB6C175-45AA-4ADD-9AAD-4D614329C5BF}" type="presParOf" srcId="{37C53ACB-5AEF-4C5E-871C-5E727740D347}" destId="{14EC5920-D38D-444D-8203-9741438CBCBD}" srcOrd="1" destOrd="0" presId="urn:microsoft.com/office/officeart/2005/8/layout/orgChart1"/>
    <dgm:cxn modelId="{31D8C80C-3B81-4BFF-BCC6-1E1BD6D57E58}" type="presParOf" srcId="{37C53ACB-5AEF-4C5E-871C-5E727740D347}" destId="{C486EDC6-3BB1-40BE-8207-C8821223B125}" srcOrd="2" destOrd="0" presId="urn:microsoft.com/office/officeart/2005/8/layout/orgChart1"/>
    <dgm:cxn modelId="{0630E760-691F-42F1-ABAF-3E64DED9845E}" type="presParOf" srcId="{C3315A0D-CFBD-4FC8-AFB9-8B2B91E712E4}" destId="{02AA722E-8AAC-4F3F-80E1-30D2F4C6904C}" srcOrd="4" destOrd="0" presId="urn:microsoft.com/office/officeart/2005/8/layout/orgChart1"/>
    <dgm:cxn modelId="{F118D553-2E19-4B96-9AC1-2CF303416831}" type="presParOf" srcId="{C3315A0D-CFBD-4FC8-AFB9-8B2B91E712E4}" destId="{57671BD1-E64B-4B3D-966E-93E6AF621124}" srcOrd="5" destOrd="0" presId="urn:microsoft.com/office/officeart/2005/8/layout/orgChart1"/>
    <dgm:cxn modelId="{02416F3D-BD2D-4DF6-BC5E-6CF1F5BEC8E1}" type="presParOf" srcId="{57671BD1-E64B-4B3D-966E-93E6AF621124}" destId="{FB234D8F-79AD-4D5D-B1E7-D2FD09775355}" srcOrd="0" destOrd="0" presId="urn:microsoft.com/office/officeart/2005/8/layout/orgChart1"/>
    <dgm:cxn modelId="{000C9E10-084A-4845-B044-0DB6D6570118}" type="presParOf" srcId="{FB234D8F-79AD-4D5D-B1E7-D2FD09775355}" destId="{95E58CD1-2B19-4399-84BC-7CD1DBAE25BF}" srcOrd="0" destOrd="0" presId="urn:microsoft.com/office/officeart/2005/8/layout/orgChart1"/>
    <dgm:cxn modelId="{DDAD34BF-1734-4319-A9E5-00B078745AAA}" type="presParOf" srcId="{FB234D8F-79AD-4D5D-B1E7-D2FD09775355}" destId="{44916FC8-E5DD-40EE-9970-37EDD9AED634}" srcOrd="1" destOrd="0" presId="urn:microsoft.com/office/officeart/2005/8/layout/orgChart1"/>
    <dgm:cxn modelId="{E713A17C-28C5-4AA8-AAFD-4CBD9513E374}" type="presParOf" srcId="{57671BD1-E64B-4B3D-966E-93E6AF621124}" destId="{539C0974-C3B5-4BF2-91C4-63E7F9CFB029}" srcOrd="1" destOrd="0" presId="urn:microsoft.com/office/officeart/2005/8/layout/orgChart1"/>
    <dgm:cxn modelId="{DD82D13E-891A-469F-8874-528F9C72E296}" type="presParOf" srcId="{57671BD1-E64B-4B3D-966E-93E6AF621124}" destId="{90B70251-7F2E-4904-8F48-DCA2D0975B78}" srcOrd="2" destOrd="0" presId="urn:microsoft.com/office/officeart/2005/8/layout/orgChart1"/>
    <dgm:cxn modelId="{39413767-4125-45F1-9E02-9E468D10F272}" type="presParOf" srcId="{C3315A0D-CFBD-4FC8-AFB9-8B2B91E712E4}" destId="{2BD38512-AC14-474E-8A56-516BFBF44091}" srcOrd="6" destOrd="0" presId="urn:microsoft.com/office/officeart/2005/8/layout/orgChart1"/>
    <dgm:cxn modelId="{A4B24B37-3A3A-46C7-B011-FB521CF42217}" type="presParOf" srcId="{C3315A0D-CFBD-4FC8-AFB9-8B2B91E712E4}" destId="{9D4EB727-073C-4BC4-A6D1-DC52FCDFA459}" srcOrd="7" destOrd="0" presId="urn:microsoft.com/office/officeart/2005/8/layout/orgChart1"/>
    <dgm:cxn modelId="{2FA847FB-75D1-4C25-B75E-D0D54001F2FB}" type="presParOf" srcId="{9D4EB727-073C-4BC4-A6D1-DC52FCDFA459}" destId="{37BEDBF9-2204-4EA7-B0DA-85D0310F6DD8}" srcOrd="0" destOrd="0" presId="urn:microsoft.com/office/officeart/2005/8/layout/orgChart1"/>
    <dgm:cxn modelId="{41EB9D30-4443-4E30-B374-308E887FDDE4}" type="presParOf" srcId="{37BEDBF9-2204-4EA7-B0DA-85D0310F6DD8}" destId="{E63BF710-EA9F-4A3B-81AC-3F14C3D33CC6}" srcOrd="0" destOrd="0" presId="urn:microsoft.com/office/officeart/2005/8/layout/orgChart1"/>
    <dgm:cxn modelId="{C6F521DA-E1B8-4B41-B757-CFDAAF466C44}" type="presParOf" srcId="{37BEDBF9-2204-4EA7-B0DA-85D0310F6DD8}" destId="{56726362-BDF5-43CB-ABE3-82C857371376}" srcOrd="1" destOrd="0" presId="urn:microsoft.com/office/officeart/2005/8/layout/orgChart1"/>
    <dgm:cxn modelId="{27BE187F-8B0F-4474-B1CD-78A51E643A74}" type="presParOf" srcId="{9D4EB727-073C-4BC4-A6D1-DC52FCDFA459}" destId="{991D354F-7AE8-4416-A5E8-A7CA9FBC18BA}" srcOrd="1" destOrd="0" presId="urn:microsoft.com/office/officeart/2005/8/layout/orgChart1"/>
    <dgm:cxn modelId="{CCAED898-44AF-44BD-81D3-9628BD0773FC}" type="presParOf" srcId="{9D4EB727-073C-4BC4-A6D1-DC52FCDFA459}" destId="{3500912D-9C43-4EB2-B25F-FB1A9D2116B9}" srcOrd="2" destOrd="0" presId="urn:microsoft.com/office/officeart/2005/8/layout/orgChart1"/>
    <dgm:cxn modelId="{0B563395-DCC9-4E3D-A415-269D5E575746}" type="presParOf" srcId="{1A123028-8AA7-4BC2-921F-343079B5C879}" destId="{236EBD5F-644B-4CB1-8837-42758506B2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38512-AC14-474E-8A56-516BFBF44091}">
      <dsp:nvSpPr>
        <dsp:cNvPr id="0" name=""/>
        <dsp:cNvSpPr/>
      </dsp:nvSpPr>
      <dsp:spPr>
        <a:xfrm>
          <a:off x="3009900" y="693142"/>
          <a:ext cx="2318697" cy="290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057"/>
              </a:lnTo>
              <a:lnTo>
                <a:pt x="2318697" y="145057"/>
              </a:lnTo>
              <a:lnTo>
                <a:pt x="2318697" y="29011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A722E-8AAC-4F3F-80E1-30D2F4C6904C}">
      <dsp:nvSpPr>
        <dsp:cNvPr id="0" name=""/>
        <dsp:cNvSpPr/>
      </dsp:nvSpPr>
      <dsp:spPr>
        <a:xfrm>
          <a:off x="3009900" y="693142"/>
          <a:ext cx="755264" cy="290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057"/>
              </a:lnTo>
              <a:lnTo>
                <a:pt x="755264" y="145057"/>
              </a:lnTo>
              <a:lnTo>
                <a:pt x="755264" y="29011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97232-C85B-4BB8-B9AB-A36D5BD0E1EA}">
      <dsp:nvSpPr>
        <dsp:cNvPr id="0" name=""/>
        <dsp:cNvSpPr/>
      </dsp:nvSpPr>
      <dsp:spPr>
        <a:xfrm>
          <a:off x="2282272" y="693142"/>
          <a:ext cx="727627" cy="290114"/>
        </a:xfrm>
        <a:custGeom>
          <a:avLst/>
          <a:gdLst/>
          <a:ahLst/>
          <a:cxnLst/>
          <a:rect l="0" t="0" r="0" b="0"/>
          <a:pathLst>
            <a:path>
              <a:moveTo>
                <a:pt x="727627" y="0"/>
              </a:moveTo>
              <a:lnTo>
                <a:pt x="727627" y="145057"/>
              </a:lnTo>
              <a:lnTo>
                <a:pt x="0" y="145057"/>
              </a:lnTo>
              <a:lnTo>
                <a:pt x="0" y="29011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75A70-FC62-4E0B-8EBD-F7863F84306F}">
      <dsp:nvSpPr>
        <dsp:cNvPr id="0" name=""/>
        <dsp:cNvSpPr/>
      </dsp:nvSpPr>
      <dsp:spPr>
        <a:xfrm>
          <a:off x="691202" y="693142"/>
          <a:ext cx="2318697" cy="290114"/>
        </a:xfrm>
        <a:custGeom>
          <a:avLst/>
          <a:gdLst/>
          <a:ahLst/>
          <a:cxnLst/>
          <a:rect l="0" t="0" r="0" b="0"/>
          <a:pathLst>
            <a:path>
              <a:moveTo>
                <a:pt x="2318697" y="0"/>
              </a:moveTo>
              <a:lnTo>
                <a:pt x="2318697" y="145057"/>
              </a:lnTo>
              <a:lnTo>
                <a:pt x="0" y="145057"/>
              </a:lnTo>
              <a:lnTo>
                <a:pt x="0" y="29011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C00D1-0078-43B8-874A-7737068CD4E3}">
      <dsp:nvSpPr>
        <dsp:cNvPr id="0" name=""/>
        <dsp:cNvSpPr/>
      </dsp:nvSpPr>
      <dsp:spPr>
        <a:xfrm>
          <a:off x="2319151" y="2394"/>
          <a:ext cx="1381497" cy="69074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微软雅黑" pitchFamily="34" charset="-122"/>
              <a:ea typeface="微软雅黑" pitchFamily="34" charset="-122"/>
            </a:rPr>
            <a:t>经济童车</a:t>
          </a:r>
          <a:r>
            <a:rPr lang="en-US" altLang="zh-CN" sz="1600" b="1" kern="1200" dirty="0" smtClean="0">
              <a:latin typeface="微软雅黑" pitchFamily="34" charset="-122"/>
              <a:ea typeface="微软雅黑" pitchFamily="34" charset="-122"/>
            </a:rPr>
            <a:t>P0001</a:t>
          </a:r>
          <a:endParaRPr lang="zh-CN" altLang="en-US" sz="16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2319151" y="2394"/>
        <a:ext cx="1381497" cy="690748"/>
      </dsp:txXfrm>
    </dsp:sp>
    <dsp:sp modelId="{FFF85F13-E01A-42E0-86B9-42FA252E9672}">
      <dsp:nvSpPr>
        <dsp:cNvPr id="0" name=""/>
        <dsp:cNvSpPr/>
      </dsp:nvSpPr>
      <dsp:spPr>
        <a:xfrm>
          <a:off x="453" y="983257"/>
          <a:ext cx="1381497" cy="69074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微软雅黑" pitchFamily="34" charset="-122"/>
              <a:ea typeface="微软雅黑" pitchFamily="34" charset="-122"/>
            </a:rPr>
            <a:t>经济车架</a:t>
          </a:r>
          <a:r>
            <a:rPr lang="en-US" altLang="zh-CN" sz="1600" b="1" kern="1200" dirty="0" smtClean="0">
              <a:latin typeface="微软雅黑" pitchFamily="34" charset="-122"/>
              <a:ea typeface="微软雅黑" pitchFamily="34" charset="-122"/>
            </a:rPr>
            <a:t>M0001(1)</a:t>
          </a:r>
          <a:endParaRPr lang="zh-CN" altLang="en-US" sz="16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453" y="983257"/>
        <a:ext cx="1381497" cy="690748"/>
      </dsp:txXfrm>
    </dsp:sp>
    <dsp:sp modelId="{F3397D36-FFBA-4CE7-9033-06852C7A9636}">
      <dsp:nvSpPr>
        <dsp:cNvPr id="0" name=""/>
        <dsp:cNvSpPr/>
      </dsp:nvSpPr>
      <dsp:spPr>
        <a:xfrm>
          <a:off x="1672065" y="983257"/>
          <a:ext cx="1220414" cy="69074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微软雅黑" pitchFamily="34" charset="-122"/>
              <a:ea typeface="微软雅黑" pitchFamily="34" charset="-122"/>
            </a:rPr>
            <a:t>车篷</a:t>
          </a:r>
          <a:r>
            <a:rPr lang="en-US" altLang="zh-CN" sz="1600" b="1" kern="1200" dirty="0" smtClean="0">
              <a:latin typeface="微软雅黑" pitchFamily="34" charset="-122"/>
              <a:ea typeface="微软雅黑" pitchFamily="34" charset="-122"/>
            </a:rPr>
            <a:t>B0005(1)</a:t>
          </a:r>
          <a:endParaRPr lang="zh-CN" altLang="en-US" sz="16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672065" y="983257"/>
        <a:ext cx="1220414" cy="690748"/>
      </dsp:txXfrm>
    </dsp:sp>
    <dsp:sp modelId="{95E58CD1-2B19-4399-84BC-7CD1DBAE25BF}">
      <dsp:nvSpPr>
        <dsp:cNvPr id="0" name=""/>
        <dsp:cNvSpPr/>
      </dsp:nvSpPr>
      <dsp:spPr>
        <a:xfrm>
          <a:off x="3182594" y="983257"/>
          <a:ext cx="1165140" cy="69074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微软雅黑" pitchFamily="34" charset="-122"/>
              <a:ea typeface="微软雅黑" pitchFamily="34" charset="-122"/>
            </a:rPr>
            <a:t>车轮</a:t>
          </a:r>
          <a:r>
            <a:rPr lang="en-US" altLang="zh-CN" sz="1600" b="1" kern="1200" dirty="0" smtClean="0">
              <a:latin typeface="微软雅黑" pitchFamily="34" charset="-122"/>
              <a:ea typeface="微软雅黑" pitchFamily="34" charset="-122"/>
            </a:rPr>
            <a:t>B0006(4)</a:t>
          </a:r>
          <a:endParaRPr lang="zh-CN" altLang="en-US" sz="16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3182594" y="983257"/>
        <a:ext cx="1165140" cy="690748"/>
      </dsp:txXfrm>
    </dsp:sp>
    <dsp:sp modelId="{E63BF710-EA9F-4A3B-81AC-3F14C3D33CC6}">
      <dsp:nvSpPr>
        <dsp:cNvPr id="0" name=""/>
        <dsp:cNvSpPr/>
      </dsp:nvSpPr>
      <dsp:spPr>
        <a:xfrm>
          <a:off x="4637849" y="983257"/>
          <a:ext cx="1381497" cy="69074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微软雅黑" pitchFamily="34" charset="-122"/>
              <a:ea typeface="微软雅黑" pitchFamily="34" charset="-122"/>
            </a:rPr>
            <a:t>经济童车包装套件</a:t>
          </a:r>
          <a:r>
            <a:rPr lang="en-US" altLang="zh-CN" sz="1600" b="1" kern="1200" dirty="0" smtClean="0">
              <a:latin typeface="微软雅黑" pitchFamily="34" charset="-122"/>
              <a:ea typeface="微软雅黑" pitchFamily="34" charset="-122"/>
            </a:rPr>
            <a:t>(1)</a:t>
          </a:r>
          <a:endParaRPr lang="zh-CN" altLang="en-US" sz="16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4637849" y="983257"/>
        <a:ext cx="1381497" cy="690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B8F8C9E-E279-4046-BB6D-AEEB593B7EE8}" type="datetimeFigureOut">
              <a:rPr lang="zh-CN" altLang="en-US"/>
              <a:pPr>
                <a:defRPr/>
              </a:pPr>
              <a:t>2019/10/31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4605C3E-2BAF-4704-904C-80082F3975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622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688FE10-A8A5-40E3-9E1F-30C5A6572486}" type="datetimeFigureOut">
              <a:rPr lang="zh-CN" altLang="en-US"/>
              <a:pPr>
                <a:defRPr/>
              </a:pPr>
              <a:t>2019/10/31</a:t>
            </a:fld>
            <a:endParaRPr lang="zh-CN" altLang="en-US"/>
          </a:p>
        </p:txBody>
      </p:sp>
      <p:sp>
        <p:nvSpPr>
          <p:cNvPr id="2253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717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17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A1B3F5B-CF6F-4B4D-9E57-F96685DDCF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7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latin typeface="仿宋_GB2312"/>
                <a:ea typeface="仿宋_GB2312"/>
                <a:cs typeface="仿宋_GB2312"/>
              </a:rPr>
              <a:t>供应链（</a:t>
            </a:r>
            <a:r>
              <a:rPr lang="en-US" altLang="zh-CN" b="1" smtClean="0">
                <a:latin typeface="仿宋_GB2312"/>
                <a:ea typeface="仿宋_GB2312"/>
                <a:cs typeface="仿宋_GB2312"/>
              </a:rPr>
              <a:t>Supply chain</a:t>
            </a:r>
            <a:r>
              <a:rPr lang="zh-CN" altLang="en-US" b="1" smtClean="0">
                <a:latin typeface="仿宋_GB2312"/>
                <a:ea typeface="仿宋_GB2312"/>
                <a:cs typeface="仿宋_GB2312"/>
              </a:rPr>
              <a:t>）：通过设计好的信息流、物流和资金流建立的、用于交付产品或服务的、从原材料到最终客户的全球网络。</a:t>
            </a:r>
            <a:endParaRPr lang="en-US" altLang="zh-CN" b="1" smtClean="0">
              <a:latin typeface="仿宋_GB2312"/>
              <a:ea typeface="仿宋_GB2312"/>
              <a:cs typeface="仿宋_GB2312"/>
            </a:endParaRPr>
          </a:p>
          <a:p>
            <a:pPr algn="r">
              <a:lnSpc>
                <a:spcPct val="150000"/>
              </a:lnSpc>
            </a:pPr>
            <a:r>
              <a:rPr lang="en-US" altLang="zh-CN" b="1" smtClean="0">
                <a:latin typeface="仿宋_GB2312"/>
                <a:ea typeface="仿宋_GB2312"/>
                <a:cs typeface="仿宋_GB2312"/>
              </a:rPr>
              <a:t>----APICS Dictionary</a:t>
            </a:r>
          </a:p>
          <a:p>
            <a:r>
              <a:rPr lang="en-US" altLang="zh-CN" smtClean="0">
                <a:latin typeface="Arial" pitchFamily="34" charset="0"/>
              </a:rPr>
              <a:t>1</a:t>
            </a:r>
            <a:r>
              <a:rPr lang="zh-CN" altLang="en-US" smtClean="0">
                <a:latin typeface="Arial" pitchFamily="34" charset="0"/>
              </a:rPr>
              <a:t>、物料流动有</a:t>
            </a:r>
            <a:r>
              <a:rPr lang="en-US" altLang="zh-CN" smtClean="0">
                <a:latin typeface="Arial" pitchFamily="34" charset="0"/>
              </a:rPr>
              <a:t>3</a:t>
            </a:r>
            <a:r>
              <a:rPr lang="zh-CN" altLang="en-US" smtClean="0">
                <a:latin typeface="Arial" pitchFamily="34" charset="0"/>
              </a:rPr>
              <a:t>个阶段：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   </a:t>
            </a:r>
            <a:r>
              <a:rPr lang="zh-CN" altLang="en-US" smtClean="0">
                <a:latin typeface="Arial" pitchFamily="34" charset="0"/>
              </a:rPr>
              <a:t>（</a:t>
            </a:r>
            <a:r>
              <a:rPr lang="en-US" altLang="zh-CN" smtClean="0">
                <a:latin typeface="Arial" pitchFamily="34" charset="0"/>
              </a:rPr>
              <a:t>1</a:t>
            </a:r>
            <a:r>
              <a:rPr lang="zh-CN" altLang="en-US" smtClean="0">
                <a:latin typeface="Arial" pitchFamily="34" charset="0"/>
              </a:rPr>
              <a:t>）原材料从一个实体的供应系统流向制造型企业；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   </a:t>
            </a:r>
            <a:r>
              <a:rPr lang="zh-CN" altLang="en-US" smtClean="0">
                <a:latin typeface="Arial" pitchFamily="34" charset="0"/>
              </a:rPr>
              <a:t>（</a:t>
            </a:r>
            <a:r>
              <a:rPr lang="en-US" altLang="zh-CN" smtClean="0">
                <a:latin typeface="Arial" pitchFamily="34" charset="0"/>
              </a:rPr>
              <a:t>2</a:t>
            </a:r>
            <a:r>
              <a:rPr lang="zh-CN" altLang="en-US" smtClean="0">
                <a:latin typeface="Arial" pitchFamily="34" charset="0"/>
              </a:rPr>
              <a:t>）通过制造部门的加工形成成品；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   </a:t>
            </a:r>
            <a:r>
              <a:rPr lang="zh-CN" altLang="en-US" smtClean="0">
                <a:latin typeface="Arial" pitchFamily="34" charset="0"/>
              </a:rPr>
              <a:t>（</a:t>
            </a:r>
            <a:r>
              <a:rPr lang="en-US" altLang="zh-CN" smtClean="0">
                <a:latin typeface="Arial" pitchFamily="34" charset="0"/>
              </a:rPr>
              <a:t>3</a:t>
            </a:r>
            <a:r>
              <a:rPr lang="zh-CN" altLang="en-US" smtClean="0">
                <a:latin typeface="Arial" pitchFamily="34" charset="0"/>
              </a:rPr>
              <a:t>）最后通过实体的配送系统运送到最终客户；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2</a:t>
            </a:r>
            <a:r>
              <a:rPr lang="zh-CN" altLang="en-US" smtClean="0">
                <a:latin typeface="Arial" pitchFamily="34" charset="0"/>
              </a:rPr>
              <a:t>、尽管供应链系统在不同行业、不同公司之间会有所区别，但是其基本要素都是相同的：供应、生产和配送。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3</a:t>
            </a:r>
            <a:r>
              <a:rPr lang="zh-CN" altLang="en-US" smtClean="0">
                <a:latin typeface="Arial" pitchFamily="34" charset="0"/>
              </a:rPr>
              <a:t>、供应链的一些重要特征：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   </a:t>
            </a:r>
            <a:r>
              <a:rPr lang="zh-CN" altLang="en-US" smtClean="0">
                <a:latin typeface="Arial" pitchFamily="34" charset="0"/>
              </a:rPr>
              <a:t>（</a:t>
            </a:r>
            <a:r>
              <a:rPr lang="en-US" altLang="zh-CN" smtClean="0">
                <a:latin typeface="Arial" pitchFamily="34" charset="0"/>
              </a:rPr>
              <a:t>1</a:t>
            </a:r>
            <a:r>
              <a:rPr lang="zh-CN" altLang="en-US" smtClean="0">
                <a:latin typeface="Arial" pitchFamily="34" charset="0"/>
              </a:rPr>
              <a:t>）供应链包括提供产品或服务给最终客户的所有活动和过程；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   </a:t>
            </a:r>
            <a:r>
              <a:rPr lang="zh-CN" altLang="en-US" smtClean="0">
                <a:latin typeface="Arial" pitchFamily="34" charset="0"/>
              </a:rPr>
              <a:t>（</a:t>
            </a:r>
            <a:r>
              <a:rPr lang="en-US" altLang="zh-CN" smtClean="0">
                <a:latin typeface="Arial" pitchFamily="34" charset="0"/>
              </a:rPr>
              <a:t>2</a:t>
            </a:r>
            <a:r>
              <a:rPr lang="zh-CN" altLang="en-US" smtClean="0">
                <a:latin typeface="Arial" pitchFamily="34" charset="0"/>
              </a:rPr>
              <a:t>）供应链可以将任何数量的企业联系在一起；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   </a:t>
            </a:r>
            <a:r>
              <a:rPr lang="zh-CN" altLang="en-US" smtClean="0">
                <a:latin typeface="Arial" pitchFamily="34" charset="0"/>
              </a:rPr>
              <a:t>（</a:t>
            </a:r>
            <a:r>
              <a:rPr lang="en-US" altLang="zh-CN" smtClean="0">
                <a:latin typeface="Arial" pitchFamily="34" charset="0"/>
              </a:rPr>
              <a:t>3</a:t>
            </a:r>
            <a:r>
              <a:rPr lang="zh-CN" altLang="en-US" smtClean="0">
                <a:latin typeface="Arial" pitchFamily="34" charset="0"/>
              </a:rPr>
              <a:t>）整个供应链中可能有多个供应商</a:t>
            </a:r>
            <a:r>
              <a:rPr lang="en-US" altLang="zh-CN" smtClean="0">
                <a:latin typeface="Arial" pitchFamily="34" charset="0"/>
              </a:rPr>
              <a:t>/</a:t>
            </a:r>
            <a:r>
              <a:rPr lang="zh-CN" altLang="en-US" smtClean="0">
                <a:latin typeface="Arial" pitchFamily="34" charset="0"/>
              </a:rPr>
              <a:t>客户关系；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   </a:t>
            </a:r>
            <a:r>
              <a:rPr lang="zh-CN" altLang="en-US" smtClean="0">
                <a:latin typeface="Arial" pitchFamily="34" charset="0"/>
              </a:rPr>
              <a:t>（</a:t>
            </a:r>
            <a:r>
              <a:rPr lang="en-US" altLang="zh-CN" smtClean="0">
                <a:latin typeface="Arial" pitchFamily="34" charset="0"/>
              </a:rPr>
              <a:t>4</a:t>
            </a:r>
            <a:r>
              <a:rPr lang="zh-CN" altLang="en-US" smtClean="0">
                <a:latin typeface="Arial" pitchFamily="34" charset="0"/>
              </a:rPr>
              <a:t>）配送系统可能包括一些中间商，如批发商、仓库、零售商等；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   </a:t>
            </a:r>
            <a:r>
              <a:rPr lang="zh-CN" altLang="en-US" smtClean="0">
                <a:latin typeface="Arial" pitchFamily="34" charset="0"/>
              </a:rPr>
              <a:t>（</a:t>
            </a:r>
            <a:r>
              <a:rPr lang="en-US" altLang="zh-CN" smtClean="0">
                <a:latin typeface="Arial" pitchFamily="34" charset="0"/>
              </a:rPr>
              <a:t>5</a:t>
            </a:r>
            <a:r>
              <a:rPr lang="zh-CN" altLang="en-US" smtClean="0">
                <a:latin typeface="Arial" pitchFamily="34" charset="0"/>
              </a:rPr>
              <a:t>）产品和服务流向、设计和需求信息流向；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   </a:t>
            </a:r>
            <a:r>
              <a:rPr lang="zh-CN" altLang="en-US" smtClean="0">
                <a:latin typeface="Arial" pitchFamily="34" charset="0"/>
              </a:rPr>
              <a:t>（</a:t>
            </a:r>
            <a:r>
              <a:rPr lang="en-US" altLang="zh-CN" smtClean="0">
                <a:latin typeface="Arial" pitchFamily="34" charset="0"/>
              </a:rPr>
              <a:t>6</a:t>
            </a:r>
            <a:r>
              <a:rPr lang="zh-CN" altLang="en-US" smtClean="0">
                <a:latin typeface="Arial" pitchFamily="34" charset="0"/>
              </a:rPr>
              <a:t>）还包括退货和逆向物流；资金流。</a:t>
            </a: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38BF3D-AE6C-460F-ADF7-AD7AB63A8633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B3F5B-CF6F-4B4D-9E57-F96685DDCF81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SzPct val="90000"/>
              <a:buFontTx/>
              <a:buBlip>
                <a:blip r:embed="rId3"/>
              </a:buBlip>
            </a:pPr>
            <a:r>
              <a:rPr kumimoji="1" lang="zh-CN" altLang="en-US" b="1" smtClean="0">
                <a:latin typeface="宋体" pitchFamily="2" charset="-122"/>
                <a:ea typeface="微软雅黑" pitchFamily="34" charset="-122"/>
              </a:rPr>
              <a:t>内部资源</a:t>
            </a:r>
            <a:r>
              <a:rPr kumimoji="1" lang="en-US" altLang="zh-CN" smtClean="0">
                <a:latin typeface="宋体" pitchFamily="2" charset="-122"/>
                <a:ea typeface="微软雅黑" pitchFamily="34" charset="-122"/>
              </a:rPr>
              <a:t>---</a:t>
            </a:r>
            <a:r>
              <a:rPr kumimoji="1" lang="zh-CN" altLang="en-US" smtClean="0">
                <a:latin typeface="宋体" pitchFamily="2" charset="-122"/>
                <a:ea typeface="微软雅黑" pitchFamily="34" charset="-122"/>
              </a:rPr>
              <a:t>价值链</a:t>
            </a:r>
            <a:endParaRPr kumimoji="1" lang="en-US" altLang="zh-CN" smtClean="0">
              <a:latin typeface="宋体" pitchFamily="2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SzPct val="90000"/>
              <a:buFontTx/>
              <a:buBlip>
                <a:blip r:embed="rId3"/>
              </a:buBlip>
            </a:pPr>
            <a:r>
              <a:rPr kumimoji="1" lang="zh-CN" altLang="en-US" b="1" smtClean="0">
                <a:latin typeface="宋体" pitchFamily="2" charset="-122"/>
                <a:ea typeface="微软雅黑" pitchFamily="34" charset="-122"/>
              </a:rPr>
              <a:t>外部资源</a:t>
            </a:r>
            <a:r>
              <a:rPr kumimoji="1" lang="en-US" altLang="zh-CN" smtClean="0">
                <a:latin typeface="宋体" pitchFamily="2" charset="-122"/>
                <a:ea typeface="微软雅黑" pitchFamily="34" charset="-122"/>
              </a:rPr>
              <a:t>---</a:t>
            </a:r>
            <a:r>
              <a:rPr kumimoji="1" lang="zh-CN" altLang="en-US" smtClean="0">
                <a:latin typeface="宋体" pitchFamily="2" charset="-122"/>
                <a:ea typeface="微软雅黑" pitchFamily="34" charset="-122"/>
              </a:rPr>
              <a:t>钻石模型</a:t>
            </a:r>
            <a:endParaRPr kumimoji="1" lang="en-US" altLang="zh-CN" smtClean="0">
              <a:latin typeface="宋体" pitchFamily="2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SzPct val="90000"/>
            </a:pPr>
            <a:r>
              <a:rPr kumimoji="1" lang="en-US" altLang="zh-CN" smtClean="0">
                <a:latin typeface="宋体" pitchFamily="2" charset="-122"/>
                <a:ea typeface="微软雅黑" pitchFamily="34" charset="-122"/>
              </a:rPr>
              <a:t>     </a:t>
            </a:r>
            <a:r>
              <a:rPr kumimoji="1" lang="zh-CN" altLang="en-US" b="1" smtClean="0">
                <a:latin typeface="宋体" pitchFamily="2" charset="-122"/>
                <a:ea typeface="微软雅黑" pitchFamily="34" charset="-122"/>
              </a:rPr>
              <a:t>公共服务</a:t>
            </a:r>
            <a:r>
              <a:rPr kumimoji="1" lang="zh-CN" altLang="en-US" smtClean="0">
                <a:latin typeface="宋体" pitchFamily="2" charset="-122"/>
                <a:ea typeface="微软雅黑" pitchFamily="34" charset="-122"/>
              </a:rPr>
              <a:t>（政府服务：工商、税务、行业管理等）</a:t>
            </a:r>
            <a:endParaRPr kumimoji="1" lang="en-US" altLang="zh-CN" smtClean="0">
              <a:latin typeface="宋体" pitchFamily="2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SzPct val="90000"/>
            </a:pPr>
            <a:r>
              <a:rPr kumimoji="1" lang="en-US" altLang="zh-CN" smtClean="0">
                <a:latin typeface="宋体" pitchFamily="2" charset="-122"/>
                <a:ea typeface="微软雅黑" pitchFamily="34" charset="-122"/>
              </a:rPr>
              <a:t>      </a:t>
            </a:r>
            <a:r>
              <a:rPr kumimoji="1" lang="zh-CN" altLang="en-US" b="1" smtClean="0">
                <a:latin typeface="宋体" pitchFamily="2" charset="-122"/>
                <a:ea typeface="微软雅黑" pitchFamily="34" charset="-122"/>
              </a:rPr>
              <a:t>商业服务</a:t>
            </a:r>
            <a:r>
              <a:rPr kumimoji="1" lang="zh-CN" altLang="en-US" smtClean="0">
                <a:latin typeface="宋体" pitchFamily="2" charset="-122"/>
                <a:ea typeface="微软雅黑" pitchFamily="34" charset="-122"/>
              </a:rPr>
              <a:t>（公共商业服务：银行、审计、人力资源、第三方物流等）</a:t>
            </a:r>
            <a:endParaRPr kumimoji="1" lang="en-US" altLang="zh-CN" smtClean="0">
              <a:latin typeface="宋体" pitchFamily="2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SzPct val="90000"/>
            </a:pPr>
            <a:r>
              <a:rPr kumimoji="1" lang="en-US" altLang="zh-CN" smtClean="0">
                <a:latin typeface="宋体" pitchFamily="2" charset="-122"/>
                <a:ea typeface="微软雅黑" pitchFamily="34" charset="-122"/>
              </a:rPr>
              <a:t>      </a:t>
            </a:r>
            <a:r>
              <a:rPr kumimoji="1" lang="zh-CN" altLang="en-US" b="1" smtClean="0">
                <a:latin typeface="宋体" pitchFamily="2" charset="-122"/>
                <a:ea typeface="微软雅黑" pitchFamily="34" charset="-122"/>
              </a:rPr>
              <a:t>上下游服务</a:t>
            </a:r>
            <a:r>
              <a:rPr kumimoji="1" lang="zh-CN" altLang="en-US" smtClean="0">
                <a:latin typeface="宋体" pitchFamily="2" charset="-122"/>
                <a:ea typeface="微软雅黑" pitchFamily="34" charset="-122"/>
              </a:rPr>
              <a:t>（原材料供应商、销售、服务供应商）</a:t>
            </a:r>
            <a:endParaRPr kumimoji="1" lang="en-US" altLang="zh-CN" smtClean="0">
              <a:latin typeface="宋体" pitchFamily="2" charset="-122"/>
              <a:ea typeface="微软雅黑" pitchFamily="34" charset="-122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26FAB3-EDF1-43C3-BDF0-2D7CB848907B}" type="slidenum">
              <a:rPr lang="zh-CN" altLang="en-US" smtClean="0"/>
              <a:pPr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yinfeifei\2012年工作项目\UFIDA用友 2012\用友 集团品推\李 莉\集团PPT模版2013\软件园版\png\9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162800" y="4886325"/>
            <a:ext cx="18049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zh-CN" sz="700" b="1" dirty="0" err="1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yonyou</a:t>
            </a:r>
            <a:r>
              <a:rPr lang="en-US" altLang="zh-CN" sz="700" b="1" dirty="0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en-US" altLang="zh-CN" sz="700" b="1" dirty="0" err="1" smtClean="0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seentao</a:t>
            </a:r>
            <a:r>
              <a:rPr lang="en-US" altLang="zh-CN" sz="700" b="1" dirty="0" smtClean="0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 technology </a:t>
            </a:r>
            <a:r>
              <a:rPr lang="en-US" altLang="zh-CN" sz="700" b="1" dirty="0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Co., Ltd.</a:t>
            </a:r>
            <a:endParaRPr lang="zh-CN" altLang="en-US" sz="700" b="1" dirty="0">
              <a:solidFill>
                <a:srgbClr val="A6A6A6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11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46799"/>
            <a:ext cx="8229600" cy="59412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680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dirty="0" smtClean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00113"/>
            <a:ext cx="914400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7186613" y="4857750"/>
            <a:ext cx="18049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zh-CN" sz="700" b="1" dirty="0" err="1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yonyou</a:t>
            </a:r>
            <a:r>
              <a:rPr lang="en-US" altLang="zh-CN" sz="700" b="1" dirty="0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en-US" altLang="zh-CN" sz="700" b="1" dirty="0" err="1" smtClean="0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seentao</a:t>
            </a:r>
            <a:r>
              <a:rPr lang="en-US" altLang="zh-CN" sz="700" b="1" dirty="0" smtClean="0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 technology </a:t>
            </a:r>
            <a:r>
              <a:rPr lang="en-US" altLang="zh-CN" sz="700" b="1" dirty="0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Co., Ltd.</a:t>
            </a:r>
            <a:endParaRPr lang="zh-CN" altLang="en-US" sz="700" b="1" dirty="0">
              <a:solidFill>
                <a:srgbClr val="A6A6A6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14601"/>
            <a:ext cx="8229600" cy="59412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680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FF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dirty="0" smtClean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 userDrawn="1"/>
        </p:nvSpPr>
        <p:spPr bwMode="auto">
          <a:xfrm>
            <a:off x="7186613" y="4857750"/>
            <a:ext cx="18049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zh-CN" sz="700" b="1" dirty="0" err="1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yonyou</a:t>
            </a:r>
            <a:r>
              <a:rPr lang="en-US" altLang="zh-CN" sz="700" b="1" dirty="0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en-US" altLang="zh-CN" sz="700" b="1" dirty="0" err="1" smtClean="0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seentao</a:t>
            </a:r>
            <a:r>
              <a:rPr lang="en-US" altLang="zh-CN" sz="700" b="1" dirty="0" smtClean="0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 technology </a:t>
            </a:r>
            <a:r>
              <a:rPr lang="en-US" altLang="zh-CN" sz="700" b="1" dirty="0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Co., Ltd.</a:t>
            </a:r>
            <a:endParaRPr lang="zh-CN" altLang="en-US" sz="700" b="1" dirty="0">
              <a:solidFill>
                <a:srgbClr val="A6A6A6"/>
              </a:solidFill>
              <a:latin typeface="Arial" charset="0"/>
              <a:ea typeface="宋体" charset="-122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037138"/>
            <a:ext cx="9144000" cy="114300"/>
          </a:xfrm>
          <a:prstGeom prst="rect">
            <a:avLst/>
          </a:prstGeom>
          <a:solidFill>
            <a:srgbClr val="C80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7186613" y="4857750"/>
            <a:ext cx="18049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zh-CN" sz="700" b="1" dirty="0" err="1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yonyou</a:t>
            </a:r>
            <a:r>
              <a:rPr lang="en-US" altLang="zh-CN" sz="700" b="1" dirty="0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en-US" altLang="zh-CN" sz="700" b="1" dirty="0" err="1" smtClean="0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seentao</a:t>
            </a:r>
            <a:r>
              <a:rPr lang="en-US" altLang="zh-CN" sz="700" b="1" dirty="0" smtClean="0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 technology </a:t>
            </a:r>
            <a:r>
              <a:rPr lang="en-US" altLang="zh-CN" sz="700" b="1" dirty="0">
                <a:solidFill>
                  <a:srgbClr val="A6A6A6"/>
                </a:solidFill>
                <a:latin typeface="Arial" charset="0"/>
                <a:ea typeface="宋体" charset="-122"/>
                <a:cs typeface="Arial" charset="0"/>
              </a:rPr>
              <a:t>Co., Ltd.</a:t>
            </a:r>
            <a:endParaRPr lang="zh-CN" altLang="en-US" sz="700" b="1" dirty="0">
              <a:solidFill>
                <a:srgbClr val="A6A6A6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04912" y="114364"/>
            <a:ext cx="6629226" cy="419035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25788"/>
            <a:ext cx="91440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\\192.168.1.155\desktop\未标题-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16175" y="2068513"/>
            <a:ext cx="4311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7186613" y="4857750"/>
            <a:ext cx="18049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zh-CN" sz="700" b="1" dirty="0" err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yonyou</a:t>
            </a:r>
            <a:r>
              <a:rPr lang="en-US" altLang="zh-CN" sz="700" b="1" dirty="0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en-US" altLang="zh-CN" sz="700" b="1" dirty="0" err="1" smtClean="0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seentao</a:t>
            </a:r>
            <a:r>
              <a:rPr lang="en-US" altLang="zh-CN" sz="700" b="1" dirty="0" smtClean="0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 technology </a:t>
            </a:r>
            <a:r>
              <a:rPr lang="en-US" altLang="zh-CN" sz="700" b="1" dirty="0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Co., Ltd.</a:t>
            </a:r>
            <a:endParaRPr lang="zh-CN" altLang="en-US" sz="700" b="1" dirty="0">
              <a:solidFill>
                <a:schemeClr val="bg1"/>
              </a:solidFill>
              <a:latin typeface="Arial" charset="0"/>
              <a:ea typeface="宋体" charset="-122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8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9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9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直接箭头连接符 4"/>
          <p:cNvCxnSpPr>
            <a:cxnSpLocks noChangeShapeType="1"/>
          </p:cNvCxnSpPr>
          <p:nvPr/>
        </p:nvCxnSpPr>
        <p:spPr bwMode="auto">
          <a:xfrm rot="10800000">
            <a:off x="766763" y="4211637"/>
            <a:ext cx="7786687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3962400" y="3871912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信息流</a:t>
            </a:r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822325" y="822325"/>
            <a:ext cx="615950" cy="11699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供应商</a:t>
            </a: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2527300" y="1136650"/>
            <a:ext cx="1785938" cy="523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制造商</a:t>
            </a:r>
          </a:p>
        </p:txBody>
      </p:sp>
      <p:sp>
        <p:nvSpPr>
          <p:cNvPr id="8200" name="TextBox 10"/>
          <p:cNvSpPr txBox="1">
            <a:spLocks noChangeArrowheads="1"/>
          </p:cNvSpPr>
          <p:nvPr/>
        </p:nvSpPr>
        <p:spPr bwMode="auto">
          <a:xfrm flipH="1">
            <a:off x="5413375" y="1136650"/>
            <a:ext cx="1614488" cy="523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配送系统</a:t>
            </a:r>
          </a:p>
        </p:txBody>
      </p:sp>
      <p:sp>
        <p:nvSpPr>
          <p:cNvPr id="8201" name="TextBox 11"/>
          <p:cNvSpPr txBox="1">
            <a:spLocks noChangeArrowheads="1"/>
          </p:cNvSpPr>
          <p:nvPr/>
        </p:nvSpPr>
        <p:spPr bwMode="auto">
          <a:xfrm flipH="1">
            <a:off x="7527925" y="819150"/>
            <a:ext cx="615950" cy="11557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</a:t>
            </a:r>
          </a:p>
        </p:txBody>
      </p:sp>
      <p:cxnSp>
        <p:nvCxnSpPr>
          <p:cNvPr id="10" name="直接箭头连接符 9"/>
          <p:cNvCxnSpPr>
            <a:stCxn id="8198" idx="3"/>
            <a:endCxn id="8199" idx="1"/>
          </p:cNvCxnSpPr>
          <p:nvPr/>
        </p:nvCxnSpPr>
        <p:spPr>
          <a:xfrm flipV="1">
            <a:off x="1438275" y="1398587"/>
            <a:ext cx="1089025" cy="793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8199" idx="3"/>
            <a:endCxn id="8200" idx="3"/>
          </p:cNvCxnSpPr>
          <p:nvPr/>
        </p:nvCxnSpPr>
        <p:spPr>
          <a:xfrm>
            <a:off x="4313238" y="1398587"/>
            <a:ext cx="1100137" cy="158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8200" idx="1"/>
            <a:endCxn id="8201" idx="3"/>
          </p:cNvCxnSpPr>
          <p:nvPr/>
        </p:nvCxnSpPr>
        <p:spPr>
          <a:xfrm flipV="1">
            <a:off x="7027863" y="1397000"/>
            <a:ext cx="500062" cy="158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16200000" flipH="1">
            <a:off x="402432" y="2445543"/>
            <a:ext cx="863600" cy="7937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>
            <a:off x="1935163" y="2287587"/>
            <a:ext cx="1173162" cy="14288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16200000" flipH="1">
            <a:off x="3779838" y="2241550"/>
            <a:ext cx="1096962" cy="30162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>
            <a:off x="7795419" y="2367756"/>
            <a:ext cx="719137" cy="3175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9" name="TextBox 26"/>
          <p:cNvSpPr txBox="1">
            <a:spLocks noChangeArrowheads="1"/>
          </p:cNvSpPr>
          <p:nvPr/>
        </p:nvSpPr>
        <p:spPr bwMode="auto">
          <a:xfrm>
            <a:off x="1447800" y="2195512"/>
            <a:ext cx="649288" cy="3698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供应</a:t>
            </a:r>
          </a:p>
        </p:txBody>
      </p:sp>
      <p:sp>
        <p:nvSpPr>
          <p:cNvPr id="8210" name="TextBox 27"/>
          <p:cNvSpPr txBox="1">
            <a:spLocks noChangeArrowheads="1"/>
          </p:cNvSpPr>
          <p:nvPr/>
        </p:nvSpPr>
        <p:spPr bwMode="auto">
          <a:xfrm>
            <a:off x="2714625" y="2207180"/>
            <a:ext cx="1400175" cy="36933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生产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11" name="TextBox 30"/>
          <p:cNvSpPr txBox="1">
            <a:spLocks noChangeArrowheads="1"/>
          </p:cNvSpPr>
          <p:nvPr/>
        </p:nvSpPr>
        <p:spPr bwMode="auto">
          <a:xfrm>
            <a:off x="5867400" y="2195512"/>
            <a:ext cx="649288" cy="3698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配送</a:t>
            </a:r>
          </a:p>
        </p:txBody>
      </p:sp>
      <p:cxnSp>
        <p:nvCxnSpPr>
          <p:cNvPr id="8212" name="直接箭头连接符 4"/>
          <p:cNvCxnSpPr>
            <a:cxnSpLocks noChangeShapeType="1"/>
          </p:cNvCxnSpPr>
          <p:nvPr/>
        </p:nvCxnSpPr>
        <p:spPr bwMode="auto">
          <a:xfrm rot="10800000">
            <a:off x="766763" y="3749675"/>
            <a:ext cx="7786687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213" name="TextBox 6"/>
          <p:cNvSpPr txBox="1">
            <a:spLocks noChangeArrowheads="1"/>
          </p:cNvSpPr>
          <p:nvPr/>
        </p:nvSpPr>
        <p:spPr bwMode="auto">
          <a:xfrm>
            <a:off x="3962400" y="3425825"/>
            <a:ext cx="882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资金流</a:t>
            </a:r>
          </a:p>
        </p:txBody>
      </p:sp>
      <p:cxnSp>
        <p:nvCxnSpPr>
          <p:cNvPr id="8214" name="直接箭头连接符 4"/>
          <p:cNvCxnSpPr>
            <a:cxnSpLocks noChangeShapeType="1"/>
          </p:cNvCxnSpPr>
          <p:nvPr/>
        </p:nvCxnSpPr>
        <p:spPr bwMode="auto">
          <a:xfrm flipV="1">
            <a:off x="838200" y="3284537"/>
            <a:ext cx="7715250" cy="31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215" name="TextBox 6"/>
          <p:cNvSpPr txBox="1">
            <a:spLocks noChangeArrowheads="1"/>
          </p:cNvSpPr>
          <p:nvPr/>
        </p:nvSpPr>
        <p:spPr bwMode="auto">
          <a:xfrm>
            <a:off x="4038600" y="2957512"/>
            <a:ext cx="649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物流</a:t>
            </a:r>
          </a:p>
        </p:txBody>
      </p:sp>
      <p:sp>
        <p:nvSpPr>
          <p:cNvPr id="40" name="标题 2"/>
          <p:cNvSpPr txBox="1">
            <a:spLocks/>
          </p:cNvSpPr>
          <p:nvPr/>
        </p:nvSpPr>
        <p:spPr bwMode="auto">
          <a:xfrm>
            <a:off x="228600" y="209550"/>
            <a:ext cx="6934200" cy="419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供应链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>
            <a:spLocks/>
          </p:cNvSpPr>
          <p:nvPr/>
        </p:nvSpPr>
        <p:spPr bwMode="auto">
          <a:xfrm>
            <a:off x="228600" y="209550"/>
            <a:ext cx="6934200" cy="419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主体业务关系</a:t>
            </a:r>
          </a:p>
        </p:txBody>
      </p:sp>
      <p:grpSp>
        <p:nvGrpSpPr>
          <p:cNvPr id="2" name="组合 22"/>
          <p:cNvGrpSpPr>
            <a:grpSpLocks/>
          </p:cNvGrpSpPr>
          <p:nvPr/>
        </p:nvGrpSpPr>
        <p:grpSpPr bwMode="auto">
          <a:xfrm>
            <a:off x="3962400" y="971550"/>
            <a:ext cx="1219200" cy="3733800"/>
            <a:chOff x="3505200" y="1047749"/>
            <a:chExt cx="1524000" cy="3733801"/>
          </a:xfrm>
        </p:grpSpPr>
        <p:sp>
          <p:nvSpPr>
            <p:cNvPr id="11" name="圆角矩形 10"/>
            <p:cNvSpPr/>
            <p:nvPr/>
          </p:nvSpPr>
          <p:spPr>
            <a:xfrm>
              <a:off x="3505200" y="1047749"/>
              <a:ext cx="1524000" cy="373380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652044" y="1276349"/>
              <a:ext cx="1238250" cy="9667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b="1" dirty="0"/>
                <a:t>制造企业</a:t>
              </a:r>
            </a:p>
          </p:txBody>
        </p:sp>
        <p:sp>
          <p:nvSpPr>
            <p:cNvPr id="9244" name="TextBox 21"/>
            <p:cNvSpPr txBox="1">
              <a:spLocks noChangeArrowheads="1"/>
            </p:cNvSpPr>
            <p:nvPr/>
          </p:nvSpPr>
          <p:spPr bwMode="auto">
            <a:xfrm>
              <a:off x="3886200" y="4412218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</a:rPr>
                <a:t>……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652044" y="2419349"/>
              <a:ext cx="1238250" cy="9667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b="1" dirty="0"/>
                <a:t>制造企业</a:t>
              </a:r>
            </a:p>
          </p:txBody>
        </p:sp>
        <p:sp>
          <p:nvSpPr>
            <p:cNvPr id="31" name="椭圆 30"/>
            <p:cNvSpPr/>
            <p:nvPr/>
          </p:nvSpPr>
          <p:spPr>
            <a:xfrm>
              <a:off x="3652044" y="3486150"/>
              <a:ext cx="1238250" cy="9667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b="1" dirty="0"/>
                <a:t>制造企业</a:t>
              </a:r>
            </a:p>
          </p:txBody>
        </p:sp>
      </p:grpSp>
      <p:grpSp>
        <p:nvGrpSpPr>
          <p:cNvPr id="3" name="组合 22"/>
          <p:cNvGrpSpPr>
            <a:grpSpLocks/>
          </p:cNvGrpSpPr>
          <p:nvPr/>
        </p:nvGrpSpPr>
        <p:grpSpPr bwMode="auto">
          <a:xfrm>
            <a:off x="1858963" y="971550"/>
            <a:ext cx="1143000" cy="3733800"/>
            <a:chOff x="3505200" y="1047749"/>
            <a:chExt cx="1524000" cy="3733801"/>
          </a:xfrm>
        </p:grpSpPr>
        <p:sp>
          <p:nvSpPr>
            <p:cNvPr id="33" name="圆角矩形 32"/>
            <p:cNvSpPr/>
            <p:nvPr/>
          </p:nvSpPr>
          <p:spPr>
            <a:xfrm>
              <a:off x="3505200" y="1047749"/>
              <a:ext cx="1524000" cy="373380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3653367" y="1833562"/>
              <a:ext cx="1238249" cy="9667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b="1" dirty="0"/>
                <a:t>供应商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3653367" y="3052763"/>
              <a:ext cx="1238249" cy="9667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b="1" dirty="0"/>
                <a:t>供应商</a:t>
              </a:r>
            </a:p>
          </p:txBody>
        </p:sp>
      </p:grpSp>
      <p:sp>
        <p:nvSpPr>
          <p:cNvPr id="40" name="TextBox 30"/>
          <p:cNvSpPr txBox="1">
            <a:spLocks noChangeArrowheads="1"/>
          </p:cNvSpPr>
          <p:nvPr/>
        </p:nvSpPr>
        <p:spPr bwMode="auto">
          <a:xfrm>
            <a:off x="914400" y="2520950"/>
            <a:ext cx="88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latin typeface="+mn-lt"/>
                <a:ea typeface="+mn-ea"/>
              </a:rPr>
              <a:t>采购</a:t>
            </a:r>
            <a:endParaRPr lang="en-US" altLang="zh-CN" sz="1600" b="1" dirty="0">
              <a:latin typeface="+mn-lt"/>
              <a:ea typeface="+mn-ea"/>
            </a:endParaRPr>
          </a:p>
          <a:p>
            <a:pPr algn="ctr">
              <a:defRPr/>
            </a:pPr>
            <a:r>
              <a:rPr lang="zh-CN" altLang="en-US" sz="1600" b="1" dirty="0">
                <a:latin typeface="+mn-lt"/>
                <a:ea typeface="+mn-ea"/>
              </a:rPr>
              <a:t>原材料</a:t>
            </a:r>
          </a:p>
        </p:txBody>
      </p:sp>
      <p:grpSp>
        <p:nvGrpSpPr>
          <p:cNvPr id="4" name="组合 23"/>
          <p:cNvGrpSpPr>
            <a:grpSpLocks/>
          </p:cNvGrpSpPr>
          <p:nvPr/>
        </p:nvGrpSpPr>
        <p:grpSpPr bwMode="auto">
          <a:xfrm>
            <a:off x="8229600" y="971550"/>
            <a:ext cx="838200" cy="3733800"/>
            <a:chOff x="762000" y="1047750"/>
            <a:chExt cx="1524000" cy="3483429"/>
          </a:xfrm>
        </p:grpSpPr>
        <p:sp>
          <p:nvSpPr>
            <p:cNvPr id="53" name="圆角矩形 52"/>
            <p:cNvSpPr/>
            <p:nvPr/>
          </p:nvSpPr>
          <p:spPr>
            <a:xfrm>
              <a:off x="762000" y="1047750"/>
              <a:ext cx="1524000" cy="348342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990024" y="1506875"/>
              <a:ext cx="1047749" cy="25133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b="1" dirty="0"/>
                <a:t>虚拟销售市场</a:t>
              </a:r>
            </a:p>
          </p:txBody>
        </p:sp>
      </p:grpSp>
      <p:grpSp>
        <p:nvGrpSpPr>
          <p:cNvPr id="6" name="组合 22"/>
          <p:cNvGrpSpPr>
            <a:grpSpLocks/>
          </p:cNvGrpSpPr>
          <p:nvPr/>
        </p:nvGrpSpPr>
        <p:grpSpPr bwMode="auto">
          <a:xfrm>
            <a:off x="6126163" y="971550"/>
            <a:ext cx="1143000" cy="3733800"/>
            <a:chOff x="3505200" y="1047749"/>
            <a:chExt cx="1524000" cy="3733801"/>
          </a:xfrm>
        </p:grpSpPr>
        <p:sp>
          <p:nvSpPr>
            <p:cNvPr id="56" name="圆角矩形 55"/>
            <p:cNvSpPr/>
            <p:nvPr/>
          </p:nvSpPr>
          <p:spPr>
            <a:xfrm>
              <a:off x="3505200" y="1047749"/>
              <a:ext cx="1524000" cy="373380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653367" y="1833562"/>
              <a:ext cx="1238249" cy="9667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b="1" dirty="0"/>
                <a:t>客户</a:t>
              </a:r>
            </a:p>
          </p:txBody>
        </p:sp>
        <p:sp>
          <p:nvSpPr>
            <p:cNvPr id="58" name="椭圆 57"/>
            <p:cNvSpPr/>
            <p:nvPr/>
          </p:nvSpPr>
          <p:spPr>
            <a:xfrm>
              <a:off x="3653367" y="3052763"/>
              <a:ext cx="1238249" cy="9667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b="1" dirty="0"/>
                <a:t>客户</a:t>
              </a:r>
            </a:p>
          </p:txBody>
        </p:sp>
      </p:grpSp>
      <p:grpSp>
        <p:nvGrpSpPr>
          <p:cNvPr id="7" name="组合 23"/>
          <p:cNvGrpSpPr>
            <a:grpSpLocks/>
          </p:cNvGrpSpPr>
          <p:nvPr/>
        </p:nvGrpSpPr>
        <p:grpSpPr bwMode="auto">
          <a:xfrm>
            <a:off x="92075" y="971550"/>
            <a:ext cx="838200" cy="3733800"/>
            <a:chOff x="762000" y="1047750"/>
            <a:chExt cx="1524000" cy="3483429"/>
          </a:xfrm>
        </p:grpSpPr>
        <p:sp>
          <p:nvSpPr>
            <p:cNvPr id="60" name="圆角矩形 59"/>
            <p:cNvSpPr/>
            <p:nvPr/>
          </p:nvSpPr>
          <p:spPr>
            <a:xfrm>
              <a:off x="762000" y="1047750"/>
              <a:ext cx="1524000" cy="348342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990024" y="1506875"/>
              <a:ext cx="1047749" cy="25133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b="1" dirty="0"/>
                <a:t>虚拟供应市场</a:t>
              </a:r>
            </a:p>
          </p:txBody>
        </p:sp>
      </p:grpSp>
      <p:cxnSp>
        <p:nvCxnSpPr>
          <p:cNvPr id="62" name="直接箭头连接符 61"/>
          <p:cNvCxnSpPr/>
          <p:nvPr/>
        </p:nvCxnSpPr>
        <p:spPr>
          <a:xfrm flipV="1">
            <a:off x="914400" y="2800350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TextBox 30"/>
          <p:cNvSpPr txBox="1">
            <a:spLocks noChangeArrowheads="1"/>
          </p:cNvSpPr>
          <p:nvPr/>
        </p:nvSpPr>
        <p:spPr bwMode="auto">
          <a:xfrm>
            <a:off x="2971800" y="2506663"/>
            <a:ext cx="88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latin typeface="+mn-lt"/>
                <a:ea typeface="+mn-ea"/>
              </a:rPr>
              <a:t>采购</a:t>
            </a:r>
            <a:endParaRPr lang="en-US" altLang="zh-CN" sz="1600" b="1" dirty="0">
              <a:latin typeface="+mn-lt"/>
              <a:ea typeface="+mn-ea"/>
            </a:endParaRPr>
          </a:p>
          <a:p>
            <a:pPr algn="ctr">
              <a:defRPr/>
            </a:pPr>
            <a:r>
              <a:rPr lang="zh-CN" altLang="en-US" sz="1600" b="1" dirty="0">
                <a:latin typeface="+mn-lt"/>
                <a:ea typeface="+mn-ea"/>
              </a:rPr>
              <a:t>原材料</a:t>
            </a:r>
          </a:p>
        </p:txBody>
      </p:sp>
      <p:cxnSp>
        <p:nvCxnSpPr>
          <p:cNvPr id="65" name="直接箭头连接符 64"/>
          <p:cNvCxnSpPr/>
          <p:nvPr/>
        </p:nvCxnSpPr>
        <p:spPr>
          <a:xfrm flipV="1">
            <a:off x="2971800" y="2800350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TextBox 30"/>
          <p:cNvSpPr txBox="1">
            <a:spLocks noChangeArrowheads="1"/>
          </p:cNvSpPr>
          <p:nvPr/>
        </p:nvSpPr>
        <p:spPr bwMode="auto">
          <a:xfrm>
            <a:off x="5181600" y="2520950"/>
            <a:ext cx="88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latin typeface="+mn-lt"/>
                <a:ea typeface="+mn-ea"/>
              </a:rPr>
              <a:t>销售</a:t>
            </a:r>
            <a:endParaRPr lang="en-US" altLang="zh-CN" sz="1600" b="1" dirty="0">
              <a:latin typeface="+mn-lt"/>
              <a:ea typeface="+mn-ea"/>
            </a:endParaRPr>
          </a:p>
          <a:p>
            <a:pPr algn="ctr">
              <a:defRPr/>
            </a:pPr>
            <a:r>
              <a:rPr lang="zh-CN" altLang="en-US" sz="1600" b="1" dirty="0">
                <a:latin typeface="+mn-lt"/>
                <a:ea typeface="+mn-ea"/>
              </a:rPr>
              <a:t>产品</a:t>
            </a:r>
          </a:p>
        </p:txBody>
      </p:sp>
      <p:cxnSp>
        <p:nvCxnSpPr>
          <p:cNvPr id="67" name="直接箭头连接符 66"/>
          <p:cNvCxnSpPr/>
          <p:nvPr/>
        </p:nvCxnSpPr>
        <p:spPr>
          <a:xfrm flipV="1">
            <a:off x="5181600" y="2800350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TextBox 30"/>
          <p:cNvSpPr txBox="1">
            <a:spLocks noChangeArrowheads="1"/>
          </p:cNvSpPr>
          <p:nvPr/>
        </p:nvSpPr>
        <p:spPr bwMode="auto">
          <a:xfrm>
            <a:off x="7239000" y="2520950"/>
            <a:ext cx="88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latin typeface="+mn-lt"/>
                <a:ea typeface="+mn-ea"/>
              </a:rPr>
              <a:t>销售</a:t>
            </a:r>
            <a:endParaRPr lang="en-US" altLang="zh-CN" sz="1600" b="1" dirty="0">
              <a:latin typeface="+mn-lt"/>
              <a:ea typeface="+mn-ea"/>
            </a:endParaRPr>
          </a:p>
          <a:p>
            <a:pPr algn="ctr">
              <a:defRPr/>
            </a:pPr>
            <a:r>
              <a:rPr lang="zh-CN" altLang="en-US" sz="1600" b="1" dirty="0">
                <a:latin typeface="+mn-lt"/>
                <a:ea typeface="+mn-ea"/>
              </a:rPr>
              <a:t>产品</a:t>
            </a:r>
          </a:p>
        </p:txBody>
      </p:sp>
      <p:cxnSp>
        <p:nvCxnSpPr>
          <p:cNvPr id="69" name="直接箭头连接符 68"/>
          <p:cNvCxnSpPr/>
          <p:nvPr/>
        </p:nvCxnSpPr>
        <p:spPr>
          <a:xfrm flipV="1">
            <a:off x="7239000" y="2800350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4" grpId="0"/>
      <p:bldP spid="66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>
            <a:spLocks/>
          </p:cNvSpPr>
          <p:nvPr/>
        </p:nvSpPr>
        <p:spPr bwMode="auto">
          <a:xfrm>
            <a:off x="228600" y="209550"/>
            <a:ext cx="6934200" cy="419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主体业务关系</a:t>
            </a:r>
          </a:p>
        </p:txBody>
      </p:sp>
      <p:sp>
        <p:nvSpPr>
          <p:cNvPr id="10" name="椭圆 9"/>
          <p:cNvSpPr/>
          <p:nvPr/>
        </p:nvSpPr>
        <p:spPr bwMode="auto">
          <a:xfrm>
            <a:off x="4079875" y="1200150"/>
            <a:ext cx="990600" cy="304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制</a:t>
            </a:r>
            <a:endParaRPr lang="en-US" altLang="zh-CN" sz="2000" b="1" dirty="0"/>
          </a:p>
          <a:p>
            <a:pPr algn="ctr">
              <a:defRPr/>
            </a:pPr>
            <a:r>
              <a:rPr lang="zh-CN" altLang="en-US" sz="2000" b="1" dirty="0"/>
              <a:t>造</a:t>
            </a:r>
            <a:endParaRPr lang="en-US" altLang="zh-CN" sz="2000" b="1" dirty="0"/>
          </a:p>
          <a:p>
            <a:pPr algn="ctr">
              <a:defRPr/>
            </a:pPr>
            <a:r>
              <a:rPr lang="zh-CN" altLang="en-US" sz="2000" b="1" dirty="0"/>
              <a:t>企</a:t>
            </a:r>
            <a:endParaRPr lang="en-US" altLang="zh-CN" sz="2000" b="1" dirty="0"/>
          </a:p>
          <a:p>
            <a:pPr algn="ctr">
              <a:defRPr/>
            </a:pPr>
            <a:r>
              <a:rPr lang="zh-CN" altLang="en-US" sz="2000" b="1" dirty="0"/>
              <a:t>业</a:t>
            </a:r>
          </a:p>
        </p:txBody>
      </p:sp>
      <p:sp>
        <p:nvSpPr>
          <p:cNvPr id="35" name="椭圆 34"/>
          <p:cNvSpPr/>
          <p:nvPr/>
        </p:nvSpPr>
        <p:spPr bwMode="auto">
          <a:xfrm>
            <a:off x="1970088" y="2062163"/>
            <a:ext cx="928687" cy="9667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/>
              <a:t>供</a:t>
            </a:r>
            <a:endParaRPr lang="en-US" altLang="zh-CN" sz="1600" b="1" dirty="0"/>
          </a:p>
          <a:p>
            <a:pPr algn="ctr">
              <a:defRPr/>
            </a:pPr>
            <a:r>
              <a:rPr lang="zh-CN" altLang="en-US" sz="1600" b="1" dirty="0"/>
              <a:t>应</a:t>
            </a:r>
            <a:endParaRPr lang="en-US" altLang="zh-CN" sz="1600" b="1" dirty="0"/>
          </a:p>
          <a:p>
            <a:pPr algn="ctr">
              <a:defRPr/>
            </a:pPr>
            <a:r>
              <a:rPr lang="zh-CN" altLang="en-US" sz="1600" b="1" dirty="0"/>
              <a:t>商</a:t>
            </a:r>
          </a:p>
        </p:txBody>
      </p:sp>
      <p:sp>
        <p:nvSpPr>
          <p:cNvPr id="40" name="TextBox 30"/>
          <p:cNvSpPr txBox="1">
            <a:spLocks noChangeArrowheads="1"/>
          </p:cNvSpPr>
          <p:nvPr/>
        </p:nvSpPr>
        <p:spPr bwMode="auto">
          <a:xfrm>
            <a:off x="914400" y="2876550"/>
            <a:ext cx="88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lt1"/>
                </a:solidFill>
                <a:latin typeface="+mn-lt"/>
                <a:ea typeface="+mn-ea"/>
              </a:rPr>
              <a:t>采购</a:t>
            </a:r>
            <a:endParaRPr lang="en-US" altLang="zh-CN" sz="1600" b="1" dirty="0">
              <a:solidFill>
                <a:schemeClr val="lt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zh-CN" altLang="en-US" sz="1600" b="1" dirty="0">
                <a:solidFill>
                  <a:schemeClr val="lt1"/>
                </a:solidFill>
                <a:latin typeface="+mn-lt"/>
                <a:ea typeface="+mn-ea"/>
              </a:rPr>
              <a:t>原材料</a:t>
            </a:r>
          </a:p>
        </p:txBody>
      </p:sp>
      <p:sp>
        <p:nvSpPr>
          <p:cNvPr id="54" name="椭圆 53"/>
          <p:cNvSpPr/>
          <p:nvPr/>
        </p:nvSpPr>
        <p:spPr bwMode="auto">
          <a:xfrm>
            <a:off x="8355013" y="1768475"/>
            <a:ext cx="576262" cy="26939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/>
              <a:t>虚拟销售市场</a:t>
            </a:r>
          </a:p>
        </p:txBody>
      </p:sp>
      <p:sp>
        <p:nvSpPr>
          <p:cNvPr id="57" name="椭圆 56"/>
          <p:cNvSpPr/>
          <p:nvPr/>
        </p:nvSpPr>
        <p:spPr bwMode="auto">
          <a:xfrm>
            <a:off x="6237288" y="2062163"/>
            <a:ext cx="928687" cy="9667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/>
              <a:t>客</a:t>
            </a:r>
            <a:endParaRPr lang="en-US" altLang="zh-CN" sz="1600" b="1" dirty="0"/>
          </a:p>
          <a:p>
            <a:pPr algn="ctr">
              <a:defRPr/>
            </a:pPr>
            <a:r>
              <a:rPr lang="zh-CN" altLang="en-US" sz="1600" b="1" dirty="0"/>
              <a:t>户</a:t>
            </a:r>
          </a:p>
        </p:txBody>
      </p:sp>
      <p:sp>
        <p:nvSpPr>
          <p:cNvPr id="61" name="椭圆 60"/>
          <p:cNvSpPr/>
          <p:nvPr/>
        </p:nvSpPr>
        <p:spPr bwMode="auto">
          <a:xfrm>
            <a:off x="217488" y="1768475"/>
            <a:ext cx="576262" cy="26939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/>
              <a:t>虚拟供应市场</a:t>
            </a:r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7162800" y="280035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V="1">
            <a:off x="7162800" y="2376488"/>
            <a:ext cx="1219200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086600" y="2038350"/>
            <a:ext cx="14160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签订销售订单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4713" y="2495550"/>
            <a:ext cx="10048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销售发货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248275" y="3519488"/>
            <a:ext cx="1004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货款回收</a:t>
            </a:r>
          </a:p>
        </p:txBody>
      </p:sp>
      <p:cxnSp>
        <p:nvCxnSpPr>
          <p:cNvPr id="59" name="形状 58"/>
          <p:cNvCxnSpPr>
            <a:endCxn id="57" idx="4"/>
          </p:cNvCxnSpPr>
          <p:nvPr/>
        </p:nvCxnSpPr>
        <p:spPr>
          <a:xfrm rot="10800000">
            <a:off x="6700838" y="3028950"/>
            <a:ext cx="1681162" cy="22860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239000" y="971550"/>
            <a:ext cx="1684338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FF0000"/>
            </a:solidFill>
            <a:prstDash val="dashDot"/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</a:rPr>
              <a:t>开发新市场</a:t>
            </a:r>
            <a:endParaRPr lang="en-US" altLang="zh-CN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</a:rPr>
              <a:t>投放广告</a:t>
            </a:r>
          </a:p>
        </p:txBody>
      </p:sp>
      <p:cxnSp>
        <p:nvCxnSpPr>
          <p:cNvPr id="67" name="直接箭头连接符 66"/>
          <p:cNvCxnSpPr/>
          <p:nvPr/>
        </p:nvCxnSpPr>
        <p:spPr>
          <a:xfrm flipV="1">
            <a:off x="838200" y="287655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flipV="1">
            <a:off x="762000" y="2452688"/>
            <a:ext cx="1219200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62000" y="211455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签订采购订单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900113" y="2571750"/>
            <a:ext cx="1004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采购入库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900113" y="3028950"/>
            <a:ext cx="1004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支付货款</a:t>
            </a:r>
          </a:p>
        </p:txBody>
      </p:sp>
      <p:cxnSp>
        <p:nvCxnSpPr>
          <p:cNvPr id="72" name="形状 71"/>
          <p:cNvCxnSpPr>
            <a:stCxn id="35" idx="4"/>
          </p:cNvCxnSpPr>
          <p:nvPr/>
        </p:nvCxnSpPr>
        <p:spPr>
          <a:xfrm rot="5400000">
            <a:off x="1445419" y="2345531"/>
            <a:ext cx="304800" cy="1671638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876800" y="1503363"/>
            <a:ext cx="20320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签订合同、</a:t>
            </a:r>
            <a:r>
              <a:rPr lang="zh-CN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确认订单</a:t>
            </a:r>
          </a:p>
        </p:txBody>
      </p:sp>
      <p:cxnSp>
        <p:nvCxnSpPr>
          <p:cNvPr id="81" name="形状 80"/>
          <p:cNvCxnSpPr>
            <a:endCxn id="57" idx="0"/>
          </p:cNvCxnSpPr>
          <p:nvPr/>
        </p:nvCxnSpPr>
        <p:spPr>
          <a:xfrm>
            <a:off x="4953000" y="1809750"/>
            <a:ext cx="1747838" cy="252413"/>
          </a:xfrm>
          <a:prstGeom prst="bent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 flipV="1">
            <a:off x="5043488" y="2538413"/>
            <a:ext cx="121920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105400" y="2538413"/>
            <a:ext cx="10048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采购入库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5105400" y="2233613"/>
            <a:ext cx="1004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销售发货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243513" y="3181350"/>
            <a:ext cx="10048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支付货款</a:t>
            </a:r>
          </a:p>
        </p:txBody>
      </p:sp>
      <p:cxnSp>
        <p:nvCxnSpPr>
          <p:cNvPr id="92" name="形状 91"/>
          <p:cNvCxnSpPr>
            <a:stCxn id="57" idx="3"/>
          </p:cNvCxnSpPr>
          <p:nvPr/>
        </p:nvCxnSpPr>
        <p:spPr>
          <a:xfrm rot="5400000">
            <a:off x="5402263" y="2514600"/>
            <a:ext cx="598487" cy="1344613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2308225" y="1504950"/>
            <a:ext cx="2030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签订合同、</a:t>
            </a:r>
            <a:r>
              <a:rPr lang="zh-CN" altLang="en-US" sz="1600" b="1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确认订单</a:t>
            </a:r>
          </a:p>
        </p:txBody>
      </p:sp>
      <p:cxnSp>
        <p:nvCxnSpPr>
          <p:cNvPr id="99" name="形状 98"/>
          <p:cNvCxnSpPr>
            <a:stCxn id="35" idx="0"/>
          </p:cNvCxnSpPr>
          <p:nvPr/>
        </p:nvCxnSpPr>
        <p:spPr>
          <a:xfrm rot="5400000" flipH="1" flipV="1">
            <a:off x="3186112" y="1057276"/>
            <a:ext cx="252413" cy="1757362"/>
          </a:xfrm>
          <a:prstGeom prst="bent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/>
          <p:nvPr/>
        </p:nvCxnSpPr>
        <p:spPr>
          <a:xfrm flipV="1">
            <a:off x="2909888" y="257175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2971800" y="2571750"/>
            <a:ext cx="1004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采购入库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2971800" y="2266950"/>
            <a:ext cx="1004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销售发货</a:t>
            </a:r>
          </a:p>
        </p:txBody>
      </p:sp>
      <p:cxnSp>
        <p:nvCxnSpPr>
          <p:cNvPr id="104" name="形状 103"/>
          <p:cNvCxnSpPr>
            <a:endCxn id="35" idx="5"/>
          </p:cNvCxnSpPr>
          <p:nvPr/>
        </p:nvCxnSpPr>
        <p:spPr>
          <a:xfrm rot="10800000">
            <a:off x="2762250" y="2887663"/>
            <a:ext cx="1352550" cy="598487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2976563" y="3519488"/>
            <a:ext cx="1004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货款回收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2971800" y="3181350"/>
            <a:ext cx="1004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支付货款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086600" y="2952750"/>
            <a:ext cx="10048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货款回收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508750" y="2255838"/>
            <a:ext cx="30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lt1"/>
                </a:solidFill>
                <a:latin typeface="+mn-lt"/>
                <a:ea typeface="+mn-ea"/>
              </a:rPr>
              <a:t>客户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8456613" y="2328863"/>
            <a:ext cx="3048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lt1"/>
                </a:solidFill>
                <a:latin typeface="+mn-lt"/>
                <a:ea typeface="+mn-ea"/>
              </a:rPr>
              <a:t>虚拟销售市场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7" presetID="2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0" grpId="1" build="allAtOnce" animBg="1"/>
      <p:bldP spid="10" grpId="2" build="allAtOnce" animBg="1"/>
      <p:bldP spid="10" grpId="3" build="allAtOnce" animBg="1"/>
      <p:bldP spid="10" grpId="4" build="allAtOnce" animBg="1"/>
      <p:bldP spid="35" grpId="0" animBg="1"/>
      <p:bldP spid="54" grpId="0" animBg="1"/>
      <p:bldP spid="54" grpId="1" animBg="1"/>
      <p:bldP spid="54" grpId="2" animBg="1"/>
      <p:bldP spid="57" grpId="0" animBg="1"/>
      <p:bldP spid="57" grpId="1" animBg="1"/>
      <p:bldP spid="57" grpId="2" animBg="1"/>
      <p:bldP spid="61" grpId="0" animBg="1"/>
      <p:bldP spid="42" grpId="0"/>
      <p:bldP spid="42" grpId="1"/>
      <p:bldP spid="42" grpId="2"/>
      <p:bldP spid="43" grpId="0"/>
      <p:bldP spid="43" grpId="1"/>
      <p:bldP spid="43" grpId="2"/>
      <p:bldP spid="48" grpId="0"/>
      <p:bldP spid="48" grpId="1"/>
      <p:bldP spid="48" grpId="2"/>
      <p:bldP spid="66" grpId="0" animBg="1"/>
      <p:bldP spid="66" grpId="1" animBg="1"/>
      <p:bldP spid="66" grpId="2" animBg="1"/>
      <p:bldP spid="69" grpId="0"/>
      <p:bldP spid="70" grpId="0"/>
      <p:bldP spid="71" grpId="0"/>
      <p:bldP spid="78" grpId="0"/>
      <p:bldP spid="78" grpId="1"/>
      <p:bldP spid="78" grpId="2"/>
      <p:bldP spid="87" grpId="0"/>
      <p:bldP spid="87" grpId="1"/>
      <p:bldP spid="87" grpId="2"/>
      <p:bldP spid="88" grpId="0"/>
      <p:bldP spid="88" grpId="1"/>
      <p:bldP spid="88" grpId="2"/>
      <p:bldP spid="91" grpId="0"/>
      <p:bldP spid="91" grpId="1"/>
      <p:bldP spid="91" grpId="2"/>
      <p:bldP spid="98" grpId="0"/>
      <p:bldP spid="98" grpId="1"/>
      <p:bldP spid="98" grpId="2"/>
      <p:bldP spid="101" grpId="0"/>
      <p:bldP spid="101" grpId="1"/>
      <p:bldP spid="101" grpId="2"/>
      <p:bldP spid="102" grpId="0"/>
      <p:bldP spid="102" grpId="1"/>
      <p:bldP spid="102" grpId="2"/>
      <p:bldP spid="109" grpId="0"/>
      <p:bldP spid="109" grpId="1"/>
      <p:bldP spid="109" grpId="2"/>
      <p:bldP spid="110" grpId="0"/>
      <p:bldP spid="110" grpId="1"/>
      <p:bldP spid="110" grpId="2"/>
      <p:bldP spid="114" grpId="0"/>
      <p:bldP spid="114" grpId="1"/>
      <p:bldP spid="114" grpId="2"/>
      <p:bldP spid="116" grpId="0"/>
      <p:bldP spid="1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>
            <a:spLocks/>
          </p:cNvSpPr>
          <p:nvPr/>
        </p:nvSpPr>
        <p:spPr bwMode="auto">
          <a:xfrm>
            <a:off x="228600" y="209550"/>
            <a:ext cx="6934200" cy="419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主体业务关系</a:t>
            </a:r>
          </a:p>
        </p:txBody>
      </p:sp>
      <p:sp>
        <p:nvSpPr>
          <p:cNvPr id="10" name="椭圆 9"/>
          <p:cNvSpPr/>
          <p:nvPr/>
        </p:nvSpPr>
        <p:spPr bwMode="auto">
          <a:xfrm>
            <a:off x="4079875" y="742950"/>
            <a:ext cx="990600" cy="304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制</a:t>
            </a:r>
            <a:endParaRPr lang="en-US" altLang="zh-CN" sz="2000" b="1" dirty="0"/>
          </a:p>
          <a:p>
            <a:pPr algn="ctr">
              <a:defRPr/>
            </a:pPr>
            <a:r>
              <a:rPr lang="zh-CN" altLang="en-US" sz="2000" b="1" dirty="0"/>
              <a:t>造</a:t>
            </a:r>
            <a:endParaRPr lang="en-US" altLang="zh-CN" sz="2000" b="1" dirty="0"/>
          </a:p>
          <a:p>
            <a:pPr algn="ctr">
              <a:defRPr/>
            </a:pPr>
            <a:r>
              <a:rPr lang="zh-CN" altLang="en-US" sz="2000" b="1" dirty="0"/>
              <a:t>企</a:t>
            </a:r>
            <a:endParaRPr lang="en-US" altLang="zh-CN" sz="2000" b="1" dirty="0"/>
          </a:p>
          <a:p>
            <a:pPr algn="ctr">
              <a:defRPr/>
            </a:pPr>
            <a:r>
              <a:rPr lang="zh-CN" altLang="en-US" sz="2000" b="1" dirty="0"/>
              <a:t>业</a:t>
            </a:r>
          </a:p>
        </p:txBody>
      </p:sp>
      <p:sp>
        <p:nvSpPr>
          <p:cNvPr id="35" name="椭圆 34"/>
          <p:cNvSpPr/>
          <p:nvPr/>
        </p:nvSpPr>
        <p:spPr bwMode="auto">
          <a:xfrm>
            <a:off x="1970088" y="1604963"/>
            <a:ext cx="928687" cy="9667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/>
              <a:t>供</a:t>
            </a:r>
            <a:endParaRPr lang="en-US" altLang="zh-CN" sz="1600" b="1" dirty="0"/>
          </a:p>
          <a:p>
            <a:pPr algn="ctr">
              <a:defRPr/>
            </a:pPr>
            <a:r>
              <a:rPr lang="zh-CN" altLang="en-US" sz="1600" b="1" dirty="0"/>
              <a:t>应</a:t>
            </a:r>
            <a:endParaRPr lang="en-US" altLang="zh-CN" sz="1600" b="1" dirty="0"/>
          </a:p>
          <a:p>
            <a:pPr algn="ctr">
              <a:defRPr/>
            </a:pPr>
            <a:r>
              <a:rPr lang="zh-CN" altLang="en-US" sz="1600" b="1" dirty="0"/>
              <a:t>商</a:t>
            </a:r>
          </a:p>
        </p:txBody>
      </p:sp>
      <p:sp>
        <p:nvSpPr>
          <p:cNvPr id="40" name="TextBox 30"/>
          <p:cNvSpPr txBox="1">
            <a:spLocks noChangeArrowheads="1"/>
          </p:cNvSpPr>
          <p:nvPr/>
        </p:nvSpPr>
        <p:spPr bwMode="auto">
          <a:xfrm>
            <a:off x="914400" y="2419350"/>
            <a:ext cx="88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lt1"/>
                </a:solidFill>
                <a:latin typeface="+mn-lt"/>
                <a:ea typeface="+mn-ea"/>
              </a:rPr>
              <a:t>采购</a:t>
            </a:r>
            <a:endParaRPr lang="en-US" altLang="zh-CN" sz="1600" b="1" dirty="0">
              <a:solidFill>
                <a:schemeClr val="lt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zh-CN" altLang="en-US" sz="1600" b="1" dirty="0">
                <a:solidFill>
                  <a:schemeClr val="lt1"/>
                </a:solidFill>
                <a:latin typeface="+mn-lt"/>
                <a:ea typeface="+mn-ea"/>
              </a:rPr>
              <a:t>原材料</a:t>
            </a:r>
          </a:p>
        </p:txBody>
      </p:sp>
      <p:sp>
        <p:nvSpPr>
          <p:cNvPr id="54" name="椭圆 53"/>
          <p:cNvSpPr/>
          <p:nvPr/>
        </p:nvSpPr>
        <p:spPr bwMode="auto">
          <a:xfrm>
            <a:off x="8355013" y="1300389"/>
            <a:ext cx="576262" cy="26939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/>
              <a:t>虚拟销售市场</a:t>
            </a:r>
          </a:p>
        </p:txBody>
      </p:sp>
      <p:sp>
        <p:nvSpPr>
          <p:cNvPr id="57" name="椭圆 56"/>
          <p:cNvSpPr/>
          <p:nvPr/>
        </p:nvSpPr>
        <p:spPr bwMode="auto">
          <a:xfrm>
            <a:off x="6237288" y="1604963"/>
            <a:ext cx="928687" cy="9667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/>
              <a:t>客</a:t>
            </a:r>
            <a:endParaRPr lang="en-US" altLang="zh-CN" sz="1600" b="1" dirty="0"/>
          </a:p>
          <a:p>
            <a:pPr algn="ctr">
              <a:defRPr/>
            </a:pPr>
            <a:r>
              <a:rPr lang="zh-CN" altLang="en-US" sz="1600" b="1" dirty="0"/>
              <a:t>户</a:t>
            </a:r>
          </a:p>
        </p:txBody>
      </p:sp>
      <p:sp>
        <p:nvSpPr>
          <p:cNvPr id="61" name="椭圆 60"/>
          <p:cNvSpPr/>
          <p:nvPr/>
        </p:nvSpPr>
        <p:spPr bwMode="auto">
          <a:xfrm>
            <a:off x="217488" y="1311275"/>
            <a:ext cx="576262" cy="26939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/>
              <a:t>虚拟供应市场</a:t>
            </a:r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7162800" y="2343150"/>
            <a:ext cx="1219200" cy="1588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V="1">
            <a:off x="7162800" y="1919288"/>
            <a:ext cx="1219200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75" name="TextBox 41"/>
          <p:cNvSpPr txBox="1">
            <a:spLocks noChangeArrowheads="1"/>
          </p:cNvSpPr>
          <p:nvPr/>
        </p:nvSpPr>
        <p:spPr bwMode="auto">
          <a:xfrm>
            <a:off x="7086600" y="158115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签订销售订单</a:t>
            </a:r>
          </a:p>
        </p:txBody>
      </p:sp>
      <p:sp>
        <p:nvSpPr>
          <p:cNvPr id="11276" name="TextBox 42"/>
          <p:cNvSpPr txBox="1">
            <a:spLocks noChangeArrowheads="1"/>
          </p:cNvSpPr>
          <p:nvPr/>
        </p:nvSpPr>
        <p:spPr bwMode="auto">
          <a:xfrm>
            <a:off x="7224713" y="2038350"/>
            <a:ext cx="1004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销售发货</a:t>
            </a:r>
          </a:p>
        </p:txBody>
      </p:sp>
      <p:sp>
        <p:nvSpPr>
          <p:cNvPr id="11277" name="TextBox 47"/>
          <p:cNvSpPr txBox="1">
            <a:spLocks noChangeArrowheads="1"/>
          </p:cNvSpPr>
          <p:nvPr/>
        </p:nvSpPr>
        <p:spPr bwMode="auto">
          <a:xfrm>
            <a:off x="5248275" y="3062288"/>
            <a:ext cx="1004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货款回收</a:t>
            </a:r>
          </a:p>
        </p:txBody>
      </p:sp>
      <p:cxnSp>
        <p:nvCxnSpPr>
          <p:cNvPr id="59" name="形状 58"/>
          <p:cNvCxnSpPr>
            <a:endCxn id="57" idx="4"/>
          </p:cNvCxnSpPr>
          <p:nvPr/>
        </p:nvCxnSpPr>
        <p:spPr>
          <a:xfrm rot="10800000">
            <a:off x="6700838" y="2571750"/>
            <a:ext cx="1681162" cy="228600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V="1">
            <a:off x="838200" y="2419350"/>
            <a:ext cx="1219200" cy="1588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flipV="1">
            <a:off x="762000" y="1995488"/>
            <a:ext cx="1219200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81" name="TextBox 68"/>
          <p:cNvSpPr txBox="1">
            <a:spLocks noChangeArrowheads="1"/>
          </p:cNvSpPr>
          <p:nvPr/>
        </p:nvSpPr>
        <p:spPr bwMode="auto">
          <a:xfrm>
            <a:off x="762000" y="165735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签订采购订单</a:t>
            </a:r>
          </a:p>
        </p:txBody>
      </p:sp>
      <p:sp>
        <p:nvSpPr>
          <p:cNvPr id="11282" name="TextBox 69"/>
          <p:cNvSpPr txBox="1">
            <a:spLocks noChangeArrowheads="1"/>
          </p:cNvSpPr>
          <p:nvPr/>
        </p:nvSpPr>
        <p:spPr bwMode="auto">
          <a:xfrm>
            <a:off x="900113" y="2114550"/>
            <a:ext cx="1004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采购入库</a:t>
            </a:r>
          </a:p>
        </p:txBody>
      </p:sp>
      <p:sp>
        <p:nvSpPr>
          <p:cNvPr id="11283" name="TextBox 70"/>
          <p:cNvSpPr txBox="1">
            <a:spLocks noChangeArrowheads="1"/>
          </p:cNvSpPr>
          <p:nvPr/>
        </p:nvSpPr>
        <p:spPr bwMode="auto">
          <a:xfrm>
            <a:off x="900113" y="2571750"/>
            <a:ext cx="1004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支付货款</a:t>
            </a:r>
          </a:p>
        </p:txBody>
      </p:sp>
      <p:cxnSp>
        <p:nvCxnSpPr>
          <p:cNvPr id="72" name="形状 71"/>
          <p:cNvCxnSpPr>
            <a:stCxn id="35" idx="4"/>
          </p:cNvCxnSpPr>
          <p:nvPr/>
        </p:nvCxnSpPr>
        <p:spPr>
          <a:xfrm rot="5400000">
            <a:off x="1445419" y="1888331"/>
            <a:ext cx="304800" cy="1671638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85" name="TextBox 77"/>
          <p:cNvSpPr txBox="1">
            <a:spLocks noChangeArrowheads="1"/>
          </p:cNvSpPr>
          <p:nvPr/>
        </p:nvSpPr>
        <p:spPr bwMode="auto">
          <a:xfrm>
            <a:off x="4876800" y="1046163"/>
            <a:ext cx="203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签订合同、确认订单</a:t>
            </a:r>
          </a:p>
        </p:txBody>
      </p:sp>
      <p:cxnSp>
        <p:nvCxnSpPr>
          <p:cNvPr id="81" name="形状 80"/>
          <p:cNvCxnSpPr>
            <a:endCxn id="57" idx="0"/>
          </p:cNvCxnSpPr>
          <p:nvPr/>
        </p:nvCxnSpPr>
        <p:spPr>
          <a:xfrm>
            <a:off x="4953000" y="1352550"/>
            <a:ext cx="1747838" cy="252413"/>
          </a:xfrm>
          <a:prstGeom prst="bent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 flipV="1">
            <a:off x="5043488" y="2081213"/>
            <a:ext cx="1219200" cy="1587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88" name="TextBox 86"/>
          <p:cNvSpPr txBox="1">
            <a:spLocks noChangeArrowheads="1"/>
          </p:cNvSpPr>
          <p:nvPr/>
        </p:nvSpPr>
        <p:spPr bwMode="auto">
          <a:xfrm>
            <a:off x="5105400" y="2081213"/>
            <a:ext cx="1004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采购入库</a:t>
            </a:r>
          </a:p>
        </p:txBody>
      </p:sp>
      <p:sp>
        <p:nvSpPr>
          <p:cNvPr id="11289" name="TextBox 87"/>
          <p:cNvSpPr txBox="1">
            <a:spLocks noChangeArrowheads="1"/>
          </p:cNvSpPr>
          <p:nvPr/>
        </p:nvSpPr>
        <p:spPr bwMode="auto">
          <a:xfrm>
            <a:off x="5105400" y="1776413"/>
            <a:ext cx="1004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销售发货</a:t>
            </a:r>
          </a:p>
        </p:txBody>
      </p:sp>
      <p:sp>
        <p:nvSpPr>
          <p:cNvPr id="11290" name="TextBox 90"/>
          <p:cNvSpPr txBox="1">
            <a:spLocks noChangeArrowheads="1"/>
          </p:cNvSpPr>
          <p:nvPr/>
        </p:nvSpPr>
        <p:spPr bwMode="auto">
          <a:xfrm>
            <a:off x="5243513" y="2724150"/>
            <a:ext cx="1004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支付货款</a:t>
            </a:r>
          </a:p>
        </p:txBody>
      </p:sp>
      <p:cxnSp>
        <p:nvCxnSpPr>
          <p:cNvPr id="92" name="形状 91"/>
          <p:cNvCxnSpPr>
            <a:stCxn id="57" idx="3"/>
          </p:cNvCxnSpPr>
          <p:nvPr/>
        </p:nvCxnSpPr>
        <p:spPr>
          <a:xfrm rot="5400000">
            <a:off x="5402263" y="2057400"/>
            <a:ext cx="598487" cy="1344613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92" name="TextBox 97"/>
          <p:cNvSpPr txBox="1">
            <a:spLocks noChangeArrowheads="1"/>
          </p:cNvSpPr>
          <p:nvPr/>
        </p:nvSpPr>
        <p:spPr bwMode="auto">
          <a:xfrm>
            <a:off x="2308225" y="1047750"/>
            <a:ext cx="2030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签订合同、确认订单</a:t>
            </a:r>
          </a:p>
        </p:txBody>
      </p:sp>
      <p:cxnSp>
        <p:nvCxnSpPr>
          <p:cNvPr id="99" name="形状 98"/>
          <p:cNvCxnSpPr>
            <a:stCxn id="35" idx="0"/>
          </p:cNvCxnSpPr>
          <p:nvPr/>
        </p:nvCxnSpPr>
        <p:spPr>
          <a:xfrm rot="5400000" flipH="1" flipV="1">
            <a:off x="3186112" y="600076"/>
            <a:ext cx="252413" cy="1757362"/>
          </a:xfrm>
          <a:prstGeom prst="bent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/>
          <p:nvPr/>
        </p:nvCxnSpPr>
        <p:spPr>
          <a:xfrm flipV="1">
            <a:off x="2909888" y="2114550"/>
            <a:ext cx="1219200" cy="1588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95" name="TextBox 100"/>
          <p:cNvSpPr txBox="1">
            <a:spLocks noChangeArrowheads="1"/>
          </p:cNvSpPr>
          <p:nvPr/>
        </p:nvSpPr>
        <p:spPr bwMode="auto">
          <a:xfrm>
            <a:off x="2971800" y="2114550"/>
            <a:ext cx="1004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采购入库</a:t>
            </a:r>
          </a:p>
        </p:txBody>
      </p:sp>
      <p:sp>
        <p:nvSpPr>
          <p:cNvPr id="11296" name="TextBox 101"/>
          <p:cNvSpPr txBox="1">
            <a:spLocks noChangeArrowheads="1"/>
          </p:cNvSpPr>
          <p:nvPr/>
        </p:nvSpPr>
        <p:spPr bwMode="auto">
          <a:xfrm>
            <a:off x="2971800" y="1809750"/>
            <a:ext cx="1004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销售发货</a:t>
            </a:r>
          </a:p>
        </p:txBody>
      </p:sp>
      <p:cxnSp>
        <p:nvCxnSpPr>
          <p:cNvPr id="104" name="形状 103"/>
          <p:cNvCxnSpPr>
            <a:endCxn id="35" idx="5"/>
          </p:cNvCxnSpPr>
          <p:nvPr/>
        </p:nvCxnSpPr>
        <p:spPr>
          <a:xfrm rot="10800000">
            <a:off x="2762250" y="2430463"/>
            <a:ext cx="1352550" cy="598487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98" name="TextBox 108"/>
          <p:cNvSpPr txBox="1">
            <a:spLocks noChangeArrowheads="1"/>
          </p:cNvSpPr>
          <p:nvPr/>
        </p:nvSpPr>
        <p:spPr bwMode="auto">
          <a:xfrm>
            <a:off x="2976563" y="3062288"/>
            <a:ext cx="1004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货款回收</a:t>
            </a:r>
          </a:p>
        </p:txBody>
      </p:sp>
      <p:sp>
        <p:nvSpPr>
          <p:cNvPr id="11299" name="TextBox 109"/>
          <p:cNvSpPr txBox="1">
            <a:spLocks noChangeArrowheads="1"/>
          </p:cNvSpPr>
          <p:nvPr/>
        </p:nvSpPr>
        <p:spPr bwMode="auto">
          <a:xfrm>
            <a:off x="2971800" y="2724150"/>
            <a:ext cx="1004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支付货款</a:t>
            </a:r>
          </a:p>
        </p:txBody>
      </p:sp>
      <p:sp>
        <p:nvSpPr>
          <p:cNvPr id="11300" name="TextBox 113"/>
          <p:cNvSpPr txBox="1">
            <a:spLocks noChangeArrowheads="1"/>
          </p:cNvSpPr>
          <p:nvPr/>
        </p:nvSpPr>
        <p:spPr bwMode="auto">
          <a:xfrm>
            <a:off x="7086600" y="2495550"/>
            <a:ext cx="1004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货款回收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508750" y="1787525"/>
            <a:ext cx="30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lt1"/>
                </a:solidFill>
                <a:latin typeface="+mn-lt"/>
                <a:ea typeface="+mn-ea"/>
              </a:rPr>
              <a:t>客户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8456613" y="1871663"/>
            <a:ext cx="3048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lt1"/>
                </a:solidFill>
                <a:latin typeface="+mn-lt"/>
                <a:ea typeface="+mn-ea"/>
              </a:rPr>
              <a:t>虚拟销售市场</a:t>
            </a:r>
          </a:p>
        </p:txBody>
      </p:sp>
      <p:sp>
        <p:nvSpPr>
          <p:cNvPr id="120" name="圆角矩形 119"/>
          <p:cNvSpPr/>
          <p:nvPr/>
        </p:nvSpPr>
        <p:spPr>
          <a:xfrm>
            <a:off x="914400" y="4010025"/>
            <a:ext cx="914400" cy="457200"/>
          </a:xfrm>
          <a:prstGeom prst="round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</a:rPr>
              <a:t>银行</a:t>
            </a:r>
          </a:p>
        </p:txBody>
      </p:sp>
      <p:sp>
        <p:nvSpPr>
          <p:cNvPr id="121" name="圆角矩形 120"/>
          <p:cNvSpPr/>
          <p:nvPr/>
        </p:nvSpPr>
        <p:spPr>
          <a:xfrm>
            <a:off x="2057400" y="4010025"/>
            <a:ext cx="2133600" cy="457200"/>
          </a:xfrm>
          <a:prstGeom prst="roundRect">
            <a:avLst/>
          </a:prstGeom>
          <a:noFill/>
          <a:ln w="317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</a:rPr>
              <a:t>各企业的仓库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4400" y="4640263"/>
            <a:ext cx="7543800" cy="36988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</a:rPr>
              <a:t>老师：经营情况查询</a:t>
            </a:r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</a:rPr>
              <a:t>-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</a:rPr>
              <a:t>银行存款、出入库明细、交易信息</a:t>
            </a:r>
          </a:p>
        </p:txBody>
      </p:sp>
      <p:cxnSp>
        <p:nvCxnSpPr>
          <p:cNvPr id="45" name="直接箭头连接符 44"/>
          <p:cNvCxnSpPr/>
          <p:nvPr/>
        </p:nvCxnSpPr>
        <p:spPr>
          <a:xfrm flipV="1">
            <a:off x="6781800" y="4335463"/>
            <a:ext cx="685800" cy="1587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307" name="TextBox 48"/>
          <p:cNvSpPr txBox="1">
            <a:spLocks noChangeArrowheads="1"/>
          </p:cNvSpPr>
          <p:nvPr/>
        </p:nvSpPr>
        <p:spPr bwMode="auto">
          <a:xfrm>
            <a:off x="6781800" y="4030663"/>
            <a:ext cx="595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物流</a:t>
            </a:r>
          </a:p>
        </p:txBody>
      </p:sp>
      <p:cxnSp>
        <p:nvCxnSpPr>
          <p:cNvPr id="50" name="直接箭头连接符 49"/>
          <p:cNvCxnSpPr/>
          <p:nvPr/>
        </p:nvCxnSpPr>
        <p:spPr>
          <a:xfrm flipV="1">
            <a:off x="5943600" y="4346575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309" name="TextBox 50"/>
          <p:cNvSpPr txBox="1">
            <a:spLocks noChangeArrowheads="1"/>
          </p:cNvSpPr>
          <p:nvPr/>
        </p:nvSpPr>
        <p:spPr bwMode="auto">
          <a:xfrm>
            <a:off x="5867400" y="4030663"/>
            <a:ext cx="800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信息流</a:t>
            </a:r>
          </a:p>
        </p:txBody>
      </p:sp>
      <p:cxnSp>
        <p:nvCxnSpPr>
          <p:cNvPr id="52" name="直接箭头连接符 51"/>
          <p:cNvCxnSpPr/>
          <p:nvPr/>
        </p:nvCxnSpPr>
        <p:spPr>
          <a:xfrm flipV="1">
            <a:off x="7620000" y="4324350"/>
            <a:ext cx="838200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620000" y="4019550"/>
            <a:ext cx="8001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资金流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>
            <a:spLocks/>
          </p:cNvSpPr>
          <p:nvPr/>
        </p:nvSpPr>
        <p:spPr bwMode="auto">
          <a:xfrm>
            <a:off x="228600" y="209550"/>
            <a:ext cx="6934200" cy="419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主体业务关系</a:t>
            </a:r>
          </a:p>
        </p:txBody>
      </p:sp>
      <p:sp>
        <p:nvSpPr>
          <p:cNvPr id="10" name="椭圆 9"/>
          <p:cNvSpPr/>
          <p:nvPr/>
        </p:nvSpPr>
        <p:spPr bwMode="auto">
          <a:xfrm>
            <a:off x="381000" y="971550"/>
            <a:ext cx="990600" cy="304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制</a:t>
            </a:r>
            <a:endParaRPr lang="en-US" altLang="zh-CN" sz="2000" b="1" dirty="0"/>
          </a:p>
          <a:p>
            <a:pPr algn="ctr">
              <a:defRPr/>
            </a:pPr>
            <a:r>
              <a:rPr lang="zh-CN" altLang="en-US" sz="2000" b="1" dirty="0"/>
              <a:t>造</a:t>
            </a:r>
            <a:endParaRPr lang="en-US" altLang="zh-CN" sz="2000" b="1" dirty="0"/>
          </a:p>
          <a:p>
            <a:pPr algn="ctr">
              <a:defRPr/>
            </a:pPr>
            <a:r>
              <a:rPr lang="zh-CN" altLang="en-US" sz="2000" b="1" dirty="0"/>
              <a:t>企</a:t>
            </a:r>
            <a:endParaRPr lang="en-US" altLang="zh-CN" sz="2000" b="1" dirty="0"/>
          </a:p>
          <a:p>
            <a:pPr algn="ctr">
              <a:defRPr/>
            </a:pPr>
            <a:r>
              <a:rPr lang="zh-CN" altLang="en-US" sz="2000" b="1" dirty="0"/>
              <a:t>业</a:t>
            </a:r>
          </a:p>
        </p:txBody>
      </p:sp>
      <p:graphicFrame>
        <p:nvGraphicFramePr>
          <p:cNvPr id="39" name="图示 38"/>
          <p:cNvGraphicFramePr/>
          <p:nvPr/>
        </p:nvGraphicFramePr>
        <p:xfrm>
          <a:off x="2209800" y="1148775"/>
          <a:ext cx="60198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676400" y="3130550"/>
            <a:ext cx="1143000" cy="5842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 type="arrow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钢管</a:t>
            </a: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B0001(2)</a:t>
            </a: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971800" y="3130550"/>
            <a:ext cx="1143000" cy="5842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 type="arrow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坐垫</a:t>
            </a: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B0003(1)</a:t>
            </a: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9" name="形状 48"/>
          <p:cNvCxnSpPr>
            <a:stCxn id="44" idx="0"/>
            <a:endCxn id="46" idx="0"/>
          </p:cNvCxnSpPr>
          <p:nvPr/>
        </p:nvCxnSpPr>
        <p:spPr>
          <a:xfrm rot="5400000" flipH="1" flipV="1">
            <a:off x="2896394" y="2482057"/>
            <a:ext cx="1587" cy="1295400"/>
          </a:xfrm>
          <a:prstGeom prst="bentConnector3">
            <a:avLst>
              <a:gd name="adj1" fmla="val 9539172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rot="5400000">
            <a:off x="2819401" y="2900362"/>
            <a:ext cx="152400" cy="31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  <p:bldP spid="44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>
            <a:spLocks/>
          </p:cNvSpPr>
          <p:nvPr/>
        </p:nvSpPr>
        <p:spPr bwMode="auto">
          <a:xfrm>
            <a:off x="228600" y="209550"/>
            <a:ext cx="6934200" cy="419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主体业务关系</a:t>
            </a:r>
          </a:p>
        </p:txBody>
      </p:sp>
      <p:sp>
        <p:nvSpPr>
          <p:cNvPr id="10" name="椭圆 9"/>
          <p:cNvSpPr/>
          <p:nvPr/>
        </p:nvSpPr>
        <p:spPr bwMode="auto">
          <a:xfrm>
            <a:off x="381000" y="971550"/>
            <a:ext cx="990600" cy="304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制</a:t>
            </a:r>
            <a:endParaRPr lang="en-US" altLang="zh-CN" sz="2000" b="1" dirty="0"/>
          </a:p>
          <a:p>
            <a:pPr algn="ctr">
              <a:defRPr/>
            </a:pPr>
            <a:r>
              <a:rPr lang="zh-CN" altLang="en-US" sz="2000" b="1" dirty="0"/>
              <a:t>造</a:t>
            </a:r>
            <a:endParaRPr lang="en-US" altLang="zh-CN" sz="2000" b="1" dirty="0"/>
          </a:p>
          <a:p>
            <a:pPr algn="ctr">
              <a:defRPr/>
            </a:pPr>
            <a:r>
              <a:rPr lang="zh-CN" altLang="en-US" sz="2000" b="1" dirty="0"/>
              <a:t>企</a:t>
            </a:r>
            <a:endParaRPr lang="en-US" altLang="zh-CN" sz="2000" b="1" dirty="0"/>
          </a:p>
          <a:p>
            <a:pPr algn="ctr">
              <a:defRPr/>
            </a:pPr>
            <a:r>
              <a:rPr lang="zh-CN" altLang="en-US" sz="2000" b="1" dirty="0"/>
              <a:t>业</a:t>
            </a:r>
          </a:p>
        </p:txBody>
      </p:sp>
      <p:sp>
        <p:nvSpPr>
          <p:cNvPr id="13316" name="TextBox 14"/>
          <p:cNvSpPr txBox="1">
            <a:spLocks noChangeArrowheads="1"/>
          </p:cNvSpPr>
          <p:nvPr/>
        </p:nvSpPr>
        <p:spPr bwMode="auto">
          <a:xfrm>
            <a:off x="2209800" y="1276350"/>
            <a:ext cx="1360488" cy="5842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 type="arrow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经济车架</a:t>
            </a: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M0001</a:t>
            </a: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17" name="TextBox 15"/>
          <p:cNvSpPr txBox="1">
            <a:spLocks noChangeArrowheads="1"/>
          </p:cNvSpPr>
          <p:nvPr/>
        </p:nvSpPr>
        <p:spPr bwMode="auto">
          <a:xfrm>
            <a:off x="5562600" y="1276350"/>
            <a:ext cx="1360488" cy="5842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 type="arrow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经济童车</a:t>
            </a: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P0001</a:t>
            </a: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2038350"/>
            <a:ext cx="2146300" cy="923925"/>
          </a:xfrm>
          <a:prstGeom prst="rect">
            <a:avLst/>
          </a:prstGeom>
          <a:ln w="31750">
            <a:solidFill>
              <a:srgbClr val="FF0000"/>
            </a:solidFill>
            <a:prstDash val="dashDot"/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zh-CN" altLang="en-US" dirty="0">
                <a:latin typeface="微软雅黑" pitchFamily="34" charset="-122"/>
              </a:rPr>
              <a:t>领料、开工车架</a:t>
            </a:r>
            <a:endParaRPr lang="en-US" altLang="zh-CN" dirty="0">
              <a:latin typeface="微软雅黑" pitchFamily="34" charset="-12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CN" altLang="en-US" dirty="0">
                <a:latin typeface="微软雅黑" pitchFamily="34" charset="-122"/>
              </a:rPr>
              <a:t>派工</a:t>
            </a:r>
            <a:endParaRPr lang="en-US" altLang="zh-CN" dirty="0">
              <a:latin typeface="微软雅黑" pitchFamily="34" charset="-12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CN" altLang="en-US" dirty="0">
                <a:latin typeface="微软雅黑" pitchFamily="34" charset="-122"/>
              </a:rPr>
              <a:t>完工入库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2600" y="2038350"/>
            <a:ext cx="2146300" cy="923925"/>
          </a:xfrm>
          <a:prstGeom prst="rect">
            <a:avLst/>
          </a:prstGeom>
          <a:ln w="31750">
            <a:solidFill>
              <a:srgbClr val="FF0000"/>
            </a:solidFill>
            <a:prstDash val="dashDot"/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zh-CN" altLang="en-US" dirty="0">
                <a:latin typeface="微软雅黑" pitchFamily="34" charset="-122"/>
              </a:rPr>
              <a:t>领料、开工童车</a:t>
            </a:r>
            <a:endParaRPr lang="en-US" altLang="zh-CN" dirty="0">
              <a:latin typeface="微软雅黑" pitchFamily="34" charset="-12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CN" altLang="en-US" dirty="0">
                <a:latin typeface="微软雅黑" pitchFamily="34" charset="-122"/>
              </a:rPr>
              <a:t>派工</a:t>
            </a:r>
            <a:endParaRPr lang="en-US" altLang="zh-CN" dirty="0">
              <a:latin typeface="微软雅黑" pitchFamily="34" charset="-12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CN" altLang="en-US" dirty="0">
                <a:latin typeface="微软雅黑" pitchFamily="34" charset="-122"/>
              </a:rPr>
              <a:t>完工入库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直接箭头连接符 50"/>
          <p:cNvCxnSpPr>
            <a:cxnSpLocks noChangeShapeType="1"/>
          </p:cNvCxnSpPr>
          <p:nvPr/>
        </p:nvCxnSpPr>
        <p:spPr bwMode="auto">
          <a:xfrm>
            <a:off x="914400" y="4986338"/>
            <a:ext cx="4267200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435" name="直接箭头连接符 37"/>
          <p:cNvCxnSpPr>
            <a:cxnSpLocks noChangeShapeType="1"/>
          </p:cNvCxnSpPr>
          <p:nvPr/>
        </p:nvCxnSpPr>
        <p:spPr bwMode="auto">
          <a:xfrm rot="5400000">
            <a:off x="-281781" y="2020094"/>
            <a:ext cx="1981200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3225" y="1258888"/>
            <a:ext cx="604838" cy="1474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zh-CN" altLang="en-US" b="1" dirty="0">
                <a:latin typeface="+mn-ea"/>
                <a:ea typeface="+mn-ea"/>
              </a:rPr>
              <a:t>支持性</a:t>
            </a:r>
          </a:p>
          <a:p>
            <a:pPr algn="ctr">
              <a:defRPr/>
            </a:pPr>
            <a:r>
              <a:rPr lang="zh-CN" altLang="en-US" b="1" dirty="0">
                <a:latin typeface="+mn-ea"/>
                <a:ea typeface="+mn-ea"/>
              </a:rPr>
              <a:t>活动</a:t>
            </a:r>
            <a:endParaRPr lang="en-US" altLang="zh-CN" b="1" dirty="0">
              <a:latin typeface="+mn-ea"/>
              <a:ea typeface="+mn-ea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38363" y="4795838"/>
            <a:ext cx="1595437" cy="3667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zh-CN" altLang="en-US" b="1" dirty="0">
                <a:latin typeface="+mn-ea"/>
                <a:ea typeface="+mn-ea"/>
              </a:rPr>
              <a:t>基础性活动</a:t>
            </a:r>
            <a:endParaRPr lang="en-US" altLang="zh-CN" b="1" dirty="0">
              <a:latin typeface="+mn-ea"/>
              <a:ea typeface="+mn-ea"/>
            </a:endParaRPr>
          </a:p>
        </p:txBody>
      </p:sp>
      <p:sp>
        <p:nvSpPr>
          <p:cNvPr id="18438" name="Freeform 9"/>
          <p:cNvSpPr>
            <a:spLocks/>
          </p:cNvSpPr>
          <p:nvPr/>
        </p:nvSpPr>
        <p:spPr bwMode="auto">
          <a:xfrm>
            <a:off x="838200" y="1022350"/>
            <a:ext cx="5151438" cy="487363"/>
          </a:xfrm>
          <a:custGeom>
            <a:avLst/>
            <a:gdLst>
              <a:gd name="T0" fmla="*/ 0 w 3265"/>
              <a:gd name="T1" fmla="*/ 0 h 385"/>
              <a:gd name="T2" fmla="*/ 0 w 3265"/>
              <a:gd name="T3" fmla="*/ 384 h 385"/>
              <a:gd name="T4" fmla="*/ 3264 w 3265"/>
              <a:gd name="T5" fmla="*/ 384 h 385"/>
              <a:gd name="T6" fmla="*/ 2880 w 3265"/>
              <a:gd name="T7" fmla="*/ 0 h 385"/>
              <a:gd name="T8" fmla="*/ 0 w 3265"/>
              <a:gd name="T9" fmla="*/ 0 h 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65"/>
              <a:gd name="T16" fmla="*/ 0 h 385"/>
              <a:gd name="T17" fmla="*/ 3265 w 3265"/>
              <a:gd name="T18" fmla="*/ 385 h 3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65" h="385">
                <a:moveTo>
                  <a:pt x="0" y="0"/>
                </a:moveTo>
                <a:lnTo>
                  <a:pt x="0" y="384"/>
                </a:lnTo>
                <a:lnTo>
                  <a:pt x="3264" y="384"/>
                </a:lnTo>
                <a:lnTo>
                  <a:pt x="2880" y="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38100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9" name="Freeform 10"/>
          <p:cNvSpPr>
            <a:spLocks/>
          </p:cNvSpPr>
          <p:nvPr/>
        </p:nvSpPr>
        <p:spPr bwMode="auto">
          <a:xfrm>
            <a:off x="835025" y="2032000"/>
            <a:ext cx="6515100" cy="547688"/>
          </a:xfrm>
          <a:custGeom>
            <a:avLst/>
            <a:gdLst>
              <a:gd name="T0" fmla="*/ 0 w 4129"/>
              <a:gd name="T1" fmla="*/ 0 h 433"/>
              <a:gd name="T2" fmla="*/ 0 w 4129"/>
              <a:gd name="T3" fmla="*/ 432 h 433"/>
              <a:gd name="T4" fmla="*/ 4128 w 4129"/>
              <a:gd name="T5" fmla="*/ 432 h 433"/>
              <a:gd name="T6" fmla="*/ 3696 w 4129"/>
              <a:gd name="T7" fmla="*/ 0 h 433"/>
              <a:gd name="T8" fmla="*/ 0 w 4129"/>
              <a:gd name="T9" fmla="*/ 0 h 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29"/>
              <a:gd name="T16" fmla="*/ 0 h 433"/>
              <a:gd name="T17" fmla="*/ 4129 w 4129"/>
              <a:gd name="T18" fmla="*/ 433 h 4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29" h="433">
                <a:moveTo>
                  <a:pt x="0" y="0"/>
                </a:moveTo>
                <a:lnTo>
                  <a:pt x="0" y="432"/>
                </a:lnTo>
                <a:lnTo>
                  <a:pt x="4128" y="432"/>
                </a:lnTo>
                <a:lnTo>
                  <a:pt x="3696" y="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38100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1143000" y="2105025"/>
            <a:ext cx="1616075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研究与开发</a:t>
            </a:r>
          </a:p>
        </p:txBody>
      </p:sp>
      <p:sp>
        <p:nvSpPr>
          <p:cNvPr id="18441" name="Freeform 12"/>
          <p:cNvSpPr>
            <a:spLocks/>
          </p:cNvSpPr>
          <p:nvPr/>
        </p:nvSpPr>
        <p:spPr bwMode="auto">
          <a:xfrm>
            <a:off x="842963" y="1501775"/>
            <a:ext cx="5832475" cy="549275"/>
          </a:xfrm>
          <a:custGeom>
            <a:avLst/>
            <a:gdLst>
              <a:gd name="T0" fmla="*/ 0 w 3697"/>
              <a:gd name="T1" fmla="*/ 0 h 433"/>
              <a:gd name="T2" fmla="*/ 0 w 3697"/>
              <a:gd name="T3" fmla="*/ 432 h 433"/>
              <a:gd name="T4" fmla="*/ 3696 w 3697"/>
              <a:gd name="T5" fmla="*/ 432 h 433"/>
              <a:gd name="T6" fmla="*/ 3264 w 3697"/>
              <a:gd name="T7" fmla="*/ 0 h 433"/>
              <a:gd name="T8" fmla="*/ 0 w 3697"/>
              <a:gd name="T9" fmla="*/ 0 h 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7"/>
              <a:gd name="T16" fmla="*/ 0 h 433"/>
              <a:gd name="T17" fmla="*/ 3697 w 3697"/>
              <a:gd name="T18" fmla="*/ 433 h 4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7" h="433">
                <a:moveTo>
                  <a:pt x="0" y="0"/>
                </a:moveTo>
                <a:lnTo>
                  <a:pt x="0" y="432"/>
                </a:lnTo>
                <a:lnTo>
                  <a:pt x="3696" y="432"/>
                </a:lnTo>
                <a:lnTo>
                  <a:pt x="3264" y="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38100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1143000" y="1585913"/>
            <a:ext cx="23320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人力资源管理</a:t>
            </a:r>
          </a:p>
        </p:txBody>
      </p:sp>
      <p:sp>
        <p:nvSpPr>
          <p:cNvPr id="18443" name="Freeform 14"/>
          <p:cNvSpPr>
            <a:spLocks/>
          </p:cNvSpPr>
          <p:nvPr/>
        </p:nvSpPr>
        <p:spPr bwMode="auto">
          <a:xfrm>
            <a:off x="839788" y="2554288"/>
            <a:ext cx="7119937" cy="487362"/>
          </a:xfrm>
          <a:custGeom>
            <a:avLst/>
            <a:gdLst>
              <a:gd name="T0" fmla="*/ 0 w 4513"/>
              <a:gd name="T1" fmla="*/ 0 h 385"/>
              <a:gd name="T2" fmla="*/ 0 w 4513"/>
              <a:gd name="T3" fmla="*/ 384 h 385"/>
              <a:gd name="T4" fmla="*/ 4512 w 4513"/>
              <a:gd name="T5" fmla="*/ 384 h 385"/>
              <a:gd name="T6" fmla="*/ 4128 w 4513"/>
              <a:gd name="T7" fmla="*/ 0 h 385"/>
              <a:gd name="T8" fmla="*/ 0 w 4513"/>
              <a:gd name="T9" fmla="*/ 0 h 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13"/>
              <a:gd name="T16" fmla="*/ 0 h 385"/>
              <a:gd name="T17" fmla="*/ 4513 w 4513"/>
              <a:gd name="T18" fmla="*/ 385 h 3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13" h="385">
                <a:moveTo>
                  <a:pt x="0" y="0"/>
                </a:moveTo>
                <a:lnTo>
                  <a:pt x="0" y="384"/>
                </a:lnTo>
                <a:lnTo>
                  <a:pt x="4512" y="384"/>
                </a:lnTo>
                <a:lnTo>
                  <a:pt x="4128" y="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38100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4" name="Rectangle 15"/>
          <p:cNvSpPr>
            <a:spLocks noChangeArrowheads="1"/>
          </p:cNvSpPr>
          <p:nvPr/>
        </p:nvSpPr>
        <p:spPr bwMode="auto">
          <a:xfrm>
            <a:off x="1123950" y="1106488"/>
            <a:ext cx="42862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企业基础管理工作（财务、计划等）</a:t>
            </a:r>
            <a:endParaRPr lang="en-US" altLang="zh-CN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45" name="Rectangle 16"/>
          <p:cNvSpPr>
            <a:spLocks noChangeArrowheads="1"/>
          </p:cNvSpPr>
          <p:nvPr/>
        </p:nvSpPr>
        <p:spPr bwMode="auto">
          <a:xfrm>
            <a:off x="1143000" y="2630488"/>
            <a:ext cx="1885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采购          </a:t>
            </a:r>
            <a:endParaRPr lang="en-US" altLang="zh-CN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46" name="Rectangle 17"/>
          <p:cNvSpPr>
            <a:spLocks noChangeArrowheads="1"/>
          </p:cNvSpPr>
          <p:nvPr/>
        </p:nvSpPr>
        <p:spPr bwMode="auto">
          <a:xfrm>
            <a:off x="836613" y="3063875"/>
            <a:ext cx="1262062" cy="17764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7" name="Rectangle 18"/>
          <p:cNvSpPr>
            <a:spLocks noChangeArrowheads="1"/>
          </p:cNvSpPr>
          <p:nvPr/>
        </p:nvSpPr>
        <p:spPr bwMode="auto">
          <a:xfrm>
            <a:off x="2132013" y="3063875"/>
            <a:ext cx="1262062" cy="17764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8" name="Rectangle 19"/>
          <p:cNvSpPr>
            <a:spLocks noChangeArrowheads="1"/>
          </p:cNvSpPr>
          <p:nvPr/>
        </p:nvSpPr>
        <p:spPr bwMode="auto">
          <a:xfrm>
            <a:off x="3427413" y="3063875"/>
            <a:ext cx="1262062" cy="17764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9" name="Freeform 20"/>
          <p:cNvSpPr>
            <a:spLocks/>
          </p:cNvSpPr>
          <p:nvPr/>
        </p:nvSpPr>
        <p:spPr bwMode="auto">
          <a:xfrm>
            <a:off x="6010275" y="3051175"/>
            <a:ext cx="1970088" cy="1371600"/>
          </a:xfrm>
          <a:custGeom>
            <a:avLst/>
            <a:gdLst>
              <a:gd name="T0" fmla="*/ 0 w 1249"/>
              <a:gd name="T1" fmla="*/ 0 h 1249"/>
              <a:gd name="T2" fmla="*/ 0 w 1249"/>
              <a:gd name="T3" fmla="*/ 1248 h 1249"/>
              <a:gd name="T4" fmla="*/ 1248 w 1249"/>
              <a:gd name="T5" fmla="*/ 0 h 1249"/>
              <a:gd name="T6" fmla="*/ 0 w 1249"/>
              <a:gd name="T7" fmla="*/ 0 h 1249"/>
              <a:gd name="T8" fmla="*/ 0 60000 65536"/>
              <a:gd name="T9" fmla="*/ 0 60000 65536"/>
              <a:gd name="T10" fmla="*/ 0 60000 65536"/>
              <a:gd name="T11" fmla="*/ 0 60000 65536"/>
              <a:gd name="T12" fmla="*/ 0 w 1249"/>
              <a:gd name="T13" fmla="*/ 0 h 1249"/>
              <a:gd name="T14" fmla="*/ 1249 w 1249"/>
              <a:gd name="T15" fmla="*/ 1249 h 12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9" h="1249">
                <a:moveTo>
                  <a:pt x="0" y="0"/>
                </a:moveTo>
                <a:lnTo>
                  <a:pt x="0" y="1248"/>
                </a:lnTo>
                <a:lnTo>
                  <a:pt x="1248" y="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38100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0" name="Rectangle 21"/>
          <p:cNvSpPr>
            <a:spLocks noChangeArrowheads="1"/>
          </p:cNvSpPr>
          <p:nvPr/>
        </p:nvSpPr>
        <p:spPr bwMode="auto">
          <a:xfrm>
            <a:off x="1027113" y="3271838"/>
            <a:ext cx="996950" cy="827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进货</a:t>
            </a:r>
            <a:r>
              <a:rPr lang="en-US" altLang="zh-CN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物流</a:t>
            </a:r>
            <a:endParaRPr lang="en-US" altLang="zh-CN" sz="2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51" name="Rectangle 22"/>
          <p:cNvSpPr>
            <a:spLocks noChangeArrowheads="1"/>
          </p:cNvSpPr>
          <p:nvPr/>
        </p:nvSpPr>
        <p:spPr bwMode="auto">
          <a:xfrm>
            <a:off x="2378075" y="3262313"/>
            <a:ext cx="898525" cy="827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运营</a:t>
            </a:r>
          </a:p>
          <a:p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生产</a:t>
            </a:r>
            <a:endParaRPr lang="en-US" altLang="zh-CN" sz="2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52" name="Freeform 23"/>
          <p:cNvSpPr>
            <a:spLocks/>
          </p:cNvSpPr>
          <p:nvPr/>
        </p:nvSpPr>
        <p:spPr bwMode="auto">
          <a:xfrm>
            <a:off x="4706938" y="3054350"/>
            <a:ext cx="1276350" cy="1785938"/>
          </a:xfrm>
          <a:custGeom>
            <a:avLst/>
            <a:gdLst>
              <a:gd name="T0" fmla="*/ 0 w 809"/>
              <a:gd name="T1" fmla="*/ 0 h 1625"/>
              <a:gd name="T2" fmla="*/ 0 w 809"/>
              <a:gd name="T3" fmla="*/ 1624 h 1625"/>
              <a:gd name="T4" fmla="*/ 428 w 809"/>
              <a:gd name="T5" fmla="*/ 1624 h 1625"/>
              <a:gd name="T6" fmla="*/ 808 w 809"/>
              <a:gd name="T7" fmla="*/ 1242 h 1625"/>
              <a:gd name="T8" fmla="*/ 808 w 809"/>
              <a:gd name="T9" fmla="*/ 0 h 1625"/>
              <a:gd name="T10" fmla="*/ 0 w 809"/>
              <a:gd name="T11" fmla="*/ 0 h 16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9"/>
              <a:gd name="T19" fmla="*/ 0 h 1625"/>
              <a:gd name="T20" fmla="*/ 809 w 809"/>
              <a:gd name="T21" fmla="*/ 1625 h 16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9" h="1625">
                <a:moveTo>
                  <a:pt x="0" y="0"/>
                </a:moveTo>
                <a:lnTo>
                  <a:pt x="0" y="1624"/>
                </a:lnTo>
                <a:lnTo>
                  <a:pt x="428" y="1624"/>
                </a:lnTo>
                <a:lnTo>
                  <a:pt x="808" y="1242"/>
                </a:lnTo>
                <a:lnTo>
                  <a:pt x="808" y="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38100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3" name="Rectangle 24"/>
          <p:cNvSpPr>
            <a:spLocks noChangeArrowheads="1"/>
          </p:cNvSpPr>
          <p:nvPr/>
        </p:nvSpPr>
        <p:spPr bwMode="auto">
          <a:xfrm>
            <a:off x="3598863" y="3281363"/>
            <a:ext cx="8985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发货</a:t>
            </a:r>
          </a:p>
          <a:p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物流</a:t>
            </a:r>
            <a:endParaRPr lang="en-US" altLang="zh-CN" sz="2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54" name="Rectangle 25"/>
          <p:cNvSpPr>
            <a:spLocks noChangeArrowheads="1"/>
          </p:cNvSpPr>
          <p:nvPr/>
        </p:nvSpPr>
        <p:spPr bwMode="auto">
          <a:xfrm>
            <a:off x="4749800" y="3271838"/>
            <a:ext cx="127000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市场</a:t>
            </a:r>
            <a:endParaRPr lang="en-US" altLang="zh-CN" sz="2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&amp; </a:t>
            </a:r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销售</a:t>
            </a:r>
            <a:endParaRPr lang="en-US" altLang="zh-CN" sz="2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55" name="Rectangle 26"/>
          <p:cNvSpPr>
            <a:spLocks noChangeArrowheads="1"/>
          </p:cNvSpPr>
          <p:nvPr/>
        </p:nvSpPr>
        <p:spPr bwMode="auto">
          <a:xfrm>
            <a:off x="6172200" y="3270250"/>
            <a:ext cx="8985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endParaRPr lang="en-US" altLang="zh-CN" sz="2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5181600" y="1030288"/>
            <a:ext cx="3352800" cy="38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0"/>
              </a:cxn>
              <a:cxn ang="0">
                <a:pos x="2064" y="1632"/>
              </a:cxn>
              <a:cxn ang="0">
                <a:pos x="432" y="3264"/>
              </a:cxn>
              <a:cxn ang="0">
                <a:pos x="0" y="3264"/>
              </a:cxn>
              <a:cxn ang="0">
                <a:pos x="1632" y="1632"/>
              </a:cxn>
              <a:cxn ang="0">
                <a:pos x="0" y="0"/>
              </a:cxn>
            </a:cxnLst>
            <a:rect l="0" t="0" r="r" b="b"/>
            <a:pathLst>
              <a:path w="2065" h="3265">
                <a:moveTo>
                  <a:pt x="0" y="0"/>
                </a:moveTo>
                <a:lnTo>
                  <a:pt x="432" y="0"/>
                </a:lnTo>
                <a:lnTo>
                  <a:pt x="2064" y="1632"/>
                </a:lnTo>
                <a:lnTo>
                  <a:pt x="432" y="3264"/>
                </a:lnTo>
                <a:lnTo>
                  <a:pt x="0" y="3264"/>
                </a:lnTo>
                <a:lnTo>
                  <a:pt x="1632" y="1632"/>
                </a:lnTo>
                <a:lnTo>
                  <a:pt x="0" y="0"/>
                </a:lnTo>
              </a:path>
            </a:pathLst>
          </a:custGeom>
          <a:solidFill>
            <a:srgbClr val="FF5757"/>
          </a:solidFill>
          <a:ln w="508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 rot="2225977">
            <a:off x="6205538" y="1933575"/>
            <a:ext cx="1614487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latin typeface="+mn-ea"/>
                <a:ea typeface="+mn-ea"/>
              </a:rPr>
              <a:t>边际利润</a:t>
            </a:r>
            <a:endParaRPr lang="en-US" altLang="zh-CN" sz="2000" b="1" dirty="0">
              <a:latin typeface="+mn-ea"/>
              <a:ea typeface="+mn-ea"/>
            </a:endParaRPr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 rot="8706375">
            <a:off x="5969000" y="3756025"/>
            <a:ext cx="16160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latin typeface="+mn-ea"/>
                <a:ea typeface="+mn-ea"/>
              </a:rPr>
              <a:t>边际利润</a:t>
            </a:r>
            <a:endParaRPr lang="en-US" altLang="zh-CN" sz="2000" b="1" dirty="0">
              <a:latin typeface="+mn-ea"/>
              <a:ea typeface="+mn-ea"/>
            </a:endParaRPr>
          </a:p>
        </p:txBody>
      </p:sp>
      <p:sp>
        <p:nvSpPr>
          <p:cNvPr id="52" name="标题 2"/>
          <p:cNvSpPr txBox="1">
            <a:spLocks/>
          </p:cNvSpPr>
          <p:nvPr/>
        </p:nvSpPr>
        <p:spPr bwMode="auto">
          <a:xfrm>
            <a:off x="228600" y="209550"/>
            <a:ext cx="6934200" cy="419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波特价值链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黑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2611</TotalTime>
  <Pages>0</Pages>
  <Words>596</Words>
  <Characters>0</Characters>
  <Application>Microsoft Office PowerPoint</Application>
  <DocSecurity>0</DocSecurity>
  <PresentationFormat>全屏显示(16:9)</PresentationFormat>
  <Lines>0</Lines>
  <Paragraphs>168</Paragraphs>
  <Slides>7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STU-60</cp:lastModifiedBy>
  <cp:revision>458</cp:revision>
  <cp:lastPrinted>1601-01-01T00:00:00Z</cp:lastPrinted>
  <dcterms:created xsi:type="dcterms:W3CDTF">2009-12-16T05:52:57Z</dcterms:created>
  <dcterms:modified xsi:type="dcterms:W3CDTF">2019-10-31T07:44:07Z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2052-6.6.0.2461</vt:lpwstr>
  </property>
</Properties>
</file>