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562" r:id="rId3"/>
    <p:sldId id="258" r:id="rId4"/>
    <p:sldId id="569" r:id="rId5"/>
    <p:sldId id="473" r:id="rId6"/>
    <p:sldId id="257" r:id="rId7"/>
    <p:sldId id="568" r:id="rId8"/>
    <p:sldId id="564" r:id="rId9"/>
    <p:sldId id="565" r:id="rId10"/>
    <p:sldId id="566" r:id="rId11"/>
    <p:sldId id="263" r:id="rId12"/>
    <p:sldId id="570" r:id="rId13"/>
    <p:sldId id="478" r:id="rId14"/>
    <p:sldId id="535" r:id="rId15"/>
    <p:sldId id="572" r:id="rId16"/>
    <p:sldId id="573" r:id="rId17"/>
    <p:sldId id="549" r:id="rId18"/>
    <p:sldId id="483" r:id="rId19"/>
    <p:sldId id="546" r:id="rId20"/>
    <p:sldId id="576" r:id="rId21"/>
    <p:sldId id="489" r:id="rId22"/>
    <p:sldId id="574" r:id="rId23"/>
    <p:sldId id="577" r:id="rId24"/>
    <p:sldId id="578" r:id="rId25"/>
    <p:sldId id="579" r:id="rId26"/>
    <p:sldId id="580" r:id="rId27"/>
    <p:sldId id="586" r:id="rId28"/>
    <p:sldId id="589" r:id="rId29"/>
    <p:sldId id="592" r:id="rId30"/>
    <p:sldId id="590" r:id="rId31"/>
    <p:sldId id="550" r:id="rId32"/>
    <p:sldId id="260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0480"/>
    <a:srgbClr val="2C2829"/>
    <a:srgbClr val="04B8D3"/>
    <a:srgbClr val="0392A5"/>
    <a:srgbClr val="19AF9E"/>
    <a:srgbClr val="0399AD"/>
    <a:srgbClr val="F9C03C"/>
    <a:srgbClr val="2DE2FB"/>
    <a:srgbClr val="06DDFA"/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5" autoAdjust="0"/>
    <p:restoredTop sz="96366" autoAdjust="0"/>
  </p:normalViewPr>
  <p:slideViewPr>
    <p:cSldViewPr snapToGrid="0">
      <p:cViewPr varScale="1">
        <p:scale>
          <a:sx n="106" d="100"/>
          <a:sy n="106" d="100"/>
        </p:scale>
        <p:origin x="756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23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3E44C6F7-D529-4EAE-8C28-D32E9D5DB0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3CCA869-A793-4AC2-A59D-398C19E989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0AEAF7-F17F-4A4E-8B87-4D71F4BDC4B5}" type="datetimeFigureOut">
              <a:rPr lang="zh-CN" altLang="en-US" smtClean="0"/>
              <a:t>2020/9/3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CCF1E4B-6DBB-48D9-A057-480C5C8275C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7A3C90D-0C4B-455B-ACCE-5D887FE9602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7F47F-EA5D-4196-B2A3-336B6CB0FD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3915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8E23DA-7E91-4D27-BB83-7544C5531DA3}" type="datetimeFigureOut">
              <a:rPr lang="zh-CN" altLang="en-US" smtClean="0"/>
              <a:t>2020/9/3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321EB-2EA2-4758-BEDC-362D126FFF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5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321EB-2EA2-4758-BEDC-362D126FFF2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595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321EB-2EA2-4758-BEDC-362D126FFF2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713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321EB-2EA2-4758-BEDC-362D126FFF29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444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FD06C64-D2D1-49DD-A818-016F4769A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83" y="378366"/>
            <a:ext cx="1100475" cy="3925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C710982-E899-48C1-9F01-EDBB24342F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483" y="5977614"/>
            <a:ext cx="1815033" cy="38647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5C4DCBC-E06C-43D2-9B1D-0F3327A9CC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335" y="492389"/>
            <a:ext cx="2984182" cy="17593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B7FBE47-FF0A-415C-B049-FEEF57B763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23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32A1D6A-FDF2-493C-954D-959BC9DED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75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分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A781951-1583-450E-8C46-DBDAEA24E6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88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EC77149-4A3E-4C7A-9AF0-858A2CD474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26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E7F369B-C286-4E10-B18B-7668ACE561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20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00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1" r:id="rId2"/>
    <p:sldLayoutId id="2147483650" r:id="rId3"/>
    <p:sldLayoutId id="2147483649" r:id="rId4"/>
    <p:sldLayoutId id="214748365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gif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gif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gif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gif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gif"/><Relationship Id="rId5" Type="http://schemas.openxmlformats.org/officeDocument/2006/relationships/image" Target="../media/image12.png"/><Relationship Id="rId4" Type="http://schemas.openxmlformats.org/officeDocument/2006/relationships/hyperlink" Target="http://220.180.246.45:8080/ini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FA7E6CE9-87C9-4E96-86CC-29AFD7D530E3}"/>
              </a:ext>
            </a:extLst>
          </p:cNvPr>
          <p:cNvSpPr txBox="1"/>
          <p:nvPr/>
        </p:nvSpPr>
        <p:spPr>
          <a:xfrm>
            <a:off x="193502" y="2828958"/>
            <a:ext cx="6340197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defRPr/>
            </a:pPr>
            <a:r>
              <a:rPr lang="zh-CN" altLang="en-US" sz="4800" b="1" dirty="0">
                <a:solidFill>
                  <a:schemeClr val="bg1"/>
                </a:solidFill>
                <a:cs typeface="+mn-ea"/>
                <a:sym typeface="+mn-lt"/>
              </a:rPr>
              <a:t>在线教学平台使用说明</a:t>
            </a:r>
            <a:endParaRPr lang="en-US" altLang="zh-CN" sz="48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lvl="0" algn="ctr">
              <a:defRPr/>
            </a:pPr>
            <a:r>
              <a:rPr lang="zh-CN" altLang="en-US" sz="4800" b="1" dirty="0">
                <a:solidFill>
                  <a:schemeClr val="bg1"/>
                </a:solidFill>
                <a:cs typeface="+mn-ea"/>
                <a:sym typeface="+mn-lt"/>
              </a:rPr>
              <a:t>（学生端）</a:t>
            </a:r>
            <a:endParaRPr lang="zh-CN" altLang="en-US" sz="4800" b="1" dirty="0">
              <a:solidFill>
                <a:srgbClr val="F9C03C"/>
              </a:solidFill>
              <a:cs typeface="+mn-ea"/>
              <a:sym typeface="+mn-lt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705FF06-AC6A-4093-B239-2F31B40B7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132298"/>
            <a:ext cx="2624328" cy="761055"/>
          </a:xfrm>
          <a:prstGeom prst="rect">
            <a:avLst/>
          </a:prstGeom>
        </p:spPr>
      </p:pic>
      <p:pic>
        <p:nvPicPr>
          <p:cNvPr id="9" name="Picture 7" descr="C:\Users\HWQ\Desktop\a3a7d756-5ef4-4bae-a95a-c283c7c46a10.gif">
            <a:extLst>
              <a:ext uri="{FF2B5EF4-FFF2-40B4-BE49-F238E27FC236}">
                <a16:creationId xmlns:a16="http://schemas.microsoft.com/office/drawing/2014/main" id="{4F123053-BBC1-4320-A036-293765F4C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239" y="425950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412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 53">
            <a:extLst>
              <a:ext uri="{FF2B5EF4-FFF2-40B4-BE49-F238E27FC236}">
                <a16:creationId xmlns:a16="http://schemas.microsoft.com/office/drawing/2014/main" id="{50935765-040A-4C53-9B9B-51E41DE21123}"/>
              </a:ext>
            </a:extLst>
          </p:cNvPr>
          <p:cNvSpPr txBox="1"/>
          <p:nvPr/>
        </p:nvSpPr>
        <p:spPr>
          <a:xfrm>
            <a:off x="898151" y="223092"/>
            <a:ext cx="3974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cs typeface="+mn-ea"/>
                <a:sym typeface="+mn-lt"/>
              </a:rPr>
              <a:t>直播客户端下载配置</a:t>
            </a:r>
            <a:r>
              <a:rPr lang="en-US" altLang="zh-CN" sz="2400" b="1" dirty="0">
                <a:solidFill>
                  <a:srgbClr val="FF0000"/>
                </a:solidFill>
                <a:cs typeface="+mn-ea"/>
                <a:sym typeface="+mn-lt"/>
              </a:rPr>
              <a:t>-</a:t>
            </a:r>
            <a:r>
              <a:rPr lang="zh-CN" altLang="en-US" sz="2400" b="1" dirty="0">
                <a:solidFill>
                  <a:srgbClr val="FF0000"/>
                </a:solidFill>
                <a:cs typeface="+mn-ea"/>
                <a:sym typeface="+mn-lt"/>
              </a:rPr>
              <a:t>配置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44C454C4-E234-47CC-95BE-3AA442320576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55CDCBA-479F-48D6-AD0D-B45B6461C221}"/>
              </a:ext>
            </a:extLst>
          </p:cNvPr>
          <p:cNvSpPr/>
          <p:nvPr/>
        </p:nvSpPr>
        <p:spPr>
          <a:xfrm>
            <a:off x="5967291" y="2871510"/>
            <a:ext cx="4658667" cy="128990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）输入账号密码登录，与学习平台账号信息一致，点击登录；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至此客户端下载安装完毕。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8F9DA08-57B2-4588-B003-BBF214331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61" y="961054"/>
            <a:ext cx="2607698" cy="5646536"/>
          </a:xfrm>
          <a:prstGeom prst="rect">
            <a:avLst/>
          </a:prstGeom>
        </p:spPr>
      </p:pic>
      <p:pic>
        <p:nvPicPr>
          <p:cNvPr id="2" name="Picture 7" descr="C:\Users\HWQ\Desktop\a3a7d756-5ef4-4bae-a95a-c283c7c46a10.gif">
            <a:extLst>
              <a:ext uri="{FF2B5EF4-FFF2-40B4-BE49-F238E27FC236}">
                <a16:creationId xmlns:a16="http://schemas.microsoft.com/office/drawing/2014/main" id="{9BD911F1-7115-4BF5-803E-B56A16A7B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81932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783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>
            <a:extLst>
              <a:ext uri="{FF2B5EF4-FFF2-40B4-BE49-F238E27FC236}">
                <a16:creationId xmlns:a16="http://schemas.microsoft.com/office/drawing/2014/main" id="{831293C4-47B5-4273-85DF-EE2BB5E7ECC6}"/>
              </a:ext>
            </a:extLst>
          </p:cNvPr>
          <p:cNvSpPr/>
          <p:nvPr/>
        </p:nvSpPr>
        <p:spPr>
          <a:xfrm>
            <a:off x="5474476" y="1348796"/>
            <a:ext cx="1243049" cy="1243049"/>
          </a:xfrm>
          <a:prstGeom prst="ellipse">
            <a:avLst/>
          </a:prstGeom>
          <a:solidFill>
            <a:srgbClr val="039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D44878F-B682-40CA-8C3E-BA87E99F3FDA}"/>
              </a:ext>
            </a:extLst>
          </p:cNvPr>
          <p:cNvSpPr txBox="1"/>
          <p:nvPr/>
        </p:nvSpPr>
        <p:spPr>
          <a:xfrm>
            <a:off x="5618947" y="1511055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i="1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sz="5400" b="1" i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B75C375-DE33-4824-8BC8-3AC783D3777C}"/>
              </a:ext>
            </a:extLst>
          </p:cNvPr>
          <p:cNvSpPr txBox="1"/>
          <p:nvPr/>
        </p:nvSpPr>
        <p:spPr>
          <a:xfrm>
            <a:off x="5001744" y="2754104"/>
            <a:ext cx="2425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课前在线预习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63443EB-1DAD-45C9-B9C3-C7741E60C237}"/>
              </a:ext>
            </a:extLst>
          </p:cNvPr>
          <p:cNvSpPr/>
          <p:nvPr/>
        </p:nvSpPr>
        <p:spPr>
          <a:xfrm>
            <a:off x="3013795" y="3580677"/>
            <a:ext cx="6164409" cy="12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说明：在使用互动直播时，老师都会在课前发布相关的在线学习资源，通常为教学课件，或其他视频、文件材料，需根据需要在线预习，老师可查看每位学生资料的学习进度。</a:t>
            </a:r>
          </a:p>
        </p:txBody>
      </p:sp>
    </p:spTree>
    <p:extLst>
      <p:ext uri="{BB962C8B-B14F-4D97-AF65-F5344CB8AC3E}">
        <p14:creationId xmlns:p14="http://schemas.microsoft.com/office/powerpoint/2010/main" val="970257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 53">
            <a:extLst>
              <a:ext uri="{FF2B5EF4-FFF2-40B4-BE49-F238E27FC236}">
                <a16:creationId xmlns:a16="http://schemas.microsoft.com/office/drawing/2014/main" id="{50935765-040A-4C53-9B9B-51E41DE21123}"/>
              </a:ext>
            </a:extLst>
          </p:cNvPr>
          <p:cNvSpPr txBox="1"/>
          <p:nvPr/>
        </p:nvSpPr>
        <p:spPr>
          <a:xfrm>
            <a:off x="898151" y="223092"/>
            <a:ext cx="5323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cs typeface="+mn-ea"/>
                <a:sym typeface="+mn-lt"/>
              </a:rPr>
              <a:t>课前在线预习：课程资源索引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44C454C4-E234-47CC-95BE-3AA442320576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55CDCBA-479F-48D6-AD0D-B45B6461C221}"/>
              </a:ext>
            </a:extLst>
          </p:cNvPr>
          <p:cNvSpPr/>
          <p:nvPr/>
        </p:nvSpPr>
        <p:spPr>
          <a:xfrm>
            <a:off x="7715170" y="830322"/>
            <a:ext cx="4336328" cy="128990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）网页登录学习平台，如左图所示，已经加入的相关课程会直接显示在下方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专业课、公开课界面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，点击即可进入课程；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40D7340-901D-4CE7-AABA-93A363CCB1CB}"/>
              </a:ext>
            </a:extLst>
          </p:cNvPr>
          <p:cNvSpPr/>
          <p:nvPr/>
        </p:nvSpPr>
        <p:spPr>
          <a:xfrm>
            <a:off x="10374904" y="3740984"/>
            <a:ext cx="1817096" cy="2129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说明：手机移动端也可在线学习，已加入的课程在</a:t>
            </a:r>
            <a:r>
              <a:rPr lang="zh-CN" altLang="en-US" sz="1500" b="1" dirty="0">
                <a:solidFill>
                  <a:srgbClr val="1304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我的课程</a:t>
            </a:r>
            <a:r>
              <a:rPr lang="zh-CN" altLang="en-US" sz="15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中，学习流程与电脑网页端基本一致；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DB6EB9B-DFC1-4E06-BB95-7BD3BFC1F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13" y="1146232"/>
            <a:ext cx="6974805" cy="40042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01D36F3-5F1B-44D5-A206-6051B6A998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0" b="2784"/>
          <a:stretch/>
        </p:blipFill>
        <p:spPr>
          <a:xfrm>
            <a:off x="7715170" y="2260186"/>
            <a:ext cx="2321015" cy="4597814"/>
          </a:xfrm>
          <a:prstGeom prst="rect">
            <a:avLst/>
          </a:prstGeom>
        </p:spPr>
      </p:pic>
      <p:pic>
        <p:nvPicPr>
          <p:cNvPr id="3" name="Picture 7" descr="C:\Users\HWQ\Desktop\a3a7d756-5ef4-4bae-a95a-c283c7c46a10.gif">
            <a:extLst>
              <a:ext uri="{FF2B5EF4-FFF2-40B4-BE49-F238E27FC236}">
                <a16:creationId xmlns:a16="http://schemas.microsoft.com/office/drawing/2014/main" id="{27CF5C9E-A9D2-4229-9006-0EC802AAD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81932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092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 53">
            <a:extLst>
              <a:ext uri="{FF2B5EF4-FFF2-40B4-BE49-F238E27FC236}">
                <a16:creationId xmlns:a16="http://schemas.microsoft.com/office/drawing/2014/main" id="{50935765-040A-4C53-9B9B-51E41DE21123}"/>
              </a:ext>
            </a:extLst>
          </p:cNvPr>
          <p:cNvSpPr txBox="1"/>
          <p:nvPr/>
        </p:nvSpPr>
        <p:spPr>
          <a:xfrm>
            <a:off x="898152" y="223092"/>
            <a:ext cx="429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cs typeface="+mn-ea"/>
                <a:sym typeface="+mn-lt"/>
              </a:rPr>
              <a:t>课前在线预习：在线资源学习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44C454C4-E234-47CC-95BE-3AA442320576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643E954-B2A2-4418-B434-6EB2D354A826}"/>
              </a:ext>
            </a:extLst>
          </p:cNvPr>
          <p:cNvSpPr/>
          <p:nvPr/>
        </p:nvSpPr>
        <p:spPr>
          <a:xfrm>
            <a:off x="686749" y="6254543"/>
            <a:ext cx="10146624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）选择相应的线上学习内容，点击后进行学习，学习内容可为老师发布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word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、视频等；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C5919EE-126E-4405-8F02-8C3993E62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311" y="812976"/>
            <a:ext cx="7725898" cy="5371865"/>
          </a:xfrm>
          <a:prstGeom prst="rect">
            <a:avLst/>
          </a:prstGeom>
        </p:spPr>
      </p:pic>
      <p:pic>
        <p:nvPicPr>
          <p:cNvPr id="3" name="Picture 7" descr="C:\Users\HWQ\Desktop\a3a7d756-5ef4-4bae-a95a-c283c7c46a10.gif">
            <a:extLst>
              <a:ext uri="{FF2B5EF4-FFF2-40B4-BE49-F238E27FC236}">
                <a16:creationId xmlns:a16="http://schemas.microsoft.com/office/drawing/2014/main" id="{9070BDB1-2B74-496D-A661-D46F5495F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81932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754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 53">
            <a:extLst>
              <a:ext uri="{FF2B5EF4-FFF2-40B4-BE49-F238E27FC236}">
                <a16:creationId xmlns:a16="http://schemas.microsoft.com/office/drawing/2014/main" id="{50935765-040A-4C53-9B9B-51E41DE21123}"/>
              </a:ext>
            </a:extLst>
          </p:cNvPr>
          <p:cNvSpPr txBox="1"/>
          <p:nvPr/>
        </p:nvSpPr>
        <p:spPr>
          <a:xfrm>
            <a:off x="898151" y="223092"/>
            <a:ext cx="4462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cs typeface="+mn-ea"/>
                <a:sym typeface="+mn-lt"/>
              </a:rPr>
              <a:t>课前在线预习：在线资源学习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44C454C4-E234-47CC-95BE-3AA442320576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A0D5FB5-FF71-4A7B-85E6-0CD01584DD19}"/>
              </a:ext>
            </a:extLst>
          </p:cNvPr>
          <p:cNvSpPr/>
          <p:nvPr/>
        </p:nvSpPr>
        <p:spPr>
          <a:xfrm>
            <a:off x="1169162" y="4294709"/>
            <a:ext cx="3620123" cy="45890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PC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学习界面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045CE30-5376-40BB-9438-482C5E6326FB}"/>
              </a:ext>
            </a:extLst>
          </p:cNvPr>
          <p:cNvSpPr/>
          <p:nvPr/>
        </p:nvSpPr>
        <p:spPr>
          <a:xfrm>
            <a:off x="7609883" y="4137273"/>
            <a:ext cx="1716577" cy="45890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手机学习界面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ECBEF95-D59B-4177-8AA9-E670E73C8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19" y="865483"/>
            <a:ext cx="7299010" cy="350124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2DFCEA3-D6A3-411D-BB41-CB2BE82254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9" b="3254"/>
          <a:stretch/>
        </p:blipFill>
        <p:spPr>
          <a:xfrm>
            <a:off x="9498092" y="2010642"/>
            <a:ext cx="2424689" cy="48206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66C748D-0636-4BE6-AAA4-722FEC6649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57604" y="3599562"/>
            <a:ext cx="1980644" cy="4288754"/>
          </a:xfrm>
          <a:prstGeom prst="rect">
            <a:avLst/>
          </a:prstGeom>
        </p:spPr>
      </p:pic>
      <p:pic>
        <p:nvPicPr>
          <p:cNvPr id="3" name="Picture 7" descr="C:\Users\HWQ\Desktop\a3a7d756-5ef4-4bae-a95a-c283c7c46a10.gif">
            <a:extLst>
              <a:ext uri="{FF2B5EF4-FFF2-40B4-BE49-F238E27FC236}">
                <a16:creationId xmlns:a16="http://schemas.microsoft.com/office/drawing/2014/main" id="{B67D31F9-44F0-4DE8-8E3D-F386A2657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81932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37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>
            <a:extLst>
              <a:ext uri="{FF2B5EF4-FFF2-40B4-BE49-F238E27FC236}">
                <a16:creationId xmlns:a16="http://schemas.microsoft.com/office/drawing/2014/main" id="{831293C4-47B5-4273-85DF-EE2BB5E7ECC6}"/>
              </a:ext>
            </a:extLst>
          </p:cNvPr>
          <p:cNvSpPr/>
          <p:nvPr/>
        </p:nvSpPr>
        <p:spPr>
          <a:xfrm>
            <a:off x="5474476" y="1348796"/>
            <a:ext cx="1243049" cy="1243049"/>
          </a:xfrm>
          <a:prstGeom prst="ellipse">
            <a:avLst/>
          </a:prstGeom>
          <a:solidFill>
            <a:srgbClr val="039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D44878F-B682-40CA-8C3E-BA87E99F3FDA}"/>
              </a:ext>
            </a:extLst>
          </p:cNvPr>
          <p:cNvSpPr txBox="1"/>
          <p:nvPr/>
        </p:nvSpPr>
        <p:spPr>
          <a:xfrm>
            <a:off x="5618947" y="1511055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i="1" dirty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 sz="5400" b="1" i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B75C375-DE33-4824-8BC8-3AC783D3777C}"/>
              </a:ext>
            </a:extLst>
          </p:cNvPr>
          <p:cNvSpPr txBox="1"/>
          <p:nvPr/>
        </p:nvSpPr>
        <p:spPr>
          <a:xfrm>
            <a:off x="4928171" y="2828013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加入互动直播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F0536A2-B1B5-455D-AF02-97688A2E5AC9}"/>
              </a:ext>
            </a:extLst>
          </p:cNvPr>
          <p:cNvSpPr/>
          <p:nvPr/>
        </p:nvSpPr>
        <p:spPr>
          <a:xfrm>
            <a:off x="3443553" y="3995122"/>
            <a:ext cx="5838588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说明：学生暂只能使用移动手机端参与互动直播课堂，老师通常提前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5-10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分钟开启直播课堂，请按时加入</a:t>
            </a:r>
          </a:p>
        </p:txBody>
      </p:sp>
    </p:spTree>
    <p:extLst>
      <p:ext uri="{BB962C8B-B14F-4D97-AF65-F5344CB8AC3E}">
        <p14:creationId xmlns:p14="http://schemas.microsoft.com/office/powerpoint/2010/main" val="738230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0CA6444-01AE-493B-B48D-A088056EB2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7" b="4237"/>
          <a:stretch/>
        </p:blipFill>
        <p:spPr>
          <a:xfrm>
            <a:off x="581649" y="1095988"/>
            <a:ext cx="2622894" cy="5112361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50935765-040A-4C53-9B9B-51E41DE21123}"/>
              </a:ext>
            </a:extLst>
          </p:cNvPr>
          <p:cNvSpPr txBox="1"/>
          <p:nvPr/>
        </p:nvSpPr>
        <p:spPr>
          <a:xfrm>
            <a:off x="898151" y="223092"/>
            <a:ext cx="4882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cs typeface="+mn-ea"/>
                <a:sym typeface="+mn-lt"/>
              </a:rPr>
              <a:t>加入互动直播（两种方式结合选择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）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44C454C4-E234-47CC-95BE-3AA442320576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55CDCBA-479F-48D6-AD0D-B45B6461C221}"/>
              </a:ext>
            </a:extLst>
          </p:cNvPr>
          <p:cNvSpPr/>
          <p:nvPr/>
        </p:nvSpPr>
        <p:spPr>
          <a:xfrm>
            <a:off x="8950521" y="2083430"/>
            <a:ext cx="2798369" cy="253640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如果互动课堂中未找到直播课程，可点击右上角    扫描老师发布的二维码也可加入课堂，二维码通常课前十分钟老师才会发到相应班级沟通群；</a:t>
            </a:r>
            <a:endParaRPr lang="en-US" altLang="zh-C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3BEF1C0-644D-4EE6-9F46-6F0A9A993EF2}"/>
              </a:ext>
            </a:extLst>
          </p:cNvPr>
          <p:cNvSpPr/>
          <p:nvPr/>
        </p:nvSpPr>
        <p:spPr>
          <a:xfrm>
            <a:off x="3416566" y="2498928"/>
            <a:ext cx="2591202" cy="212090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）一般在互动课堂界面内，可查看到与自己相关的互动直播课程，显示状态为“</a:t>
            </a: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直播授课中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”，点击可加入课堂；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A90D16D-A4A1-42FD-A2F4-79A3BBFE15BD}"/>
              </a:ext>
            </a:extLst>
          </p:cNvPr>
          <p:cNvSpPr/>
          <p:nvPr/>
        </p:nvSpPr>
        <p:spPr>
          <a:xfrm>
            <a:off x="622597" y="1686517"/>
            <a:ext cx="2540997" cy="12093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972BF97-73C3-4F0B-8FFC-2D2C0C3C1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0328" y="2638666"/>
            <a:ext cx="219075" cy="257175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00B4F661-40B3-45FA-8852-480FBAAF59F7}"/>
              </a:ext>
            </a:extLst>
          </p:cNvPr>
          <p:cNvSpPr/>
          <p:nvPr/>
        </p:nvSpPr>
        <p:spPr>
          <a:xfrm>
            <a:off x="3416566" y="6350440"/>
            <a:ext cx="6166302" cy="41819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说明：两种课堂接入方式，结合选择使用，避免无法加入课堂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378ECB7-AC23-448E-A288-8753294F5BF5}"/>
              </a:ext>
            </a:extLst>
          </p:cNvPr>
          <p:cNvSpPr/>
          <p:nvPr/>
        </p:nvSpPr>
        <p:spPr>
          <a:xfrm>
            <a:off x="1100831" y="5841507"/>
            <a:ext cx="506027" cy="4438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41C1585-F231-48A9-A8F7-1A20207DA0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9" b="3254"/>
          <a:stretch/>
        </p:blipFill>
        <p:spPr>
          <a:xfrm>
            <a:off x="6219791" y="1095988"/>
            <a:ext cx="2591201" cy="5151715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89B3723D-2C42-47B9-83D6-9C17CD5BD375}"/>
              </a:ext>
            </a:extLst>
          </p:cNvPr>
          <p:cNvSpPr/>
          <p:nvPr/>
        </p:nvSpPr>
        <p:spPr>
          <a:xfrm>
            <a:off x="8449177" y="1095988"/>
            <a:ext cx="361816" cy="3314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7" descr="C:\Users\HWQ\Desktop\a3a7d756-5ef4-4bae-a95a-c283c7c46a10.gif">
            <a:extLst>
              <a:ext uri="{FF2B5EF4-FFF2-40B4-BE49-F238E27FC236}">
                <a16:creationId xmlns:a16="http://schemas.microsoft.com/office/drawing/2014/main" id="{C57B0F9C-3F25-4904-81DA-6F4577298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81932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9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1E91D3D-C76C-4AF6-9A21-9C1B1D4D4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13" y="1050391"/>
            <a:ext cx="10896973" cy="5032469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50935765-040A-4C53-9B9B-51E41DE21123}"/>
              </a:ext>
            </a:extLst>
          </p:cNvPr>
          <p:cNvSpPr txBox="1"/>
          <p:nvPr/>
        </p:nvSpPr>
        <p:spPr>
          <a:xfrm>
            <a:off x="898151" y="223092"/>
            <a:ext cx="3974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cs typeface="+mn-ea"/>
                <a:sym typeface="+mn-lt"/>
              </a:rPr>
              <a:t>加入互动直播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44C454C4-E234-47CC-95BE-3AA442320576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D28088B-DBEC-41D4-8DF5-8253C7332F3F}"/>
              </a:ext>
            </a:extLst>
          </p:cNvPr>
          <p:cNvSpPr/>
          <p:nvPr/>
        </p:nvSpPr>
        <p:spPr>
          <a:xfrm>
            <a:off x="2185263" y="6218995"/>
            <a:ext cx="8358964" cy="45890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）：进入互动直播后将同步显示老师画面及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画面，可隐藏老师画面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DD465B51-AACB-4A0F-A20A-CFC3B659DED4}"/>
              </a:ext>
            </a:extLst>
          </p:cNvPr>
          <p:cNvCxnSpPr>
            <a:cxnSpLocks/>
          </p:cNvCxnSpPr>
          <p:nvPr/>
        </p:nvCxnSpPr>
        <p:spPr>
          <a:xfrm flipH="1" flipV="1">
            <a:off x="2980473" y="3900154"/>
            <a:ext cx="1019502" cy="2627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66FFE81E-7F55-4717-93D6-CF0DC24E1E3E}"/>
              </a:ext>
            </a:extLst>
          </p:cNvPr>
          <p:cNvSpPr/>
          <p:nvPr/>
        </p:nvSpPr>
        <p:spPr>
          <a:xfrm>
            <a:off x="3674858" y="3964310"/>
            <a:ext cx="2395655" cy="41819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点击可隐藏老师画面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A508EA0D-890E-4B8F-A2E8-682FC982D914}"/>
              </a:ext>
            </a:extLst>
          </p:cNvPr>
          <p:cNvCxnSpPr>
            <a:cxnSpLocks/>
          </p:cNvCxnSpPr>
          <p:nvPr/>
        </p:nvCxnSpPr>
        <p:spPr>
          <a:xfrm flipH="1" flipV="1">
            <a:off x="1988598" y="4371373"/>
            <a:ext cx="813549" cy="10447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E075A595-523E-4366-907D-F1E8BCE30644}"/>
              </a:ext>
            </a:extLst>
          </p:cNvPr>
          <p:cNvSpPr/>
          <p:nvPr/>
        </p:nvSpPr>
        <p:spPr>
          <a:xfrm>
            <a:off x="2185263" y="5295337"/>
            <a:ext cx="2395655" cy="78752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点击可切换教室画面和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画面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7" descr="C:\Users\HWQ\Desktop\a3a7d756-5ef4-4bae-a95a-c283c7c46a10.gif">
            <a:extLst>
              <a:ext uri="{FF2B5EF4-FFF2-40B4-BE49-F238E27FC236}">
                <a16:creationId xmlns:a16="http://schemas.microsoft.com/office/drawing/2014/main" id="{4535D427-1872-421A-AEB0-826B664B2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81932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372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>
            <a:extLst>
              <a:ext uri="{FF2B5EF4-FFF2-40B4-BE49-F238E27FC236}">
                <a16:creationId xmlns:a16="http://schemas.microsoft.com/office/drawing/2014/main" id="{831293C4-47B5-4273-85DF-EE2BB5E7ECC6}"/>
              </a:ext>
            </a:extLst>
          </p:cNvPr>
          <p:cNvSpPr/>
          <p:nvPr/>
        </p:nvSpPr>
        <p:spPr>
          <a:xfrm>
            <a:off x="5474476" y="1348796"/>
            <a:ext cx="1243049" cy="1243049"/>
          </a:xfrm>
          <a:prstGeom prst="ellipse">
            <a:avLst/>
          </a:prstGeom>
          <a:solidFill>
            <a:srgbClr val="039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D44878F-B682-40CA-8C3E-BA87E99F3FDA}"/>
              </a:ext>
            </a:extLst>
          </p:cNvPr>
          <p:cNvSpPr txBox="1"/>
          <p:nvPr/>
        </p:nvSpPr>
        <p:spPr>
          <a:xfrm>
            <a:off x="5618947" y="1511055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i="1" dirty="0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zh-CN" altLang="en-US" sz="5400" b="1" i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B75C375-DE33-4824-8BC8-3AC783D3777C}"/>
              </a:ext>
            </a:extLst>
          </p:cNvPr>
          <p:cNvSpPr txBox="1"/>
          <p:nvPr/>
        </p:nvSpPr>
        <p:spPr>
          <a:xfrm>
            <a:off x="5285521" y="2867553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直播互动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F0536A2-B1B5-455D-AF02-97688A2E5AC9}"/>
              </a:ext>
            </a:extLst>
          </p:cNvPr>
          <p:cNvSpPr/>
          <p:nvPr/>
        </p:nvSpPr>
        <p:spPr>
          <a:xfrm>
            <a:off x="3918685" y="3791447"/>
            <a:ext cx="4819085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说明：老师在直播过程中会与学生们进行互动，学生也可主动与老师互动</a:t>
            </a:r>
          </a:p>
        </p:txBody>
      </p:sp>
    </p:spTree>
    <p:extLst>
      <p:ext uri="{BB962C8B-B14F-4D97-AF65-F5344CB8AC3E}">
        <p14:creationId xmlns:p14="http://schemas.microsoft.com/office/powerpoint/2010/main" val="3341297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 53">
            <a:extLst>
              <a:ext uri="{FF2B5EF4-FFF2-40B4-BE49-F238E27FC236}">
                <a16:creationId xmlns:a16="http://schemas.microsoft.com/office/drawing/2014/main" id="{50935765-040A-4C53-9B9B-51E41DE21123}"/>
              </a:ext>
            </a:extLst>
          </p:cNvPr>
          <p:cNvSpPr txBox="1"/>
          <p:nvPr/>
        </p:nvSpPr>
        <p:spPr>
          <a:xfrm>
            <a:off x="898151" y="223092"/>
            <a:ext cx="458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cs typeface="+mn-ea"/>
                <a:sym typeface="+mn-lt"/>
              </a:rPr>
              <a:t>直播互动：点名签到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44C454C4-E234-47CC-95BE-3AA442320576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6132DF5-3AAA-4779-BA29-7864EA0B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75" y="1310678"/>
            <a:ext cx="7128634" cy="4900936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A340F00C-D596-4EFA-8486-C7E6847261F5}"/>
              </a:ext>
            </a:extLst>
          </p:cNvPr>
          <p:cNvSpPr/>
          <p:nvPr/>
        </p:nvSpPr>
        <p:spPr>
          <a:xfrm>
            <a:off x="7595614" y="2475783"/>
            <a:ext cx="4186483" cy="286501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）在授课开始前老师会进行点名操作，学生进入课堂才算作签到完成（互动课堂进入或扫码进入均可），签到将形成记录留存；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签到过程是无感知的，仅需进入课堂即可，无需其他操作；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Picture 7" descr="C:\Users\HWQ\Desktop\a3a7d756-5ef4-4bae-a95a-c283c7c46a10.gif">
            <a:extLst>
              <a:ext uri="{FF2B5EF4-FFF2-40B4-BE49-F238E27FC236}">
                <a16:creationId xmlns:a16="http://schemas.microsoft.com/office/drawing/2014/main" id="{8467DE97-4359-46DF-9EDA-9FCAEF173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81932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804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6F7A0E8B-7AE7-49DE-97FA-97DC50EB1792}"/>
              </a:ext>
            </a:extLst>
          </p:cNvPr>
          <p:cNvSpPr txBox="1"/>
          <p:nvPr/>
        </p:nvSpPr>
        <p:spPr>
          <a:xfrm>
            <a:off x="4596005" y="143012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直播模式一：互动直播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624209E0-2646-4AB8-B912-AA409DB8FFF5}"/>
              </a:ext>
            </a:extLst>
          </p:cNvPr>
          <p:cNvSpPr/>
          <p:nvPr/>
        </p:nvSpPr>
        <p:spPr>
          <a:xfrm>
            <a:off x="3216166" y="1217456"/>
            <a:ext cx="1149118" cy="923330"/>
          </a:xfrm>
          <a:prstGeom prst="ellipse">
            <a:avLst/>
          </a:prstGeom>
          <a:solidFill>
            <a:srgbClr val="039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9C82E22-5EDD-458F-AEEE-075577559105}"/>
              </a:ext>
            </a:extLst>
          </p:cNvPr>
          <p:cNvSpPr txBox="1"/>
          <p:nvPr/>
        </p:nvSpPr>
        <p:spPr>
          <a:xfrm>
            <a:off x="3216166" y="1512043"/>
            <a:ext cx="1093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i="1" dirty="0">
                <a:solidFill>
                  <a:schemeClr val="bg1"/>
                </a:solidFill>
                <a:cs typeface="+mn-ea"/>
                <a:sym typeface="+mn-lt"/>
              </a:rPr>
              <a:t>第一章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14E980FE-F8E3-43E8-9174-F2AC9C41C349}"/>
              </a:ext>
            </a:extLst>
          </p:cNvPr>
          <p:cNvGrpSpPr/>
          <p:nvPr/>
        </p:nvGrpSpPr>
        <p:grpSpPr>
          <a:xfrm>
            <a:off x="435712" y="1590796"/>
            <a:ext cx="2214470" cy="1284207"/>
            <a:chOff x="435712" y="1590796"/>
            <a:chExt cx="2214470" cy="1284207"/>
          </a:xfrm>
        </p:grpSpPr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7E0BB145-F37D-49C4-94AA-19136023F6A5}"/>
                </a:ext>
              </a:extLst>
            </p:cNvPr>
            <p:cNvSpPr txBox="1"/>
            <p:nvPr/>
          </p:nvSpPr>
          <p:spPr>
            <a:xfrm>
              <a:off x="435712" y="1590796"/>
              <a:ext cx="2164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400" b="1" dirty="0">
                  <a:solidFill>
                    <a:schemeClr val="bg1"/>
                  </a:solidFill>
                  <a:latin typeface="+mn-ea"/>
                </a:rPr>
                <a:t>目录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44E871C1-C0F7-401C-84BE-601696F04A32}"/>
                </a:ext>
              </a:extLst>
            </p:cNvPr>
            <p:cNvSpPr txBox="1"/>
            <p:nvPr/>
          </p:nvSpPr>
          <p:spPr>
            <a:xfrm>
              <a:off x="485569" y="2351783"/>
              <a:ext cx="21646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+mj-lt"/>
                </a:rPr>
                <a:t>Content</a:t>
              </a:r>
              <a:endParaRPr lang="zh-CN" altLang="en-US" sz="28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EBA9842D-EC0F-4F0E-A3AD-13D02637CDCA}"/>
              </a:ext>
            </a:extLst>
          </p:cNvPr>
          <p:cNvSpPr txBox="1"/>
          <p:nvPr/>
        </p:nvSpPr>
        <p:spPr>
          <a:xfrm>
            <a:off x="3279481" y="4127423"/>
            <a:ext cx="3265638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直播模式二：独立直播</a:t>
            </a: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50C164D0-D8F4-4582-8997-4D07D61EA1C7}"/>
              </a:ext>
            </a:extLst>
          </p:cNvPr>
          <p:cNvSpPr/>
          <p:nvPr/>
        </p:nvSpPr>
        <p:spPr>
          <a:xfrm>
            <a:off x="1899642" y="3914751"/>
            <a:ext cx="1149118" cy="923330"/>
          </a:xfrm>
          <a:prstGeom prst="ellipse">
            <a:avLst/>
          </a:prstGeom>
          <a:solidFill>
            <a:srgbClr val="039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F872452-3AF9-4729-B8BA-67E06E14A5E4}"/>
              </a:ext>
            </a:extLst>
          </p:cNvPr>
          <p:cNvSpPr txBox="1"/>
          <p:nvPr/>
        </p:nvSpPr>
        <p:spPr>
          <a:xfrm>
            <a:off x="1899642" y="4209338"/>
            <a:ext cx="1093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i="1" dirty="0">
                <a:solidFill>
                  <a:schemeClr val="bg1"/>
                </a:solidFill>
                <a:cs typeface="+mn-ea"/>
                <a:sym typeface="+mn-lt"/>
              </a:rPr>
              <a:t>第二章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97DD7DD4-2BB0-49A7-B2FF-229E346093E8}"/>
              </a:ext>
            </a:extLst>
          </p:cNvPr>
          <p:cNvSpPr/>
          <p:nvPr/>
        </p:nvSpPr>
        <p:spPr>
          <a:xfrm>
            <a:off x="4680088" y="2061848"/>
            <a:ext cx="4729655" cy="1526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1.</a:t>
            </a:r>
            <a:r>
              <a:rPr lang="zh-CN" altLang="en-US" sz="160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直播客户端下载配置</a:t>
            </a:r>
            <a:endParaRPr lang="en-US" altLang="zh-CN" sz="1600" dirty="0">
              <a:solidFill>
                <a:schemeClr val="accent5">
                  <a:lumMod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2.</a:t>
            </a:r>
            <a:r>
              <a:rPr lang="zh-CN" altLang="en-US" sz="160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课前在线预习</a:t>
            </a:r>
            <a:endParaRPr lang="en-US" altLang="zh-CN" sz="1600" dirty="0">
              <a:solidFill>
                <a:schemeClr val="accent5">
                  <a:lumMod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3.</a:t>
            </a:r>
            <a:r>
              <a:rPr lang="zh-CN" altLang="en-US" sz="160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加入互动直播</a:t>
            </a:r>
            <a:endParaRPr lang="en-US" altLang="zh-CN" sz="1600" dirty="0">
              <a:solidFill>
                <a:schemeClr val="accent5">
                  <a:lumMod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4.</a:t>
            </a:r>
            <a:r>
              <a:rPr lang="zh-CN" altLang="en-US" sz="160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直播互动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ED3F15D0-5EBE-46B5-A18D-DBF8808203EB}"/>
              </a:ext>
            </a:extLst>
          </p:cNvPr>
          <p:cNvSpPr/>
          <p:nvPr/>
        </p:nvSpPr>
        <p:spPr>
          <a:xfrm>
            <a:off x="3279481" y="4759144"/>
            <a:ext cx="4729655" cy="1156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1.</a:t>
            </a:r>
            <a:r>
              <a:rPr lang="zh-CN" altLang="en-US" sz="1600" dirty="0">
                <a:solidFill>
                  <a:schemeClr val="accent5">
                    <a:lumMod val="50000"/>
                  </a:schemeClr>
                </a:solidFill>
                <a:latin typeface="+mj-ea"/>
              </a:rPr>
              <a:t>课前在线预习</a:t>
            </a:r>
            <a:endParaRPr lang="en-US" altLang="zh-CN" sz="1600" dirty="0">
              <a:solidFill>
                <a:schemeClr val="accent5">
                  <a:lumMod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2.</a:t>
            </a:r>
            <a:r>
              <a:rPr lang="zh-CN" altLang="en-US" sz="160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加入独立直播</a:t>
            </a:r>
            <a:endParaRPr lang="en-US" altLang="zh-CN" sz="1600" dirty="0">
              <a:solidFill>
                <a:schemeClr val="accent5">
                  <a:lumMod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3.</a:t>
            </a:r>
            <a:r>
              <a:rPr lang="zh-CN" altLang="en-US" sz="160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独立直播互动</a:t>
            </a:r>
          </a:p>
        </p:txBody>
      </p:sp>
      <p:pic>
        <p:nvPicPr>
          <p:cNvPr id="4" name="Picture 7" descr="C:\Users\HWQ\Desktop\a3a7d756-5ef4-4bae-a95a-c283c7c46a10.gif">
            <a:extLst>
              <a:ext uri="{FF2B5EF4-FFF2-40B4-BE49-F238E27FC236}">
                <a16:creationId xmlns:a16="http://schemas.microsoft.com/office/drawing/2014/main" id="{21DED671-2C8A-47C2-A402-EE5DA6069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239" y="425950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196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14E6B8A-C45A-4151-977E-7852DA1DD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48" y="1028992"/>
            <a:ext cx="10896973" cy="5032469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50935765-040A-4C53-9B9B-51E41DE21123}"/>
              </a:ext>
            </a:extLst>
          </p:cNvPr>
          <p:cNvSpPr txBox="1"/>
          <p:nvPr/>
        </p:nvSpPr>
        <p:spPr>
          <a:xfrm>
            <a:off x="898151" y="223092"/>
            <a:ext cx="458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cs typeface="+mn-ea"/>
                <a:sym typeface="+mn-lt"/>
              </a:rPr>
              <a:t>标记不理解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44C454C4-E234-47CC-95BE-3AA442320576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0CBE37B-83BE-4B01-AA4B-E783D53C9EDF}"/>
              </a:ext>
            </a:extLst>
          </p:cNvPr>
          <p:cNvSpPr/>
          <p:nvPr/>
        </p:nvSpPr>
        <p:spPr>
          <a:xfrm>
            <a:off x="9715379" y="1019467"/>
            <a:ext cx="1729504" cy="765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EC609F7-FA8C-468D-80DA-80EAE880C6E9}"/>
              </a:ext>
            </a:extLst>
          </p:cNvPr>
          <p:cNvSpPr/>
          <p:nvPr/>
        </p:nvSpPr>
        <p:spPr>
          <a:xfrm>
            <a:off x="1502979" y="6386646"/>
            <a:ext cx="8628993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）：学生在听课过程中可根据对课件认知标记不理解，课后老师可进行统计并反馈；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Picture 7" descr="C:\Users\HWQ\Desktop\a3a7d756-5ef4-4bae-a95a-c283c7c46a10.gif">
            <a:extLst>
              <a:ext uri="{FF2B5EF4-FFF2-40B4-BE49-F238E27FC236}">
                <a16:creationId xmlns:a16="http://schemas.microsoft.com/office/drawing/2014/main" id="{A396C862-E18F-4716-9A4C-12EEB6077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81932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5030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770911B-052A-4ACD-AF2A-765FA1222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1" y="1491678"/>
            <a:ext cx="6966949" cy="3217495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50935765-040A-4C53-9B9B-51E41DE21123}"/>
              </a:ext>
            </a:extLst>
          </p:cNvPr>
          <p:cNvSpPr txBox="1"/>
          <p:nvPr/>
        </p:nvSpPr>
        <p:spPr>
          <a:xfrm>
            <a:off x="898151" y="223092"/>
            <a:ext cx="3974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cs typeface="+mn-ea"/>
                <a:sym typeface="+mn-lt"/>
              </a:rPr>
              <a:t>直播互动：弹幕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44C454C4-E234-47CC-95BE-3AA442320576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B2D18F7-12E9-428C-A95E-D306D033055C}"/>
              </a:ext>
            </a:extLst>
          </p:cNvPr>
          <p:cNvSpPr/>
          <p:nvPr/>
        </p:nvSpPr>
        <p:spPr>
          <a:xfrm>
            <a:off x="4944861" y="2581035"/>
            <a:ext cx="674703" cy="6681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77F5BE3C-62B6-40A5-8BF2-CE4560BC0260}"/>
              </a:ext>
            </a:extLst>
          </p:cNvPr>
          <p:cNvCxnSpPr/>
          <p:nvPr/>
        </p:nvCxnSpPr>
        <p:spPr>
          <a:xfrm>
            <a:off x="7194220" y="3100426"/>
            <a:ext cx="1275322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F5CA78FB-320B-46C4-8AB9-47E4A312B680}"/>
              </a:ext>
            </a:extLst>
          </p:cNvPr>
          <p:cNvSpPr/>
          <p:nvPr/>
        </p:nvSpPr>
        <p:spPr>
          <a:xfrm>
            <a:off x="2200959" y="6077015"/>
            <a:ext cx="6457087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）听课过程中可给老师发送弹幕，弹幕内容为匿名；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FE511B6-5484-40BB-862D-C76DA6C57F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7" b="24466"/>
          <a:stretch/>
        </p:blipFill>
        <p:spPr>
          <a:xfrm>
            <a:off x="8460608" y="1002036"/>
            <a:ext cx="3167180" cy="4853927"/>
          </a:xfrm>
          <a:prstGeom prst="rect">
            <a:avLst/>
          </a:prstGeom>
        </p:spPr>
      </p:pic>
      <p:pic>
        <p:nvPicPr>
          <p:cNvPr id="2" name="Picture 7" descr="C:\Users\HWQ\Desktop\a3a7d756-5ef4-4bae-a95a-c283c7c46a10.gif">
            <a:extLst>
              <a:ext uri="{FF2B5EF4-FFF2-40B4-BE49-F238E27FC236}">
                <a16:creationId xmlns:a16="http://schemas.microsoft.com/office/drawing/2014/main" id="{73FE0BD8-5C0E-46B9-99AD-0AAE1C3E2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81932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916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AE934C92-86F5-416D-B119-B72A5BD71E67}"/>
              </a:ext>
            </a:extLst>
          </p:cNvPr>
          <p:cNvCxnSpPr/>
          <p:nvPr/>
        </p:nvCxnSpPr>
        <p:spPr>
          <a:xfrm>
            <a:off x="7110073" y="3254691"/>
            <a:ext cx="1275322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E1F3DB39-21AC-45FE-9F36-E2E1D9B0A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1" y="1491678"/>
            <a:ext cx="6966949" cy="3217495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50935765-040A-4C53-9B9B-51E41DE21123}"/>
              </a:ext>
            </a:extLst>
          </p:cNvPr>
          <p:cNvSpPr txBox="1"/>
          <p:nvPr/>
        </p:nvSpPr>
        <p:spPr>
          <a:xfrm>
            <a:off x="898151" y="223092"/>
            <a:ext cx="3974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cs typeface="+mn-ea"/>
                <a:sym typeface="+mn-lt"/>
              </a:rPr>
              <a:t>直播互动：笔记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44C454C4-E234-47CC-95BE-3AA442320576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503D556-3EFC-4C07-AA65-CD403FDED5B7}"/>
              </a:ext>
            </a:extLst>
          </p:cNvPr>
          <p:cNvSpPr/>
          <p:nvPr/>
        </p:nvSpPr>
        <p:spPr>
          <a:xfrm>
            <a:off x="71185" y="5476246"/>
            <a:ext cx="8147905" cy="107721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）上课过程中可做笔记，笔记记录将保存在各自的学习平台中；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传文件、镜像投屏功能，远程授课不便开展，建议仅使用介绍的互动功能。</a:t>
            </a:r>
            <a:endParaRPr lang="en-US" altLang="zh-CN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74CDE05-4008-42E6-A01F-860C50225621}"/>
              </a:ext>
            </a:extLst>
          </p:cNvPr>
          <p:cNvSpPr/>
          <p:nvPr/>
        </p:nvSpPr>
        <p:spPr>
          <a:xfrm>
            <a:off x="6300073" y="2565154"/>
            <a:ext cx="810000" cy="765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ABC5E76-3BCC-4EB2-8263-BBC3ACDF6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395" y="1016144"/>
            <a:ext cx="2587405" cy="5602593"/>
          </a:xfrm>
          <a:prstGeom prst="rect">
            <a:avLst/>
          </a:prstGeom>
        </p:spPr>
      </p:pic>
      <p:pic>
        <p:nvPicPr>
          <p:cNvPr id="2" name="Picture 7" descr="C:\Users\HWQ\Desktop\a3a7d756-5ef4-4bae-a95a-c283c7c46a10.gif">
            <a:extLst>
              <a:ext uri="{FF2B5EF4-FFF2-40B4-BE49-F238E27FC236}">
                <a16:creationId xmlns:a16="http://schemas.microsoft.com/office/drawing/2014/main" id="{3B88B417-3A16-4C8B-B524-A8FE82E78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81932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855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CCF098ED-767E-4087-99FB-8C1744655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13" y="860616"/>
            <a:ext cx="10896973" cy="5032469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50935765-040A-4C53-9B9B-51E41DE21123}"/>
              </a:ext>
            </a:extLst>
          </p:cNvPr>
          <p:cNvSpPr txBox="1"/>
          <p:nvPr/>
        </p:nvSpPr>
        <p:spPr>
          <a:xfrm>
            <a:off x="898151" y="223092"/>
            <a:ext cx="3974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cs typeface="+mn-ea"/>
                <a:sym typeface="+mn-lt"/>
              </a:rPr>
              <a:t>直播互动：退出直播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44C454C4-E234-47CC-95BE-3AA442320576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D28088B-DBEC-41D4-8DF5-8253C7332F3F}"/>
              </a:ext>
            </a:extLst>
          </p:cNvPr>
          <p:cNvSpPr/>
          <p:nvPr/>
        </p:nvSpPr>
        <p:spPr>
          <a:xfrm>
            <a:off x="3047111" y="6268907"/>
            <a:ext cx="8358964" cy="45890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）课程结束，点击        退出直播。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D23C80D-8A41-44BC-8B8C-FCA57BE62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163" y="6268907"/>
            <a:ext cx="499163" cy="45890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5F77DDC-2C86-4E31-A7A8-4AB0F679197F}"/>
              </a:ext>
            </a:extLst>
          </p:cNvPr>
          <p:cNvSpPr/>
          <p:nvPr/>
        </p:nvSpPr>
        <p:spPr>
          <a:xfrm>
            <a:off x="647513" y="901305"/>
            <a:ext cx="810000" cy="765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3" name="Picture 7" descr="C:\Users\HWQ\Desktop\a3a7d756-5ef4-4bae-a95a-c283c7c46a10.gif">
            <a:extLst>
              <a:ext uri="{FF2B5EF4-FFF2-40B4-BE49-F238E27FC236}">
                <a16:creationId xmlns:a16="http://schemas.microsoft.com/office/drawing/2014/main" id="{B2E878F7-663A-4823-BEFE-9326A7FB2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81932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4435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>
            <a:extLst>
              <a:ext uri="{FF2B5EF4-FFF2-40B4-BE49-F238E27FC236}">
                <a16:creationId xmlns:a16="http://schemas.microsoft.com/office/drawing/2014/main" id="{831293C4-47B5-4273-85DF-EE2BB5E7ECC6}"/>
              </a:ext>
            </a:extLst>
          </p:cNvPr>
          <p:cNvSpPr/>
          <p:nvPr/>
        </p:nvSpPr>
        <p:spPr>
          <a:xfrm>
            <a:off x="4772644" y="1348796"/>
            <a:ext cx="2933800" cy="1243049"/>
          </a:xfrm>
          <a:prstGeom prst="ellipse">
            <a:avLst/>
          </a:prstGeom>
          <a:solidFill>
            <a:srgbClr val="039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D44878F-B682-40CA-8C3E-BA87E99F3FDA}"/>
              </a:ext>
            </a:extLst>
          </p:cNvPr>
          <p:cNvSpPr txBox="1"/>
          <p:nvPr/>
        </p:nvSpPr>
        <p:spPr>
          <a:xfrm>
            <a:off x="5108465" y="1508656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cs typeface="+mn-ea"/>
                <a:sym typeface="+mn-lt"/>
              </a:rPr>
              <a:t>第二章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B75C375-DE33-4824-8BC8-3AC783D3777C}"/>
              </a:ext>
            </a:extLst>
          </p:cNvPr>
          <p:cNvSpPr txBox="1"/>
          <p:nvPr/>
        </p:nvSpPr>
        <p:spPr>
          <a:xfrm>
            <a:off x="4278139" y="2985559"/>
            <a:ext cx="3780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直播模式二：独立直播</a:t>
            </a:r>
          </a:p>
        </p:txBody>
      </p:sp>
    </p:spTree>
    <p:extLst>
      <p:ext uri="{BB962C8B-B14F-4D97-AF65-F5344CB8AC3E}">
        <p14:creationId xmlns:p14="http://schemas.microsoft.com/office/powerpoint/2010/main" val="2311656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id="{BF834585-8F35-4684-8524-777F598FD34B}"/>
              </a:ext>
            </a:extLst>
          </p:cNvPr>
          <p:cNvSpPr txBox="1"/>
          <p:nvPr/>
        </p:nvSpPr>
        <p:spPr>
          <a:xfrm>
            <a:off x="898152" y="223092"/>
            <a:ext cx="366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cs typeface="+mn-ea"/>
                <a:sym typeface="+mn-lt"/>
              </a:rPr>
              <a:t>流程说明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35B7AD6-0078-4BE0-966E-FF520351CF20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00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12" name="Straight Connector 14">
            <a:extLst>
              <a:ext uri="{FF2B5EF4-FFF2-40B4-BE49-F238E27FC236}">
                <a16:creationId xmlns:a16="http://schemas.microsoft.com/office/drawing/2014/main" id="{4576D0B6-1B25-4E07-B63C-69CB11ADFB71}"/>
              </a:ext>
            </a:extLst>
          </p:cNvPr>
          <p:cNvCxnSpPr/>
          <p:nvPr/>
        </p:nvCxnSpPr>
        <p:spPr>
          <a:xfrm>
            <a:off x="3119197" y="2681034"/>
            <a:ext cx="1828800" cy="0"/>
          </a:xfrm>
          <a:prstGeom prst="line">
            <a:avLst/>
          </a:prstGeom>
          <a:ln w="25400">
            <a:solidFill>
              <a:srgbClr val="E1E9E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6">
            <a:extLst>
              <a:ext uri="{FF2B5EF4-FFF2-40B4-BE49-F238E27FC236}">
                <a16:creationId xmlns:a16="http://schemas.microsoft.com/office/drawing/2014/main" id="{AF4A3FCF-C9AB-4CA7-B102-068D4622AEA6}"/>
              </a:ext>
            </a:extLst>
          </p:cNvPr>
          <p:cNvCxnSpPr/>
          <p:nvPr/>
        </p:nvCxnSpPr>
        <p:spPr>
          <a:xfrm>
            <a:off x="6754836" y="2681034"/>
            <a:ext cx="1828800" cy="0"/>
          </a:xfrm>
          <a:prstGeom prst="line">
            <a:avLst/>
          </a:prstGeom>
          <a:ln w="25400">
            <a:solidFill>
              <a:srgbClr val="E1E9E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8">
            <a:extLst>
              <a:ext uri="{FF2B5EF4-FFF2-40B4-BE49-F238E27FC236}">
                <a16:creationId xmlns:a16="http://schemas.microsoft.com/office/drawing/2014/main" id="{ABDCDB3C-AA24-43DA-9715-3E4BEF31FE57}"/>
              </a:ext>
            </a:extLst>
          </p:cNvPr>
          <p:cNvSpPr txBox="1"/>
          <p:nvPr/>
        </p:nvSpPr>
        <p:spPr>
          <a:xfrm>
            <a:off x="1769181" y="2232432"/>
            <a:ext cx="1149674" cy="830997"/>
          </a:xfrm>
          <a:prstGeom prst="rect">
            <a:avLst/>
          </a:prstGeom>
          <a:noFill/>
        </p:spPr>
        <p:txBody>
          <a:bodyPr wrap="none" lIns="91440" tIns="0" rIns="91440" bIns="0" rtlCol="0">
            <a:spAutoFit/>
          </a:bodyPr>
          <a:lstStyle>
            <a:defPPr>
              <a:defRPr lang="en-US"/>
            </a:defPPr>
            <a:lvl1pPr algn="r">
              <a:defRPr sz="4000">
                <a:solidFill>
                  <a:schemeClr val="accent1"/>
                </a:solidFill>
                <a:latin typeface="Montserrat" panose="02000000000000000000" pitchFamily="2" charset="0"/>
                <a:cs typeface="Montserrat" panose="02000000000000000000" pitchFamily="2" charset="0"/>
              </a:defRPr>
            </a:lvl1pPr>
          </a:lstStyle>
          <a:p>
            <a:pPr algn="l"/>
            <a:r>
              <a:rPr lang="en-US" sz="5400" spc="600" dirty="0">
                <a:solidFill>
                  <a:schemeClr val="tx1"/>
                </a:solidFill>
                <a:latin typeface="字魂100号-方方先锋体" panose="00000500000000000000" pitchFamily="2" charset="-122"/>
                <a:ea typeface="字魂100号-方方先锋体" panose="00000500000000000000" pitchFamily="2" charset="-122"/>
                <a:sym typeface="字魂100号-方方先锋体" panose="00000500000000000000" pitchFamily="2" charset="-122"/>
              </a:rPr>
              <a:t>01</a:t>
            </a:r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9D6B6936-190A-4456-9EF5-B52E8FEFF732}"/>
              </a:ext>
            </a:extLst>
          </p:cNvPr>
          <p:cNvSpPr txBox="1"/>
          <p:nvPr/>
        </p:nvSpPr>
        <p:spPr>
          <a:xfrm>
            <a:off x="5404820" y="2232432"/>
            <a:ext cx="976549" cy="830997"/>
          </a:xfrm>
          <a:prstGeom prst="rect">
            <a:avLst/>
          </a:prstGeom>
          <a:noFill/>
        </p:spPr>
        <p:txBody>
          <a:bodyPr wrap="none" lIns="91440" tIns="0" rIns="91440" bIns="0" rtlCol="0">
            <a:spAutoFit/>
          </a:bodyPr>
          <a:lstStyle>
            <a:defPPr>
              <a:defRPr lang="en-US"/>
            </a:defPPr>
            <a:lvl1pPr>
              <a:defRPr sz="5400" spc="-150">
                <a:solidFill>
                  <a:schemeClr val="tx2"/>
                </a:solidFill>
                <a:latin typeface="+mj-lt"/>
                <a:cs typeface="Montserrat" panose="02000000000000000000" pitchFamily="2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字魂100号-方方先锋体" panose="00000500000000000000" pitchFamily="2" charset="-122"/>
                <a:ea typeface="字魂100号-方方先锋体" panose="00000500000000000000" pitchFamily="2" charset="-122"/>
                <a:sym typeface="字魂100号-方方先锋体" panose="00000500000000000000" pitchFamily="2" charset="-122"/>
              </a:rPr>
              <a:t>02</a:t>
            </a:r>
          </a:p>
        </p:txBody>
      </p:sp>
      <p:sp>
        <p:nvSpPr>
          <p:cNvPr id="28" name="TextBox 23">
            <a:extLst>
              <a:ext uri="{FF2B5EF4-FFF2-40B4-BE49-F238E27FC236}">
                <a16:creationId xmlns:a16="http://schemas.microsoft.com/office/drawing/2014/main" id="{8F6993F4-A447-4296-BC15-2AE2DB605864}"/>
              </a:ext>
            </a:extLst>
          </p:cNvPr>
          <p:cNvSpPr txBox="1"/>
          <p:nvPr/>
        </p:nvSpPr>
        <p:spPr>
          <a:xfrm>
            <a:off x="9040459" y="2232432"/>
            <a:ext cx="957313" cy="830997"/>
          </a:xfrm>
          <a:prstGeom prst="rect">
            <a:avLst/>
          </a:prstGeom>
          <a:noFill/>
        </p:spPr>
        <p:txBody>
          <a:bodyPr wrap="none" lIns="91440" tIns="0" rIns="91440" bIns="0" rtlCol="0">
            <a:spAutoFit/>
          </a:bodyPr>
          <a:lstStyle>
            <a:defPPr>
              <a:defRPr lang="en-US"/>
            </a:defPPr>
            <a:lvl1pPr>
              <a:defRPr sz="5400" spc="-150">
                <a:solidFill>
                  <a:schemeClr val="tx2"/>
                </a:solidFill>
                <a:latin typeface="+mj-lt"/>
                <a:cs typeface="Montserrat" panose="02000000000000000000" pitchFamily="2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字魂100号-方方先锋体" panose="00000500000000000000" pitchFamily="2" charset="-122"/>
                <a:ea typeface="字魂100号-方方先锋体" panose="00000500000000000000" pitchFamily="2" charset="-122"/>
                <a:sym typeface="字魂100号-方方先锋体" panose="00000500000000000000" pitchFamily="2" charset="-122"/>
              </a:rPr>
              <a:t>03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EFEAB3B-9CD0-4444-B1A3-6FFB39732180}"/>
              </a:ext>
            </a:extLst>
          </p:cNvPr>
          <p:cNvSpPr/>
          <p:nvPr/>
        </p:nvSpPr>
        <p:spPr>
          <a:xfrm>
            <a:off x="1697198" y="3062120"/>
            <a:ext cx="19133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1600" b="1" dirty="0"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Open Sans" pitchFamily="34" charset="0"/>
                <a:sym typeface="字魂100号-方方先锋体" panose="00000500000000000000" pitchFamily="2" charset="-122"/>
              </a:rPr>
              <a:t>课前在线预习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字魂100号-方方先锋体" panose="00000500000000000000" pitchFamily="2" charset="-122"/>
              <a:ea typeface="字魂100号-方方先锋体" panose="00000500000000000000" pitchFamily="2" charset="-122"/>
              <a:cs typeface="Open Sans" pitchFamily="34" charset="0"/>
              <a:sym typeface="字魂100号-方方先锋体" panose="00000500000000000000" pitchFamily="2" charset="-122"/>
            </a:endParaRPr>
          </a:p>
        </p:txBody>
      </p:sp>
      <p:sp>
        <p:nvSpPr>
          <p:cNvPr id="32" name="Rectangle 29">
            <a:extLst>
              <a:ext uri="{FF2B5EF4-FFF2-40B4-BE49-F238E27FC236}">
                <a16:creationId xmlns:a16="http://schemas.microsoft.com/office/drawing/2014/main" id="{8F1B5576-C962-4A37-AE17-5A94033D215D}"/>
              </a:ext>
            </a:extLst>
          </p:cNvPr>
          <p:cNvSpPr/>
          <p:nvPr/>
        </p:nvSpPr>
        <p:spPr>
          <a:xfrm>
            <a:off x="4989781" y="3400674"/>
            <a:ext cx="2779595" cy="831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000"/>
              </a:lnSpc>
              <a:defRPr/>
            </a:pPr>
            <a:r>
              <a:rPr lang="zh-CN" altLang="en-US" sz="1100" dirty="0">
                <a:latin typeface="字魂100号-方方先锋体" panose="00000500000000000000" pitchFamily="2" charset="-122"/>
                <a:ea typeface="字魂100号-方方先锋体" panose="00000500000000000000" pitchFamily="2" charset="-122"/>
                <a:sym typeface="字魂100号-方方先锋体" panose="00000500000000000000" pitchFamily="2" charset="-122"/>
              </a:rPr>
              <a:t>可通过课程中心</a:t>
            </a:r>
            <a:r>
              <a:rPr lang="en-US" altLang="zh-CN" sz="1100" dirty="0">
                <a:latin typeface="字魂100号-方方先锋体" panose="00000500000000000000" pitchFamily="2" charset="-122"/>
                <a:ea typeface="字魂100号-方方先锋体" panose="00000500000000000000" pitchFamily="2" charset="-122"/>
                <a:sym typeface="字魂100号-方方先锋体" panose="00000500000000000000" pitchFamily="2" charset="-122"/>
              </a:rPr>
              <a:t>-</a:t>
            </a:r>
            <a:r>
              <a:rPr lang="zh-CN" altLang="en-US" sz="1100" dirty="0">
                <a:latin typeface="字魂100号-方方先锋体" panose="00000500000000000000" pitchFamily="2" charset="-122"/>
                <a:ea typeface="字魂100号-方方先锋体" panose="00000500000000000000" pitchFamily="2" charset="-122"/>
                <a:sym typeface="字魂100号-方方先锋体" panose="00000500000000000000" pitchFamily="2" charset="-122"/>
              </a:rPr>
              <a:t>直播</a:t>
            </a:r>
            <a:r>
              <a:rPr lang="en-US" altLang="zh-CN" sz="1100" dirty="0">
                <a:latin typeface="字魂100号-方方先锋体" panose="00000500000000000000" pitchFamily="2" charset="-122"/>
                <a:ea typeface="字魂100号-方方先锋体" panose="00000500000000000000" pitchFamily="2" charset="-122"/>
                <a:sym typeface="字魂100号-方方先锋体" panose="00000500000000000000" pitchFamily="2" charset="-122"/>
              </a:rPr>
              <a:t>live</a:t>
            </a:r>
            <a:r>
              <a:rPr lang="zh-CN" altLang="en-US" sz="1100" dirty="0">
                <a:latin typeface="字魂100号-方方先锋体" panose="00000500000000000000" pitchFamily="2" charset="-122"/>
                <a:ea typeface="字魂100号-方方先锋体" panose="00000500000000000000" pitchFamily="2" charset="-122"/>
                <a:sym typeface="字魂100号-方方先锋体" panose="00000500000000000000" pitchFamily="2" charset="-122"/>
              </a:rPr>
              <a:t>模块查看最新直播课，也可通过教师共享的链接进行参与；可通过手机</a:t>
            </a:r>
            <a:r>
              <a:rPr lang="en-US" altLang="zh-CN" sz="1100" dirty="0">
                <a:latin typeface="字魂100号-方方先锋体" panose="00000500000000000000" pitchFamily="2" charset="-122"/>
                <a:ea typeface="字魂100号-方方先锋体" panose="00000500000000000000" pitchFamily="2" charset="-122"/>
                <a:sym typeface="字魂100号-方方先锋体" panose="00000500000000000000" pitchFamily="2" charset="-122"/>
              </a:rPr>
              <a:t>AAP</a:t>
            </a:r>
            <a:r>
              <a:rPr lang="zh-CN" altLang="en-US" sz="1100" dirty="0">
                <a:latin typeface="字魂100号-方方先锋体" panose="00000500000000000000" pitchFamily="2" charset="-122"/>
                <a:ea typeface="字魂100号-方方先锋体" panose="00000500000000000000" pitchFamily="2" charset="-122"/>
                <a:sym typeface="字魂100号-方方先锋体" panose="00000500000000000000" pitchFamily="2" charset="-122"/>
              </a:rPr>
              <a:t>端加入直播课堂</a:t>
            </a:r>
          </a:p>
        </p:txBody>
      </p:sp>
      <p:sp>
        <p:nvSpPr>
          <p:cNvPr id="33" name="Rectangle 30">
            <a:extLst>
              <a:ext uri="{FF2B5EF4-FFF2-40B4-BE49-F238E27FC236}">
                <a16:creationId xmlns:a16="http://schemas.microsoft.com/office/drawing/2014/main" id="{3F42DBE2-F37B-4BCF-82DD-FE74909849BF}"/>
              </a:ext>
            </a:extLst>
          </p:cNvPr>
          <p:cNvSpPr/>
          <p:nvPr/>
        </p:nvSpPr>
        <p:spPr>
          <a:xfrm>
            <a:off x="5174159" y="3090446"/>
            <a:ext cx="15034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Open Sans" pitchFamily="34" charset="0"/>
                <a:sym typeface="字魂100号-方方先锋体" panose="00000500000000000000" pitchFamily="2" charset="-122"/>
              </a:rPr>
              <a:t>加入独立直播</a:t>
            </a:r>
          </a:p>
        </p:txBody>
      </p:sp>
      <p:sp>
        <p:nvSpPr>
          <p:cNvPr id="38" name="Rectangle 29">
            <a:extLst>
              <a:ext uri="{FF2B5EF4-FFF2-40B4-BE49-F238E27FC236}">
                <a16:creationId xmlns:a16="http://schemas.microsoft.com/office/drawing/2014/main" id="{39DC5163-5068-433D-B446-FD351DBC86E0}"/>
              </a:ext>
            </a:extLst>
          </p:cNvPr>
          <p:cNvSpPr/>
          <p:nvPr/>
        </p:nvSpPr>
        <p:spPr>
          <a:xfrm>
            <a:off x="8662056" y="3383920"/>
            <a:ext cx="2671431" cy="574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000"/>
              </a:lnSpc>
              <a:defRPr/>
            </a:pPr>
            <a:r>
              <a:rPr lang="zh-CN" altLang="en-US" sz="1100" dirty="0">
                <a:latin typeface="字魂100号-方方先锋体" panose="00000500000000000000" pitchFamily="2" charset="-122"/>
                <a:ea typeface="字魂100号-方方先锋体" panose="00000500000000000000" pitchFamily="2" charset="-122"/>
                <a:sym typeface="字魂100号-方方先锋体" panose="00000500000000000000" pitchFamily="2" charset="-122"/>
              </a:rPr>
              <a:t>直播过程中，可通过讨论板与老师、同学进行交流，共享信息</a:t>
            </a:r>
          </a:p>
        </p:txBody>
      </p:sp>
      <p:sp>
        <p:nvSpPr>
          <p:cNvPr id="39" name="Rectangle 30">
            <a:extLst>
              <a:ext uri="{FF2B5EF4-FFF2-40B4-BE49-F238E27FC236}">
                <a16:creationId xmlns:a16="http://schemas.microsoft.com/office/drawing/2014/main" id="{2324AF1F-95EF-4D56-8B06-6C3852555314}"/>
              </a:ext>
            </a:extLst>
          </p:cNvPr>
          <p:cNvSpPr/>
          <p:nvPr/>
        </p:nvSpPr>
        <p:spPr>
          <a:xfrm>
            <a:off x="8998888" y="3118771"/>
            <a:ext cx="18923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1600" b="1" dirty="0"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Open Sans" pitchFamily="34" charset="0"/>
                <a:sym typeface="字魂100号-方方先锋体" panose="00000500000000000000" pitchFamily="2" charset="-122"/>
              </a:rPr>
              <a:t>独立直播互动</a:t>
            </a:r>
          </a:p>
        </p:txBody>
      </p:sp>
      <p:sp>
        <p:nvSpPr>
          <p:cNvPr id="41" name="Rectangle 29">
            <a:extLst>
              <a:ext uri="{FF2B5EF4-FFF2-40B4-BE49-F238E27FC236}">
                <a16:creationId xmlns:a16="http://schemas.microsoft.com/office/drawing/2014/main" id="{748B8718-F6EC-48CE-9C92-98D975E2AB39}"/>
              </a:ext>
            </a:extLst>
          </p:cNvPr>
          <p:cNvSpPr/>
          <p:nvPr/>
        </p:nvSpPr>
        <p:spPr>
          <a:xfrm>
            <a:off x="1135257" y="3383921"/>
            <a:ext cx="2779595" cy="574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lnSpc>
                <a:spcPts val="2000"/>
              </a:lnSpc>
              <a:defRPr/>
            </a:pPr>
            <a:r>
              <a:rPr lang="zh-CN" altLang="en-US" sz="1100" dirty="0">
                <a:latin typeface="字魂100号-方方先锋体" panose="00000500000000000000" pitchFamily="2" charset="-122"/>
                <a:ea typeface="字魂100号-方方先锋体" panose="00000500000000000000" pitchFamily="2" charset="-122"/>
                <a:sym typeface="字魂100号-方方先锋体" panose="00000500000000000000" pitchFamily="2" charset="-122"/>
              </a:rPr>
              <a:t>在学习平台完成老师发布的在线学习资源，通常为教学课件，或其他视频、文件材料；</a:t>
            </a:r>
          </a:p>
        </p:txBody>
      </p:sp>
      <p:pic>
        <p:nvPicPr>
          <p:cNvPr id="2" name="Picture 7" descr="C:\Users\HWQ\Desktop\a3a7d756-5ef4-4bae-a95a-c283c7c46a10.gif">
            <a:extLst>
              <a:ext uri="{FF2B5EF4-FFF2-40B4-BE49-F238E27FC236}">
                <a16:creationId xmlns:a16="http://schemas.microsoft.com/office/drawing/2014/main" id="{1DF072E8-5274-4F69-81A6-3CF888EED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81932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9175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>
            <a:extLst>
              <a:ext uri="{FF2B5EF4-FFF2-40B4-BE49-F238E27FC236}">
                <a16:creationId xmlns:a16="http://schemas.microsoft.com/office/drawing/2014/main" id="{831293C4-47B5-4273-85DF-EE2BB5E7ECC6}"/>
              </a:ext>
            </a:extLst>
          </p:cNvPr>
          <p:cNvSpPr/>
          <p:nvPr/>
        </p:nvSpPr>
        <p:spPr>
          <a:xfrm>
            <a:off x="5474476" y="1348796"/>
            <a:ext cx="1243049" cy="1243049"/>
          </a:xfrm>
          <a:prstGeom prst="ellipse">
            <a:avLst/>
          </a:prstGeom>
          <a:solidFill>
            <a:srgbClr val="039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D44878F-B682-40CA-8C3E-BA87E99F3FDA}"/>
              </a:ext>
            </a:extLst>
          </p:cNvPr>
          <p:cNvSpPr txBox="1"/>
          <p:nvPr/>
        </p:nvSpPr>
        <p:spPr>
          <a:xfrm>
            <a:off x="5618947" y="1511055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i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5400" b="1" i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B75C375-DE33-4824-8BC8-3AC783D3777C}"/>
              </a:ext>
            </a:extLst>
          </p:cNvPr>
          <p:cNvSpPr txBox="1"/>
          <p:nvPr/>
        </p:nvSpPr>
        <p:spPr>
          <a:xfrm>
            <a:off x="5001744" y="2754104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课前在线预习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63443EB-1DAD-45C9-B9C3-C7741E60C237}"/>
              </a:ext>
            </a:extLst>
          </p:cNvPr>
          <p:cNvSpPr/>
          <p:nvPr/>
        </p:nvSpPr>
        <p:spPr>
          <a:xfrm>
            <a:off x="3547150" y="3644315"/>
            <a:ext cx="6080325" cy="12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说明：课前预习的操作与互动直播相同，但是独立直播授课时，老师未必会发布线上学习资源，请根据老师计划进行学习，方式与互动直播一样。</a:t>
            </a:r>
          </a:p>
        </p:txBody>
      </p:sp>
    </p:spTree>
    <p:extLst>
      <p:ext uri="{BB962C8B-B14F-4D97-AF65-F5344CB8AC3E}">
        <p14:creationId xmlns:p14="http://schemas.microsoft.com/office/powerpoint/2010/main" val="127033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>
            <a:extLst>
              <a:ext uri="{FF2B5EF4-FFF2-40B4-BE49-F238E27FC236}">
                <a16:creationId xmlns:a16="http://schemas.microsoft.com/office/drawing/2014/main" id="{831293C4-47B5-4273-85DF-EE2BB5E7ECC6}"/>
              </a:ext>
            </a:extLst>
          </p:cNvPr>
          <p:cNvSpPr/>
          <p:nvPr/>
        </p:nvSpPr>
        <p:spPr>
          <a:xfrm>
            <a:off x="5474476" y="1348796"/>
            <a:ext cx="1243049" cy="1243049"/>
          </a:xfrm>
          <a:prstGeom prst="ellipse">
            <a:avLst/>
          </a:prstGeom>
          <a:solidFill>
            <a:srgbClr val="039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D44878F-B682-40CA-8C3E-BA87E99F3FDA}"/>
              </a:ext>
            </a:extLst>
          </p:cNvPr>
          <p:cNvSpPr txBox="1"/>
          <p:nvPr/>
        </p:nvSpPr>
        <p:spPr>
          <a:xfrm>
            <a:off x="5618947" y="1511055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i="1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sz="5400" b="1" i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B75C375-DE33-4824-8BC8-3AC783D3777C}"/>
              </a:ext>
            </a:extLst>
          </p:cNvPr>
          <p:cNvSpPr txBox="1"/>
          <p:nvPr/>
        </p:nvSpPr>
        <p:spPr>
          <a:xfrm>
            <a:off x="4928171" y="2828013"/>
            <a:ext cx="2343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加入独立直播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F0536A2-B1B5-455D-AF02-97688A2E5AC9}"/>
              </a:ext>
            </a:extLst>
          </p:cNvPr>
          <p:cNvSpPr/>
          <p:nvPr/>
        </p:nvSpPr>
        <p:spPr>
          <a:xfrm>
            <a:off x="3443553" y="3995122"/>
            <a:ext cx="5838588" cy="12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说明：可使用电脑通过网页加入独立直播，也可使用手机移动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AAP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端加入直播，老师通常提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5-10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分钟开启直播课堂，请按时加入。</a:t>
            </a:r>
          </a:p>
        </p:txBody>
      </p:sp>
    </p:spTree>
    <p:extLst>
      <p:ext uri="{BB962C8B-B14F-4D97-AF65-F5344CB8AC3E}">
        <p14:creationId xmlns:p14="http://schemas.microsoft.com/office/powerpoint/2010/main" val="30665829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 53">
            <a:extLst>
              <a:ext uri="{FF2B5EF4-FFF2-40B4-BE49-F238E27FC236}">
                <a16:creationId xmlns:a16="http://schemas.microsoft.com/office/drawing/2014/main" id="{50935765-040A-4C53-9B9B-51E41DE21123}"/>
              </a:ext>
            </a:extLst>
          </p:cNvPr>
          <p:cNvSpPr txBox="1"/>
          <p:nvPr/>
        </p:nvSpPr>
        <p:spPr>
          <a:xfrm>
            <a:off x="898151" y="223092"/>
            <a:ext cx="3947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cs typeface="+mn-ea"/>
                <a:sym typeface="+mn-lt"/>
              </a:rPr>
              <a:t>加入独立直播：直播索引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44C454C4-E234-47CC-95BE-3AA442320576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FA25EF7-D3DB-4EBC-B93A-D6D7CB2A1C3A}"/>
              </a:ext>
            </a:extLst>
          </p:cNvPr>
          <p:cNvSpPr/>
          <p:nvPr/>
        </p:nvSpPr>
        <p:spPr>
          <a:xfrm>
            <a:off x="7992831" y="675232"/>
            <a:ext cx="4058667" cy="253640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操作流程：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第一步：学生登录学习平台，点击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课程中心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；第二步：通过</a:t>
            </a: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课程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直播课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，找到对应课程加入直播课堂，如图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；或通过手机端，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课堂直播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界面接入，如下图；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D5EE8A8-BE0E-449F-941B-1F3EDC8B1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75" y="902042"/>
            <a:ext cx="7384753" cy="2503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99FB43-8FC0-468E-96E4-C352C3712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74" y="3549673"/>
            <a:ext cx="7384753" cy="29610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5740EEE-BD8D-4608-87B1-3F53959945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9" b="3803"/>
          <a:stretch/>
        </p:blipFill>
        <p:spPr>
          <a:xfrm>
            <a:off x="9031635" y="2915221"/>
            <a:ext cx="1950043" cy="383861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88A97F4-F314-4CD6-A679-514EF6DB63D4}"/>
              </a:ext>
            </a:extLst>
          </p:cNvPr>
          <p:cNvSpPr/>
          <p:nvPr/>
        </p:nvSpPr>
        <p:spPr>
          <a:xfrm>
            <a:off x="9031633" y="3429000"/>
            <a:ext cx="1053399" cy="92105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1B97DEE-ACC7-4300-A04C-0CB0C1BD918B}"/>
              </a:ext>
            </a:extLst>
          </p:cNvPr>
          <p:cNvSpPr/>
          <p:nvPr/>
        </p:nvSpPr>
        <p:spPr>
          <a:xfrm>
            <a:off x="10156054" y="6445188"/>
            <a:ext cx="506028" cy="41281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7" descr="C:\Users\HWQ\Desktop\a3a7d756-5ef4-4bae-a95a-c283c7c46a10.gif">
            <a:extLst>
              <a:ext uri="{FF2B5EF4-FFF2-40B4-BE49-F238E27FC236}">
                <a16:creationId xmlns:a16="http://schemas.microsoft.com/office/drawing/2014/main" id="{67340855-817A-49DB-98A1-93E6B563C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81932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7415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12688F4-9923-4656-BE2A-C38259528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646" y="791860"/>
            <a:ext cx="8345271" cy="5003223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50935765-040A-4C53-9B9B-51E41DE21123}"/>
              </a:ext>
            </a:extLst>
          </p:cNvPr>
          <p:cNvSpPr txBox="1"/>
          <p:nvPr/>
        </p:nvSpPr>
        <p:spPr>
          <a:xfrm>
            <a:off x="898151" y="223092"/>
            <a:ext cx="3947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cs typeface="+mn-ea"/>
                <a:sym typeface="+mn-lt"/>
              </a:rPr>
              <a:t>加入独立直播：参与直播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44C454C4-E234-47CC-95BE-3AA442320576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5FF1E887-0AF9-4D4A-93B5-2677B0A9C467}"/>
              </a:ext>
            </a:extLst>
          </p:cNvPr>
          <p:cNvCxnSpPr>
            <a:cxnSpLocks/>
          </p:cNvCxnSpPr>
          <p:nvPr/>
        </p:nvCxnSpPr>
        <p:spPr>
          <a:xfrm flipV="1">
            <a:off x="4985282" y="5706831"/>
            <a:ext cx="67009" cy="208417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CA0CAB52-0088-4E90-A41E-788C4EC12B58}"/>
              </a:ext>
            </a:extLst>
          </p:cNvPr>
          <p:cNvSpPr txBox="1"/>
          <p:nvPr/>
        </p:nvSpPr>
        <p:spPr>
          <a:xfrm>
            <a:off x="4314752" y="5846418"/>
            <a:ext cx="12296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</a:rPr>
              <a:t>打开</a:t>
            </a:r>
            <a:r>
              <a:rPr lang="en-US" altLang="zh-CN" sz="1000" dirty="0">
                <a:solidFill>
                  <a:srgbClr val="FF0000"/>
                </a:solidFill>
              </a:rPr>
              <a:t>/</a:t>
            </a:r>
            <a:r>
              <a:rPr lang="zh-CN" altLang="en-US" sz="1000" dirty="0">
                <a:solidFill>
                  <a:srgbClr val="FF0000"/>
                </a:solidFill>
              </a:rPr>
              <a:t>关闭扬声器</a:t>
            </a: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B6AE43F0-D27E-4E0B-97C0-A11C17E18ECD}"/>
              </a:ext>
            </a:extLst>
          </p:cNvPr>
          <p:cNvCxnSpPr>
            <a:cxnSpLocks/>
          </p:cNvCxnSpPr>
          <p:nvPr/>
        </p:nvCxnSpPr>
        <p:spPr>
          <a:xfrm flipV="1">
            <a:off x="5851598" y="5706831"/>
            <a:ext cx="35768" cy="254055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A26BFB17-F930-4513-BE0E-6F9CF8FA2D53}"/>
              </a:ext>
            </a:extLst>
          </p:cNvPr>
          <p:cNvSpPr txBox="1"/>
          <p:nvPr/>
        </p:nvSpPr>
        <p:spPr>
          <a:xfrm>
            <a:off x="5513282" y="5857920"/>
            <a:ext cx="9055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</a:rPr>
              <a:t>切换主副屏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B4E1646-CCE6-4ADA-BFBF-CFE6904EFE36}"/>
              </a:ext>
            </a:extLst>
          </p:cNvPr>
          <p:cNvSpPr txBox="1"/>
          <p:nvPr/>
        </p:nvSpPr>
        <p:spPr>
          <a:xfrm>
            <a:off x="1711506" y="5439478"/>
            <a:ext cx="794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</a:rPr>
              <a:t>发送讨论</a:t>
            </a: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5E483005-A81E-4EA0-902A-74FD5CBCD036}"/>
              </a:ext>
            </a:extLst>
          </p:cNvPr>
          <p:cNvCxnSpPr>
            <a:cxnSpLocks/>
          </p:cNvCxnSpPr>
          <p:nvPr/>
        </p:nvCxnSpPr>
        <p:spPr>
          <a:xfrm flipV="1">
            <a:off x="1999537" y="5112619"/>
            <a:ext cx="218517" cy="465587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5AACB529-7D65-40DC-BC96-4BE05A856056}"/>
              </a:ext>
            </a:extLst>
          </p:cNvPr>
          <p:cNvSpPr/>
          <p:nvPr/>
        </p:nvSpPr>
        <p:spPr>
          <a:xfrm>
            <a:off x="375624" y="5983593"/>
            <a:ext cx="10337627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学生将同时观看老师视频及共享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画面参与学习，讨论区可使用文字与老师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同学进行互动。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7A4B6FD-120C-425D-AA00-27FF719ED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981" y="1822674"/>
            <a:ext cx="6130206" cy="3358926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B14F92BA-179F-4FDE-BD2A-B2784E0A8BAA}"/>
              </a:ext>
            </a:extLst>
          </p:cNvPr>
          <p:cNvSpPr/>
          <p:nvPr/>
        </p:nvSpPr>
        <p:spPr>
          <a:xfrm>
            <a:off x="507035" y="6359078"/>
            <a:ext cx="10012492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说明：网页跳转过程中浏览器可能会提示站点不安全，通过点击“高级”或“详细信息” 继续转到网页即可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7" descr="C:\Users\HWQ\Desktop\a3a7d756-5ef4-4bae-a95a-c283c7c46a10.gif">
            <a:extLst>
              <a:ext uri="{FF2B5EF4-FFF2-40B4-BE49-F238E27FC236}">
                <a16:creationId xmlns:a16="http://schemas.microsoft.com/office/drawing/2014/main" id="{968A35CA-81F9-42F8-BAED-F1AF4DBE1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81932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383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>
            <a:extLst>
              <a:ext uri="{FF2B5EF4-FFF2-40B4-BE49-F238E27FC236}">
                <a16:creationId xmlns:a16="http://schemas.microsoft.com/office/drawing/2014/main" id="{831293C4-47B5-4273-85DF-EE2BB5E7ECC6}"/>
              </a:ext>
            </a:extLst>
          </p:cNvPr>
          <p:cNvSpPr/>
          <p:nvPr/>
        </p:nvSpPr>
        <p:spPr>
          <a:xfrm>
            <a:off x="4772644" y="1348796"/>
            <a:ext cx="2933800" cy="1243049"/>
          </a:xfrm>
          <a:prstGeom prst="ellipse">
            <a:avLst/>
          </a:prstGeom>
          <a:solidFill>
            <a:srgbClr val="039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D44878F-B682-40CA-8C3E-BA87E99F3FDA}"/>
              </a:ext>
            </a:extLst>
          </p:cNvPr>
          <p:cNvSpPr txBox="1"/>
          <p:nvPr/>
        </p:nvSpPr>
        <p:spPr>
          <a:xfrm>
            <a:off x="5108465" y="1508656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cs typeface="+mn-ea"/>
                <a:sym typeface="+mn-lt"/>
              </a:rPr>
              <a:t>第一章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B75C375-DE33-4824-8BC8-3AC783D3777C}"/>
              </a:ext>
            </a:extLst>
          </p:cNvPr>
          <p:cNvSpPr txBox="1"/>
          <p:nvPr/>
        </p:nvSpPr>
        <p:spPr>
          <a:xfrm>
            <a:off x="4278139" y="2848925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直播模式一：互动直播</a:t>
            </a:r>
          </a:p>
        </p:txBody>
      </p:sp>
    </p:spTree>
    <p:extLst>
      <p:ext uri="{BB962C8B-B14F-4D97-AF65-F5344CB8AC3E}">
        <p14:creationId xmlns:p14="http://schemas.microsoft.com/office/powerpoint/2010/main" val="5997866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>
            <a:extLst>
              <a:ext uri="{FF2B5EF4-FFF2-40B4-BE49-F238E27FC236}">
                <a16:creationId xmlns:a16="http://schemas.microsoft.com/office/drawing/2014/main" id="{831293C4-47B5-4273-85DF-EE2BB5E7ECC6}"/>
              </a:ext>
            </a:extLst>
          </p:cNvPr>
          <p:cNvSpPr/>
          <p:nvPr/>
        </p:nvSpPr>
        <p:spPr>
          <a:xfrm>
            <a:off x="5474476" y="1348796"/>
            <a:ext cx="1243049" cy="1243049"/>
          </a:xfrm>
          <a:prstGeom prst="ellipse">
            <a:avLst/>
          </a:prstGeom>
          <a:solidFill>
            <a:srgbClr val="039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D44878F-B682-40CA-8C3E-BA87E99F3FDA}"/>
              </a:ext>
            </a:extLst>
          </p:cNvPr>
          <p:cNvSpPr txBox="1"/>
          <p:nvPr/>
        </p:nvSpPr>
        <p:spPr>
          <a:xfrm>
            <a:off x="5618947" y="1511055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i="1" dirty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 sz="5400" b="1" i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B75C375-DE33-4824-8BC8-3AC783D3777C}"/>
              </a:ext>
            </a:extLst>
          </p:cNvPr>
          <p:cNvSpPr txBox="1"/>
          <p:nvPr/>
        </p:nvSpPr>
        <p:spPr>
          <a:xfrm>
            <a:off x="4928169" y="2828013"/>
            <a:ext cx="2343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独立直播互动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F0536A2-B1B5-455D-AF02-97688A2E5AC9}"/>
              </a:ext>
            </a:extLst>
          </p:cNvPr>
          <p:cNvSpPr/>
          <p:nvPr/>
        </p:nvSpPr>
        <p:spPr>
          <a:xfrm>
            <a:off x="3508534" y="3963591"/>
            <a:ext cx="5322075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说明：独立直播时互动较少，基本以老师讲授、学生听课为主</a:t>
            </a:r>
          </a:p>
        </p:txBody>
      </p:sp>
    </p:spTree>
    <p:extLst>
      <p:ext uri="{BB962C8B-B14F-4D97-AF65-F5344CB8AC3E}">
        <p14:creationId xmlns:p14="http://schemas.microsoft.com/office/powerpoint/2010/main" val="29902853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 53">
            <a:extLst>
              <a:ext uri="{FF2B5EF4-FFF2-40B4-BE49-F238E27FC236}">
                <a16:creationId xmlns:a16="http://schemas.microsoft.com/office/drawing/2014/main" id="{50935765-040A-4C53-9B9B-51E41DE21123}"/>
              </a:ext>
            </a:extLst>
          </p:cNvPr>
          <p:cNvSpPr txBox="1"/>
          <p:nvPr/>
        </p:nvSpPr>
        <p:spPr>
          <a:xfrm>
            <a:off x="898151" y="223092"/>
            <a:ext cx="3974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cs typeface="+mn-ea"/>
                <a:sym typeface="+mn-lt"/>
              </a:rPr>
              <a:t>互动直播：师生互动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44C454C4-E234-47CC-95BE-3AA442320576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04C1243-F602-4EB7-B9A9-6C2C00E5E348}"/>
              </a:ext>
            </a:extLst>
          </p:cNvPr>
          <p:cNvSpPr/>
          <p:nvPr/>
        </p:nvSpPr>
        <p:spPr>
          <a:xfrm>
            <a:off x="1204287" y="6417976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独立直播教师端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6F04B5C-EA30-45FD-8D8A-6807ED71A10D}"/>
              </a:ext>
            </a:extLst>
          </p:cNvPr>
          <p:cNvSpPr/>
          <p:nvPr/>
        </p:nvSpPr>
        <p:spPr>
          <a:xfrm>
            <a:off x="4562411" y="6403886"/>
            <a:ext cx="2285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独立直播学生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web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端</a:t>
            </a:r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ED4A585-40BB-4A48-A02D-E880E8500810}"/>
              </a:ext>
            </a:extLst>
          </p:cNvPr>
          <p:cNvSpPr/>
          <p:nvPr/>
        </p:nvSpPr>
        <p:spPr>
          <a:xfrm>
            <a:off x="8405091" y="6320701"/>
            <a:ext cx="39432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独立直播学生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端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AF15953-56D7-4BE4-9CDC-05298FD37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627" y="1018681"/>
            <a:ext cx="3085658" cy="505128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5D0BE69-4C16-45F8-B364-649DD47D8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42" y="1018681"/>
            <a:ext cx="3017016" cy="51644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0F7CBD5-6016-4705-8CF9-459362CB7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735" y="1018681"/>
            <a:ext cx="2391643" cy="47355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2CDF091-6CE8-4234-9145-587DDE21EE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489" y="1018681"/>
            <a:ext cx="2239420" cy="4849091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4AD58C96-2571-4394-9CC0-2D46E464F039}"/>
              </a:ext>
            </a:extLst>
          </p:cNvPr>
          <p:cNvSpPr/>
          <p:nvPr/>
        </p:nvSpPr>
        <p:spPr>
          <a:xfrm>
            <a:off x="8638389" y="5256791"/>
            <a:ext cx="422484" cy="3694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C2D4D54-2786-426A-BF12-F17BC7A348CE}"/>
              </a:ext>
            </a:extLst>
          </p:cNvPr>
          <p:cNvSpPr/>
          <p:nvPr/>
        </p:nvSpPr>
        <p:spPr>
          <a:xfrm>
            <a:off x="7154624" y="1877980"/>
            <a:ext cx="1250467" cy="9760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7" descr="C:\Users\HWQ\Desktop\a3a7d756-5ef4-4bae-a95a-c283c7c46a10.gif">
            <a:extLst>
              <a:ext uri="{FF2B5EF4-FFF2-40B4-BE49-F238E27FC236}">
                <a16:creationId xmlns:a16="http://schemas.microsoft.com/office/drawing/2014/main" id="{F9855A98-A55A-42A6-9003-81748B718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81932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839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A165BF76-4D3D-426C-861D-4597233C09AA}"/>
              </a:ext>
            </a:extLst>
          </p:cNvPr>
          <p:cNvSpPr txBox="1"/>
          <p:nvPr/>
        </p:nvSpPr>
        <p:spPr>
          <a:xfrm>
            <a:off x="6300188" y="2288903"/>
            <a:ext cx="525450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chemeClr val="bg1"/>
                </a:solidFill>
                <a:cs typeface="+mn-ea"/>
                <a:sym typeface="+mn-lt"/>
              </a:rPr>
              <a:t>THANK YOU</a:t>
            </a:r>
          </a:p>
          <a:p>
            <a:pPr algn="ctr"/>
            <a:r>
              <a:rPr lang="en-US" altLang="zh-CN" sz="4400" b="1" dirty="0">
                <a:solidFill>
                  <a:schemeClr val="bg1"/>
                </a:solidFill>
                <a:cs typeface="+mn-ea"/>
                <a:sym typeface="+mn-lt"/>
              </a:rPr>
              <a:t>FOR WHATCHING</a:t>
            </a:r>
            <a:endParaRPr lang="zh-CN" altLang="en-US" sz="4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4" name="Picture 7" descr="C:\Users\HWQ\Desktop\a3a7d756-5ef4-4bae-a95a-c283c7c46a1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72788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24"/>
            <a:ext cx="2624328" cy="76105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3200400" y="6162142"/>
            <a:ext cx="5979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华文隶书" pitchFamily="2" charset="-122"/>
                <a:ea typeface="华文隶书" pitchFamily="2" charset="-122"/>
              </a:rPr>
              <a:t>信息化建设与管理处</a:t>
            </a:r>
          </a:p>
        </p:txBody>
      </p:sp>
    </p:spTree>
    <p:extLst>
      <p:ext uri="{BB962C8B-B14F-4D97-AF65-F5344CB8AC3E}">
        <p14:creationId xmlns:p14="http://schemas.microsoft.com/office/powerpoint/2010/main" val="2591239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id="{BF834585-8F35-4684-8524-777F598FD34B}"/>
              </a:ext>
            </a:extLst>
          </p:cNvPr>
          <p:cNvSpPr txBox="1"/>
          <p:nvPr/>
        </p:nvSpPr>
        <p:spPr>
          <a:xfrm>
            <a:off x="898152" y="223092"/>
            <a:ext cx="366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cs typeface="+mn-ea"/>
                <a:sym typeface="+mn-lt"/>
              </a:rPr>
              <a:t>流程说明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35B7AD6-0078-4BE0-966E-FF520351CF20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00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4CB84F95-43ED-497D-9FE4-44BACCD17C33}"/>
              </a:ext>
            </a:extLst>
          </p:cNvPr>
          <p:cNvSpPr/>
          <p:nvPr/>
        </p:nvSpPr>
        <p:spPr>
          <a:xfrm>
            <a:off x="9444544" y="2040081"/>
            <a:ext cx="1828702" cy="2220019"/>
          </a:xfrm>
          <a:custGeom>
            <a:avLst/>
            <a:gdLst>
              <a:gd name="connsiteX0" fmla="*/ 0 w 2179320"/>
              <a:gd name="connsiteY0" fmla="*/ 0 h 2118360"/>
              <a:gd name="connsiteX1" fmla="*/ 2179320 w 2179320"/>
              <a:gd name="connsiteY1" fmla="*/ 0 h 2118360"/>
              <a:gd name="connsiteX2" fmla="*/ 2179320 w 2179320"/>
              <a:gd name="connsiteY2" fmla="*/ 2118360 h 2118360"/>
              <a:gd name="connsiteX3" fmla="*/ 15240 w 2179320"/>
              <a:gd name="connsiteY3" fmla="*/ 2118360 h 211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9320" h="2118360">
                <a:moveTo>
                  <a:pt x="0" y="0"/>
                </a:moveTo>
                <a:lnTo>
                  <a:pt x="2179320" y="0"/>
                </a:lnTo>
                <a:lnTo>
                  <a:pt x="2179320" y="2118360"/>
                </a:lnTo>
                <a:lnTo>
                  <a:pt x="15240" y="2118360"/>
                </a:lnTo>
              </a:path>
            </a:pathLst>
          </a:custGeom>
          <a:ln w="25400">
            <a:solidFill>
              <a:srgbClr val="E1E9E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字魂100号-方方先锋体" panose="00000500000000000000" pitchFamily="2" charset="-122"/>
              <a:ea typeface="字魂100号-方方先锋体" panose="00000500000000000000" pitchFamily="2" charset="-122"/>
              <a:sym typeface="字魂100号-方方先锋体" panose="00000500000000000000" pitchFamily="2" charset="-122"/>
            </a:endParaRPr>
          </a:p>
        </p:txBody>
      </p:sp>
      <p:cxnSp>
        <p:nvCxnSpPr>
          <p:cNvPr id="12" name="Straight Connector 14">
            <a:extLst>
              <a:ext uri="{FF2B5EF4-FFF2-40B4-BE49-F238E27FC236}">
                <a16:creationId xmlns:a16="http://schemas.microsoft.com/office/drawing/2014/main" id="{4576D0B6-1B25-4E07-B63C-69CB11ADFB71}"/>
              </a:ext>
            </a:extLst>
          </p:cNvPr>
          <p:cNvCxnSpPr/>
          <p:nvPr/>
        </p:nvCxnSpPr>
        <p:spPr>
          <a:xfrm>
            <a:off x="2173266" y="2085440"/>
            <a:ext cx="1828800" cy="0"/>
          </a:xfrm>
          <a:prstGeom prst="line">
            <a:avLst/>
          </a:prstGeom>
          <a:ln w="25400">
            <a:solidFill>
              <a:srgbClr val="E1E9E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6">
            <a:extLst>
              <a:ext uri="{FF2B5EF4-FFF2-40B4-BE49-F238E27FC236}">
                <a16:creationId xmlns:a16="http://schemas.microsoft.com/office/drawing/2014/main" id="{AF4A3FCF-C9AB-4CA7-B102-068D4622AEA6}"/>
              </a:ext>
            </a:extLst>
          </p:cNvPr>
          <p:cNvCxnSpPr/>
          <p:nvPr/>
        </p:nvCxnSpPr>
        <p:spPr>
          <a:xfrm>
            <a:off x="5808905" y="2085440"/>
            <a:ext cx="1828800" cy="0"/>
          </a:xfrm>
          <a:prstGeom prst="line">
            <a:avLst/>
          </a:prstGeom>
          <a:ln w="25400">
            <a:solidFill>
              <a:srgbClr val="E1E9E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8">
            <a:extLst>
              <a:ext uri="{FF2B5EF4-FFF2-40B4-BE49-F238E27FC236}">
                <a16:creationId xmlns:a16="http://schemas.microsoft.com/office/drawing/2014/main" id="{ABDCDB3C-AA24-43DA-9715-3E4BEF31FE57}"/>
              </a:ext>
            </a:extLst>
          </p:cNvPr>
          <p:cNvSpPr txBox="1"/>
          <p:nvPr/>
        </p:nvSpPr>
        <p:spPr>
          <a:xfrm>
            <a:off x="823250" y="1636838"/>
            <a:ext cx="1149674" cy="830997"/>
          </a:xfrm>
          <a:prstGeom prst="rect">
            <a:avLst/>
          </a:prstGeom>
          <a:noFill/>
        </p:spPr>
        <p:txBody>
          <a:bodyPr wrap="none" lIns="91440" tIns="0" rIns="91440" bIns="0" rtlCol="0">
            <a:spAutoFit/>
          </a:bodyPr>
          <a:lstStyle>
            <a:defPPr>
              <a:defRPr lang="en-US"/>
            </a:defPPr>
            <a:lvl1pPr algn="r">
              <a:defRPr sz="4000">
                <a:solidFill>
                  <a:schemeClr val="accent1"/>
                </a:solidFill>
                <a:latin typeface="Montserrat" panose="02000000000000000000" pitchFamily="2" charset="0"/>
                <a:cs typeface="Montserrat" panose="02000000000000000000" pitchFamily="2" charset="0"/>
              </a:defRPr>
            </a:lvl1pPr>
          </a:lstStyle>
          <a:p>
            <a:pPr algn="l"/>
            <a:r>
              <a:rPr lang="en-US" sz="5400" spc="600" dirty="0">
                <a:solidFill>
                  <a:schemeClr val="tx1"/>
                </a:solidFill>
                <a:latin typeface="字魂100号-方方先锋体" panose="00000500000000000000" pitchFamily="2" charset="-122"/>
                <a:ea typeface="字魂100号-方方先锋体" panose="00000500000000000000" pitchFamily="2" charset="-122"/>
                <a:sym typeface="字魂100号-方方先锋体" panose="00000500000000000000" pitchFamily="2" charset="-122"/>
              </a:rPr>
              <a:t>01</a:t>
            </a:r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9D6B6936-190A-4456-9EF5-B52E8FEFF732}"/>
              </a:ext>
            </a:extLst>
          </p:cNvPr>
          <p:cNvSpPr txBox="1"/>
          <p:nvPr/>
        </p:nvSpPr>
        <p:spPr>
          <a:xfrm>
            <a:off x="4458889" y="1636838"/>
            <a:ext cx="976549" cy="830997"/>
          </a:xfrm>
          <a:prstGeom prst="rect">
            <a:avLst/>
          </a:prstGeom>
          <a:noFill/>
        </p:spPr>
        <p:txBody>
          <a:bodyPr wrap="none" lIns="91440" tIns="0" rIns="91440" bIns="0" rtlCol="0">
            <a:spAutoFit/>
          </a:bodyPr>
          <a:lstStyle>
            <a:defPPr>
              <a:defRPr lang="en-US"/>
            </a:defPPr>
            <a:lvl1pPr>
              <a:defRPr sz="5400" spc="-150">
                <a:solidFill>
                  <a:schemeClr val="tx2"/>
                </a:solidFill>
                <a:latin typeface="+mj-lt"/>
                <a:cs typeface="Montserrat" panose="02000000000000000000" pitchFamily="2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字魂100号-方方先锋体" panose="00000500000000000000" pitchFamily="2" charset="-122"/>
                <a:ea typeface="字魂100号-方方先锋体" panose="00000500000000000000" pitchFamily="2" charset="-122"/>
                <a:sym typeface="字魂100号-方方先锋体" panose="00000500000000000000" pitchFamily="2" charset="-122"/>
              </a:rPr>
              <a:t>02</a:t>
            </a:r>
          </a:p>
        </p:txBody>
      </p:sp>
      <p:sp>
        <p:nvSpPr>
          <p:cNvPr id="28" name="TextBox 23">
            <a:extLst>
              <a:ext uri="{FF2B5EF4-FFF2-40B4-BE49-F238E27FC236}">
                <a16:creationId xmlns:a16="http://schemas.microsoft.com/office/drawing/2014/main" id="{8F6993F4-A447-4296-BC15-2AE2DB605864}"/>
              </a:ext>
            </a:extLst>
          </p:cNvPr>
          <p:cNvSpPr txBox="1"/>
          <p:nvPr/>
        </p:nvSpPr>
        <p:spPr>
          <a:xfrm>
            <a:off x="8094528" y="1636838"/>
            <a:ext cx="957313" cy="830997"/>
          </a:xfrm>
          <a:prstGeom prst="rect">
            <a:avLst/>
          </a:prstGeom>
          <a:noFill/>
        </p:spPr>
        <p:txBody>
          <a:bodyPr wrap="none" lIns="91440" tIns="0" rIns="91440" bIns="0" rtlCol="0">
            <a:spAutoFit/>
          </a:bodyPr>
          <a:lstStyle>
            <a:defPPr>
              <a:defRPr lang="en-US"/>
            </a:defPPr>
            <a:lvl1pPr>
              <a:defRPr sz="5400" spc="-150">
                <a:solidFill>
                  <a:schemeClr val="tx2"/>
                </a:solidFill>
                <a:latin typeface="+mj-lt"/>
                <a:cs typeface="Montserrat" panose="02000000000000000000" pitchFamily="2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字魂100号-方方先锋体" panose="00000500000000000000" pitchFamily="2" charset="-122"/>
                <a:ea typeface="字魂100号-方方先锋体" panose="00000500000000000000" pitchFamily="2" charset="-122"/>
                <a:sym typeface="字魂100号-方方先锋体" panose="00000500000000000000" pitchFamily="2" charset="-122"/>
              </a:rPr>
              <a:t>03</a:t>
            </a:r>
          </a:p>
        </p:txBody>
      </p:sp>
      <p:sp>
        <p:nvSpPr>
          <p:cNvPr id="29" name="TextBox 24">
            <a:extLst>
              <a:ext uri="{FF2B5EF4-FFF2-40B4-BE49-F238E27FC236}">
                <a16:creationId xmlns:a16="http://schemas.microsoft.com/office/drawing/2014/main" id="{D99546C7-D5DA-49BC-BF9C-E88385FFCC24}"/>
              </a:ext>
            </a:extLst>
          </p:cNvPr>
          <p:cNvSpPr txBox="1"/>
          <p:nvPr/>
        </p:nvSpPr>
        <p:spPr>
          <a:xfrm>
            <a:off x="8094528" y="3798435"/>
            <a:ext cx="978153" cy="830997"/>
          </a:xfrm>
          <a:prstGeom prst="rect">
            <a:avLst/>
          </a:prstGeom>
          <a:noFill/>
        </p:spPr>
        <p:txBody>
          <a:bodyPr wrap="none" lIns="91440" tIns="0" rIns="91440" bIns="0" rtlCol="0">
            <a:spAutoFit/>
          </a:bodyPr>
          <a:lstStyle>
            <a:defPPr>
              <a:defRPr lang="en-US"/>
            </a:defPPr>
            <a:lvl1pPr>
              <a:defRPr sz="5400" spc="-150">
                <a:solidFill>
                  <a:schemeClr val="tx2"/>
                </a:solidFill>
                <a:latin typeface="+mj-lt"/>
                <a:cs typeface="Montserrat" panose="02000000000000000000" pitchFamily="2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字魂100号-方方先锋体" panose="00000500000000000000" pitchFamily="2" charset="-122"/>
                <a:ea typeface="字魂100号-方方先锋体" panose="00000500000000000000" pitchFamily="2" charset="-122"/>
                <a:sym typeface="字魂100号-方方先锋体" panose="00000500000000000000" pitchFamily="2" charset="-122"/>
              </a:rPr>
              <a:t>04</a:t>
            </a:r>
          </a:p>
        </p:txBody>
      </p:sp>
      <p:sp>
        <p:nvSpPr>
          <p:cNvPr id="30" name="Rectangle 30">
            <a:extLst>
              <a:ext uri="{FF2B5EF4-FFF2-40B4-BE49-F238E27FC236}">
                <a16:creationId xmlns:a16="http://schemas.microsoft.com/office/drawing/2014/main" id="{9E0A311A-4660-4CFA-A6AF-E8E76AEAB160}"/>
              </a:ext>
            </a:extLst>
          </p:cNvPr>
          <p:cNvSpPr/>
          <p:nvPr/>
        </p:nvSpPr>
        <p:spPr>
          <a:xfrm>
            <a:off x="640945" y="2585307"/>
            <a:ext cx="20420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Open Sans" pitchFamily="34" charset="0"/>
                <a:sym typeface="字魂100号-方方先锋体" panose="00000500000000000000" pitchFamily="2" charset="-122"/>
              </a:rPr>
              <a:t>直播客户端下载配置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EFEAB3B-9CD0-4444-B1A3-6FFB39732180}"/>
              </a:ext>
            </a:extLst>
          </p:cNvPr>
          <p:cNvSpPr/>
          <p:nvPr/>
        </p:nvSpPr>
        <p:spPr>
          <a:xfrm>
            <a:off x="4458889" y="2550573"/>
            <a:ext cx="19133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1600" b="1" dirty="0"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Open Sans" pitchFamily="34" charset="0"/>
                <a:sym typeface="字魂100号-方方先锋体" panose="00000500000000000000" pitchFamily="2" charset="-122"/>
              </a:rPr>
              <a:t>课前在线预习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字魂100号-方方先锋体" panose="00000500000000000000" pitchFamily="2" charset="-122"/>
              <a:ea typeface="字魂100号-方方先锋体" panose="00000500000000000000" pitchFamily="2" charset="-122"/>
              <a:cs typeface="Open Sans" pitchFamily="34" charset="0"/>
              <a:sym typeface="字魂100号-方方先锋体" panose="00000500000000000000" pitchFamily="2" charset="-122"/>
            </a:endParaRPr>
          </a:p>
        </p:txBody>
      </p:sp>
      <p:sp>
        <p:nvSpPr>
          <p:cNvPr id="32" name="Rectangle 29">
            <a:extLst>
              <a:ext uri="{FF2B5EF4-FFF2-40B4-BE49-F238E27FC236}">
                <a16:creationId xmlns:a16="http://schemas.microsoft.com/office/drawing/2014/main" id="{8F1B5576-C962-4A37-AE17-5A94033D215D}"/>
              </a:ext>
            </a:extLst>
          </p:cNvPr>
          <p:cNvSpPr/>
          <p:nvPr/>
        </p:nvSpPr>
        <p:spPr>
          <a:xfrm>
            <a:off x="7922897" y="2860801"/>
            <a:ext cx="2671431" cy="574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000"/>
              </a:lnSpc>
              <a:defRPr/>
            </a:pPr>
            <a:r>
              <a:rPr lang="zh-CN" altLang="en-US" sz="1100" dirty="0">
                <a:latin typeface="字魂100号-方方先锋体" panose="00000500000000000000" pitchFamily="2" charset="-122"/>
                <a:ea typeface="字魂100号-方方先锋体" panose="00000500000000000000" pitchFamily="2" charset="-122"/>
                <a:sym typeface="字魂100号-方方先锋体" panose="00000500000000000000" pitchFamily="2" charset="-122"/>
              </a:rPr>
              <a:t>通过手机</a:t>
            </a:r>
            <a:r>
              <a:rPr lang="en-US" altLang="zh-CN" sz="1100" dirty="0">
                <a:latin typeface="字魂100号-方方先锋体" panose="00000500000000000000" pitchFamily="2" charset="-122"/>
                <a:ea typeface="字魂100号-方方先锋体" panose="00000500000000000000" pitchFamily="2" charset="-122"/>
                <a:sym typeface="字魂100号-方方先锋体" panose="00000500000000000000" pitchFamily="2" charset="-122"/>
              </a:rPr>
              <a:t>APP</a:t>
            </a:r>
            <a:r>
              <a:rPr lang="zh-CN" altLang="en-US" sz="1100" dirty="0">
                <a:latin typeface="字魂100号-方方先锋体" panose="00000500000000000000" pitchFamily="2" charset="-122"/>
                <a:ea typeface="字魂100号-方方先锋体" panose="00000500000000000000" pitchFamily="2" charset="-122"/>
                <a:sym typeface="字魂100号-方方先锋体" panose="00000500000000000000" pitchFamily="2" charset="-122"/>
              </a:rPr>
              <a:t>端接入，同时观看老师及</a:t>
            </a:r>
            <a:r>
              <a:rPr lang="en-US" altLang="zh-CN" sz="1100" dirty="0">
                <a:latin typeface="字魂100号-方方先锋体" panose="00000500000000000000" pitchFamily="2" charset="-122"/>
                <a:ea typeface="字魂100号-方方先锋体" panose="00000500000000000000" pitchFamily="2" charset="-122"/>
                <a:sym typeface="字魂100号-方方先锋体" panose="00000500000000000000" pitchFamily="2" charset="-122"/>
              </a:rPr>
              <a:t>PPT</a:t>
            </a:r>
            <a:r>
              <a:rPr lang="zh-CN" altLang="en-US" sz="1100" dirty="0">
                <a:latin typeface="字魂100号-方方先锋体" panose="00000500000000000000" pitchFamily="2" charset="-122"/>
                <a:ea typeface="字魂100号-方方先锋体" panose="00000500000000000000" pitchFamily="2" charset="-122"/>
                <a:sym typeface="字魂100号-方方先锋体" panose="00000500000000000000" pitchFamily="2" charset="-122"/>
              </a:rPr>
              <a:t>课件画面</a:t>
            </a:r>
          </a:p>
        </p:txBody>
      </p:sp>
      <p:sp>
        <p:nvSpPr>
          <p:cNvPr id="33" name="Rectangle 30">
            <a:extLst>
              <a:ext uri="{FF2B5EF4-FFF2-40B4-BE49-F238E27FC236}">
                <a16:creationId xmlns:a16="http://schemas.microsoft.com/office/drawing/2014/main" id="{3F42DBE2-F37B-4BCF-82DD-FE74909849BF}"/>
              </a:ext>
            </a:extLst>
          </p:cNvPr>
          <p:cNvSpPr/>
          <p:nvPr/>
        </p:nvSpPr>
        <p:spPr>
          <a:xfrm>
            <a:off x="8107275" y="2550573"/>
            <a:ext cx="15034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Open Sans" pitchFamily="34" charset="0"/>
                <a:sym typeface="字魂100号-方方先锋体" panose="00000500000000000000" pitchFamily="2" charset="-122"/>
              </a:rPr>
              <a:t>加入互动直播</a:t>
            </a:r>
          </a:p>
        </p:txBody>
      </p:sp>
      <p:sp>
        <p:nvSpPr>
          <p:cNvPr id="38" name="Rectangle 29">
            <a:extLst>
              <a:ext uri="{FF2B5EF4-FFF2-40B4-BE49-F238E27FC236}">
                <a16:creationId xmlns:a16="http://schemas.microsoft.com/office/drawing/2014/main" id="{39DC5163-5068-433D-B446-FD351DBC86E0}"/>
              </a:ext>
            </a:extLst>
          </p:cNvPr>
          <p:cNvSpPr/>
          <p:nvPr/>
        </p:nvSpPr>
        <p:spPr>
          <a:xfrm>
            <a:off x="8107274" y="5035461"/>
            <a:ext cx="2671431" cy="574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000"/>
              </a:lnSpc>
              <a:defRPr/>
            </a:pPr>
            <a:r>
              <a:rPr lang="zh-CN" altLang="en-US" sz="1100" dirty="0">
                <a:latin typeface="字魂100号-方方先锋体" panose="00000500000000000000" pitchFamily="2" charset="-122"/>
                <a:ea typeface="字魂100号-方方先锋体" panose="00000500000000000000" pitchFamily="2" charset="-122"/>
                <a:sym typeface="字魂100号-方方先锋体" panose="00000500000000000000" pitchFamily="2" charset="-122"/>
              </a:rPr>
              <a:t>与老师进行互动，通过弹幕方式，老师抽答方式</a:t>
            </a:r>
          </a:p>
        </p:txBody>
      </p:sp>
      <p:sp>
        <p:nvSpPr>
          <p:cNvPr id="39" name="Rectangle 30">
            <a:extLst>
              <a:ext uri="{FF2B5EF4-FFF2-40B4-BE49-F238E27FC236}">
                <a16:creationId xmlns:a16="http://schemas.microsoft.com/office/drawing/2014/main" id="{2324AF1F-95EF-4D56-8B06-6C3852555314}"/>
              </a:ext>
            </a:extLst>
          </p:cNvPr>
          <p:cNvSpPr/>
          <p:nvPr/>
        </p:nvSpPr>
        <p:spPr>
          <a:xfrm>
            <a:off x="8107275" y="4725232"/>
            <a:ext cx="18923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1600" b="1" dirty="0"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Open Sans" pitchFamily="34" charset="0"/>
                <a:sym typeface="字魂100号-方方先锋体" panose="00000500000000000000" pitchFamily="2" charset="-122"/>
              </a:rPr>
              <a:t>直播互动</a:t>
            </a:r>
          </a:p>
        </p:txBody>
      </p:sp>
      <p:sp>
        <p:nvSpPr>
          <p:cNvPr id="40" name="Rectangle 29">
            <a:extLst>
              <a:ext uri="{FF2B5EF4-FFF2-40B4-BE49-F238E27FC236}">
                <a16:creationId xmlns:a16="http://schemas.microsoft.com/office/drawing/2014/main" id="{C17FCA9E-0E9A-469E-8583-0955A03DD5F5}"/>
              </a:ext>
            </a:extLst>
          </p:cNvPr>
          <p:cNvSpPr/>
          <p:nvPr/>
        </p:nvSpPr>
        <p:spPr>
          <a:xfrm>
            <a:off x="581649" y="2866353"/>
            <a:ext cx="2671431" cy="318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lnSpc>
                <a:spcPts val="2000"/>
              </a:lnSpc>
              <a:defRPr/>
            </a:pPr>
            <a:r>
              <a:rPr lang="zh-CN" altLang="en-US" sz="1100" dirty="0">
                <a:latin typeface="字魂100号-方方先锋体" panose="00000500000000000000" pitchFamily="2" charset="-122"/>
                <a:ea typeface="字魂100号-方方先锋体" panose="00000500000000000000" pitchFamily="2" charset="-122"/>
                <a:sym typeface="字魂100号-方方先锋体" panose="00000500000000000000" pitchFamily="2" charset="-122"/>
              </a:rPr>
              <a:t>在学习中心客户端下载，并完成配置</a:t>
            </a:r>
          </a:p>
        </p:txBody>
      </p:sp>
      <p:sp>
        <p:nvSpPr>
          <p:cNvPr id="41" name="Rectangle 29">
            <a:extLst>
              <a:ext uri="{FF2B5EF4-FFF2-40B4-BE49-F238E27FC236}">
                <a16:creationId xmlns:a16="http://schemas.microsoft.com/office/drawing/2014/main" id="{748B8718-F6EC-48CE-9C92-98D975E2AB39}"/>
              </a:ext>
            </a:extLst>
          </p:cNvPr>
          <p:cNvSpPr/>
          <p:nvPr/>
        </p:nvSpPr>
        <p:spPr>
          <a:xfrm>
            <a:off x="3896948" y="2777784"/>
            <a:ext cx="2779595" cy="574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lnSpc>
                <a:spcPts val="2000"/>
              </a:lnSpc>
              <a:defRPr/>
            </a:pPr>
            <a:r>
              <a:rPr lang="zh-CN" altLang="en-US" sz="1100" dirty="0">
                <a:latin typeface="字魂100号-方方先锋体" panose="00000500000000000000" pitchFamily="2" charset="-122"/>
                <a:ea typeface="字魂100号-方方先锋体" panose="00000500000000000000" pitchFamily="2" charset="-122"/>
                <a:sym typeface="字魂100号-方方先锋体" panose="00000500000000000000" pitchFamily="2" charset="-122"/>
              </a:rPr>
              <a:t>在学习平台完成老师发布的在线学习资源，通常为教学课件，或其他视频、文件材料；</a:t>
            </a:r>
          </a:p>
        </p:txBody>
      </p:sp>
      <p:pic>
        <p:nvPicPr>
          <p:cNvPr id="2" name="Picture 7" descr="C:\Users\HWQ\Desktop\a3a7d756-5ef4-4bae-a95a-c283c7c46a10.gif">
            <a:extLst>
              <a:ext uri="{FF2B5EF4-FFF2-40B4-BE49-F238E27FC236}">
                <a16:creationId xmlns:a16="http://schemas.microsoft.com/office/drawing/2014/main" id="{B14D33A7-63E3-447C-90AE-A697B3E5C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239" y="223092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236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>
            <a:extLst>
              <a:ext uri="{FF2B5EF4-FFF2-40B4-BE49-F238E27FC236}">
                <a16:creationId xmlns:a16="http://schemas.microsoft.com/office/drawing/2014/main" id="{831293C4-47B5-4273-85DF-EE2BB5E7ECC6}"/>
              </a:ext>
            </a:extLst>
          </p:cNvPr>
          <p:cNvSpPr/>
          <p:nvPr/>
        </p:nvSpPr>
        <p:spPr>
          <a:xfrm>
            <a:off x="5474476" y="1348796"/>
            <a:ext cx="1243049" cy="1243049"/>
          </a:xfrm>
          <a:prstGeom prst="ellipse">
            <a:avLst/>
          </a:prstGeom>
          <a:solidFill>
            <a:srgbClr val="039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D44878F-B682-40CA-8C3E-BA87E99F3FDA}"/>
              </a:ext>
            </a:extLst>
          </p:cNvPr>
          <p:cNvSpPr txBox="1"/>
          <p:nvPr/>
        </p:nvSpPr>
        <p:spPr>
          <a:xfrm>
            <a:off x="5618947" y="1511055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i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5400" b="1" i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B75C375-DE33-4824-8BC8-3AC783D3777C}"/>
              </a:ext>
            </a:extLst>
          </p:cNvPr>
          <p:cNvSpPr txBox="1"/>
          <p:nvPr/>
        </p:nvSpPr>
        <p:spPr>
          <a:xfrm>
            <a:off x="4334788" y="2844600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直播客户端下载配置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08BFA26-037D-4D42-8B72-74AADC212C3C}"/>
              </a:ext>
            </a:extLst>
          </p:cNvPr>
          <p:cNvSpPr/>
          <p:nvPr/>
        </p:nvSpPr>
        <p:spPr>
          <a:xfrm>
            <a:off x="3197727" y="3718960"/>
            <a:ext cx="5796546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说明：互动直播需使用手机客户端加入，暂无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PC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客户端上课前请先下载客户端。</a:t>
            </a:r>
          </a:p>
        </p:txBody>
      </p:sp>
    </p:spTree>
    <p:extLst>
      <p:ext uri="{BB962C8B-B14F-4D97-AF65-F5344CB8AC3E}">
        <p14:creationId xmlns:p14="http://schemas.microsoft.com/office/powerpoint/2010/main" val="1555074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CDB7CCD-369A-4DEB-A4B0-085A1F7D3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75" y="3753090"/>
            <a:ext cx="4578183" cy="304517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BF834585-8F35-4684-8524-777F598FD34B}"/>
              </a:ext>
            </a:extLst>
          </p:cNvPr>
          <p:cNvSpPr txBox="1"/>
          <p:nvPr/>
        </p:nvSpPr>
        <p:spPr>
          <a:xfrm>
            <a:off x="898151" y="223092"/>
            <a:ext cx="5460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cs typeface="+mn-ea"/>
                <a:sym typeface="+mn-lt"/>
              </a:rPr>
              <a:t>直播客户端下载配置：登录学习平台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35B7AD6-0078-4BE0-966E-FF520351CF20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F1CE65B-809A-4766-99AF-4491C34FFBB0}"/>
              </a:ext>
            </a:extLst>
          </p:cNvPr>
          <p:cNvSpPr/>
          <p:nvPr/>
        </p:nvSpPr>
        <p:spPr>
          <a:xfrm>
            <a:off x="5484375" y="2141823"/>
            <a:ext cx="6576648" cy="253640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操作流程：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）通过笔记本或台式机访问网址：</a:t>
            </a:r>
            <a:r>
              <a:rPr lang="de-DE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http://220.180.246.45:8080/init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（建议使用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chrome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浏览器）</a:t>
            </a:r>
            <a:endParaRPr lang="de-DE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）进入网页（如左上图图所示），“学习平台”即为备课平台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）将鼠标移动至蓝色方框区域内（如左下图所示），会显示“</a:t>
            </a: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点击进入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”按钮，点击进入学习平台</a:t>
            </a:r>
            <a:endParaRPr lang="en-US" altLang="zh-CN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ADAEFC89-03AD-4465-93BF-05D8483CAB63}"/>
              </a:ext>
            </a:extLst>
          </p:cNvPr>
          <p:cNvCxnSpPr>
            <a:cxnSpLocks/>
          </p:cNvCxnSpPr>
          <p:nvPr/>
        </p:nvCxnSpPr>
        <p:spPr>
          <a:xfrm flipV="1">
            <a:off x="2666257" y="5896948"/>
            <a:ext cx="0" cy="39349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51BBC55E-295C-436E-85B6-DB558190788F}"/>
              </a:ext>
            </a:extLst>
          </p:cNvPr>
          <p:cNvSpPr txBox="1"/>
          <p:nvPr/>
        </p:nvSpPr>
        <p:spPr>
          <a:xfrm>
            <a:off x="1943775" y="6290439"/>
            <a:ext cx="25924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FFFF00"/>
                </a:solidFill>
              </a:rPr>
              <a:t>点击进入</a:t>
            </a:r>
            <a:r>
              <a:rPr lang="en-US" altLang="zh-CN" sz="1600" b="1" dirty="0">
                <a:solidFill>
                  <a:srgbClr val="FFFF00"/>
                </a:solidFill>
              </a:rPr>
              <a:t>”</a:t>
            </a:r>
            <a:r>
              <a:rPr lang="zh-CN" altLang="en-US" sz="1600" b="1" dirty="0">
                <a:solidFill>
                  <a:srgbClr val="FFFF00"/>
                </a:solidFill>
              </a:rPr>
              <a:t>学习平台</a:t>
            </a:r>
            <a:r>
              <a:rPr lang="en-US" altLang="zh-CN" sz="1600" b="1" dirty="0">
                <a:solidFill>
                  <a:srgbClr val="FFFF00"/>
                </a:solidFill>
              </a:rPr>
              <a:t>”</a:t>
            </a:r>
            <a:endParaRPr lang="zh-CN" altLang="en-US" sz="1600" b="1" dirty="0">
              <a:solidFill>
                <a:srgbClr val="FFFF00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D3816F1-A238-40BC-900C-69C841054D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512" y="735499"/>
            <a:ext cx="4491491" cy="3017592"/>
          </a:xfrm>
          <a:prstGeom prst="rect">
            <a:avLst/>
          </a:prstGeom>
        </p:spPr>
      </p:pic>
      <p:pic>
        <p:nvPicPr>
          <p:cNvPr id="5" name="Picture 7" descr="C:\Users\HWQ\Desktop\a3a7d756-5ef4-4bae-a95a-c283c7c46a10.gif">
            <a:extLst>
              <a:ext uri="{FF2B5EF4-FFF2-40B4-BE49-F238E27FC236}">
                <a16:creationId xmlns:a16="http://schemas.microsoft.com/office/drawing/2014/main" id="{87DE0DBA-5144-4C8D-B281-54B8B3A7C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81932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905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 53">
            <a:extLst>
              <a:ext uri="{FF2B5EF4-FFF2-40B4-BE49-F238E27FC236}">
                <a16:creationId xmlns:a16="http://schemas.microsoft.com/office/drawing/2014/main" id="{50935765-040A-4C53-9B9B-51E41DE21123}"/>
              </a:ext>
            </a:extLst>
          </p:cNvPr>
          <p:cNvSpPr txBox="1"/>
          <p:nvPr/>
        </p:nvSpPr>
        <p:spPr>
          <a:xfrm>
            <a:off x="898152" y="223092"/>
            <a:ext cx="4041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cs typeface="+mn-ea"/>
                <a:sym typeface="+mn-lt"/>
              </a:rPr>
              <a:t>直播客户端下载配置</a:t>
            </a:r>
            <a:r>
              <a:rPr lang="en-US" altLang="zh-CN" sz="2400" b="1" dirty="0">
                <a:solidFill>
                  <a:srgbClr val="FF0000"/>
                </a:solidFill>
                <a:cs typeface="+mn-ea"/>
                <a:sym typeface="+mn-lt"/>
              </a:rPr>
              <a:t>-</a:t>
            </a:r>
            <a:r>
              <a:rPr lang="zh-CN" altLang="en-US" sz="2400" b="1" dirty="0">
                <a:solidFill>
                  <a:srgbClr val="FF0000"/>
                </a:solidFill>
                <a:cs typeface="+mn-ea"/>
                <a:sym typeface="+mn-lt"/>
              </a:rPr>
              <a:t>下载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44C454C4-E234-47CC-95BE-3AA442320576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B6B0D0D-43D6-4F01-AC17-F2813E239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7" y="4846456"/>
            <a:ext cx="2906523" cy="91329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579B4B7-F6A0-4FFB-B181-3F0D66A55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741" y="5759754"/>
            <a:ext cx="2906523" cy="106963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82BAFD72-5564-4249-9E1F-D5F5F1952CA4}"/>
              </a:ext>
            </a:extLst>
          </p:cNvPr>
          <p:cNvSpPr/>
          <p:nvPr/>
        </p:nvSpPr>
        <p:spPr>
          <a:xfrm>
            <a:off x="3719264" y="5356750"/>
            <a:ext cx="1903637" cy="1023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说明：浏览器登录时会有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flash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插件提示，选择确认、允许即可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57A5DA8-E966-4676-8884-4DDD01BF4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478" y="1069631"/>
            <a:ext cx="4491058" cy="3690205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7DD71DF-9850-403C-BE42-D5A4E88313A8}"/>
              </a:ext>
            </a:extLst>
          </p:cNvPr>
          <p:cNvSpPr/>
          <p:nvPr/>
        </p:nvSpPr>
        <p:spPr>
          <a:xfrm>
            <a:off x="6007693" y="886484"/>
            <a:ext cx="5434014" cy="212090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操作流程：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）在左上图所示的位置输入统一身份认证的账号密码，输入完毕后点击登录；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）进入学习中心，如左下图所示；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）点击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客户端下载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，下载互动直播移动端。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C7A0B5F-B949-4E1C-8FD3-CB32DD01D6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2651" y="3351626"/>
            <a:ext cx="5904098" cy="3308785"/>
          </a:xfrm>
          <a:prstGeom prst="rect">
            <a:avLst/>
          </a:prstGeom>
        </p:spPr>
      </p:pic>
      <p:pic>
        <p:nvPicPr>
          <p:cNvPr id="4" name="Picture 7" descr="C:\Users\HWQ\Desktop\a3a7d756-5ef4-4bae-a95a-c283c7c46a10.gif">
            <a:extLst>
              <a:ext uri="{FF2B5EF4-FFF2-40B4-BE49-F238E27FC236}">
                <a16:creationId xmlns:a16="http://schemas.microsoft.com/office/drawing/2014/main" id="{2849BF29-1CFF-46F8-A6AC-BB69145B0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81932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640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 53">
            <a:extLst>
              <a:ext uri="{FF2B5EF4-FFF2-40B4-BE49-F238E27FC236}">
                <a16:creationId xmlns:a16="http://schemas.microsoft.com/office/drawing/2014/main" id="{50935765-040A-4C53-9B9B-51E41DE21123}"/>
              </a:ext>
            </a:extLst>
          </p:cNvPr>
          <p:cNvSpPr txBox="1"/>
          <p:nvPr/>
        </p:nvSpPr>
        <p:spPr>
          <a:xfrm>
            <a:off x="898151" y="223092"/>
            <a:ext cx="3974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cs typeface="+mn-ea"/>
                <a:sym typeface="+mn-lt"/>
              </a:rPr>
              <a:t>直播客户端下载配置</a:t>
            </a:r>
            <a:r>
              <a:rPr lang="en-US" altLang="zh-CN" sz="2400" b="1" dirty="0">
                <a:solidFill>
                  <a:srgbClr val="FF0000"/>
                </a:solidFill>
                <a:cs typeface="+mn-ea"/>
                <a:sym typeface="+mn-lt"/>
              </a:rPr>
              <a:t>-</a:t>
            </a:r>
            <a:r>
              <a:rPr lang="zh-CN" altLang="en-US" sz="2400" b="1" dirty="0">
                <a:solidFill>
                  <a:srgbClr val="FF0000"/>
                </a:solidFill>
                <a:cs typeface="+mn-ea"/>
                <a:sym typeface="+mn-lt"/>
              </a:rPr>
              <a:t>下载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44C454C4-E234-47CC-95BE-3AA442320576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D4CFE03E-4471-4580-8238-326AE5ECC9CA}"/>
              </a:ext>
            </a:extLst>
          </p:cNvPr>
          <p:cNvSpPr/>
          <p:nvPr/>
        </p:nvSpPr>
        <p:spPr>
          <a:xfrm>
            <a:off x="7942383" y="2152997"/>
            <a:ext cx="4028900" cy="212090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操作流程：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）：扫描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下载码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（安卓、苹果均扫描同一个二维码），进行移动客户端下载安装（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PC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端暂无法使用，请下载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移动端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37B0666-DB4C-4C2F-B83A-45D6CFC54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004" y="1064527"/>
            <a:ext cx="7242044" cy="5233636"/>
          </a:xfrm>
          <a:prstGeom prst="rect">
            <a:avLst/>
          </a:prstGeom>
        </p:spPr>
      </p:pic>
      <p:pic>
        <p:nvPicPr>
          <p:cNvPr id="3" name="Picture 7" descr="C:\Users\HWQ\Desktop\a3a7d756-5ef4-4bae-a95a-c283c7c46a10.gif">
            <a:extLst>
              <a:ext uri="{FF2B5EF4-FFF2-40B4-BE49-F238E27FC236}">
                <a16:creationId xmlns:a16="http://schemas.microsoft.com/office/drawing/2014/main" id="{D0F091FE-80ED-4EB0-AD59-47484A71D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81932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795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 53">
            <a:extLst>
              <a:ext uri="{FF2B5EF4-FFF2-40B4-BE49-F238E27FC236}">
                <a16:creationId xmlns:a16="http://schemas.microsoft.com/office/drawing/2014/main" id="{50935765-040A-4C53-9B9B-51E41DE21123}"/>
              </a:ext>
            </a:extLst>
          </p:cNvPr>
          <p:cNvSpPr txBox="1"/>
          <p:nvPr/>
        </p:nvSpPr>
        <p:spPr>
          <a:xfrm>
            <a:off x="898151" y="223092"/>
            <a:ext cx="3974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cs typeface="+mn-ea"/>
                <a:sym typeface="+mn-lt"/>
              </a:rPr>
              <a:t>直播客户端下载配置</a:t>
            </a:r>
            <a:r>
              <a:rPr lang="en-US" altLang="zh-CN" sz="2400" b="1" dirty="0">
                <a:solidFill>
                  <a:srgbClr val="FF0000"/>
                </a:solidFill>
                <a:cs typeface="+mn-ea"/>
                <a:sym typeface="+mn-lt"/>
              </a:rPr>
              <a:t>-</a:t>
            </a:r>
            <a:r>
              <a:rPr lang="zh-CN" altLang="en-US" sz="2400" b="1" dirty="0">
                <a:solidFill>
                  <a:srgbClr val="FF0000"/>
                </a:solidFill>
                <a:cs typeface="+mn-ea"/>
                <a:sym typeface="+mn-lt"/>
              </a:rPr>
              <a:t>配置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44C454C4-E234-47CC-95BE-3AA442320576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ED55065-3660-4EAE-8EAF-4222F8A80A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02" y="866691"/>
            <a:ext cx="2663162" cy="532632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F729362-6AAF-4CBF-A10C-EAB676167A09}"/>
              </a:ext>
            </a:extLst>
          </p:cNvPr>
          <p:cNvSpPr/>
          <p:nvPr/>
        </p:nvSpPr>
        <p:spPr>
          <a:xfrm>
            <a:off x="140502" y="6289942"/>
            <a:ext cx="4789827" cy="45890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）手机客户端安装完成，点击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激活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F8D6C67-3E76-470A-B5C8-2B9A603DB815}"/>
              </a:ext>
            </a:extLst>
          </p:cNvPr>
          <p:cNvSpPr/>
          <p:nvPr/>
        </p:nvSpPr>
        <p:spPr>
          <a:xfrm>
            <a:off x="6285675" y="6289942"/>
            <a:ext cx="4789827" cy="45890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）扫描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激活码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进行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激活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52E4FA1-0C4C-4A85-A317-573C2BB38EC9}"/>
              </a:ext>
            </a:extLst>
          </p:cNvPr>
          <p:cNvSpPr/>
          <p:nvPr/>
        </p:nvSpPr>
        <p:spPr>
          <a:xfrm>
            <a:off x="1233283" y="3571893"/>
            <a:ext cx="1827600" cy="43797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23D2BFD-19D0-4D9A-987F-3CA046CE3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088" y="982066"/>
            <a:ext cx="6402741" cy="4940864"/>
          </a:xfrm>
          <a:prstGeom prst="rect">
            <a:avLst/>
          </a:prstGeom>
        </p:spPr>
      </p:pic>
      <p:pic>
        <p:nvPicPr>
          <p:cNvPr id="3" name="Picture 7" descr="C:\Users\HWQ\Desktop\a3a7d756-5ef4-4bae-a95a-c283c7c46a10.gif">
            <a:extLst>
              <a:ext uri="{FF2B5EF4-FFF2-40B4-BE49-F238E27FC236}">
                <a16:creationId xmlns:a16="http://schemas.microsoft.com/office/drawing/2014/main" id="{5CBD812A-55E5-4FB5-83E8-81B63572F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81932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750415"/>
      </p:ext>
    </p:extLst>
  </p:cSld>
  <p:clrMapOvr>
    <a:masterClrMapping/>
  </p:clrMapOvr>
</p:sld>
</file>

<file path=ppt/theme/theme1.xml><?xml version="1.0" encoding="utf-8"?>
<a:theme xmlns:a="http://schemas.openxmlformats.org/drawingml/2006/main" name="1 封面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gjnvj1d">
      <a:majorFont>
        <a:latin typeface="Arial" panose="020F0302020204030204"/>
        <a:ea typeface="Microsoft YaHei"/>
        <a:cs typeface=""/>
      </a:majorFont>
      <a:minorFont>
        <a:latin typeface="Arial" panose="020F0502020204030204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2530</TotalTime>
  <Words>1327</Words>
  <Application>Microsoft Office PowerPoint</Application>
  <PresentationFormat>宽屏</PresentationFormat>
  <Paragraphs>154</Paragraphs>
  <Slides>32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9" baseType="lpstr">
      <vt:lpstr>等线</vt:lpstr>
      <vt:lpstr>华文隶书</vt:lpstr>
      <vt:lpstr>Microsoft YaHei</vt:lpstr>
      <vt:lpstr>Microsoft YaHei</vt:lpstr>
      <vt:lpstr>字魂100号-方方先锋体</vt:lpstr>
      <vt:lpstr>Arial</vt:lpstr>
      <vt:lpstr>1 封面​​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梅兆吉</dc:creator>
  <cp:lastModifiedBy>Administrator</cp:lastModifiedBy>
  <cp:revision>192</cp:revision>
  <dcterms:created xsi:type="dcterms:W3CDTF">2018-03-13T07:29:53Z</dcterms:created>
  <dcterms:modified xsi:type="dcterms:W3CDTF">2020-09-03T00:33:17Z</dcterms:modified>
</cp:coreProperties>
</file>