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562" r:id="rId3"/>
    <p:sldId id="636" r:id="rId4"/>
    <p:sldId id="641" r:id="rId5"/>
    <p:sldId id="642" r:id="rId6"/>
    <p:sldId id="434" r:id="rId7"/>
    <p:sldId id="449" r:id="rId8"/>
    <p:sldId id="644" r:id="rId9"/>
    <p:sldId id="617" r:id="rId10"/>
    <p:sldId id="645" r:id="rId11"/>
    <p:sldId id="464" r:id="rId12"/>
    <p:sldId id="675" r:id="rId13"/>
    <p:sldId id="646" r:id="rId14"/>
    <p:sldId id="664" r:id="rId15"/>
    <p:sldId id="665" r:id="rId16"/>
    <p:sldId id="666" r:id="rId17"/>
    <p:sldId id="667" r:id="rId18"/>
    <p:sldId id="668" r:id="rId19"/>
    <p:sldId id="669" r:id="rId20"/>
    <p:sldId id="670" r:id="rId21"/>
    <p:sldId id="672" r:id="rId22"/>
    <p:sldId id="673" r:id="rId23"/>
    <p:sldId id="671" r:id="rId24"/>
    <p:sldId id="674" r:id="rId25"/>
    <p:sldId id="568" r:id="rId26"/>
    <p:sldId id="569" r:id="rId27"/>
    <p:sldId id="570" r:id="rId28"/>
    <p:sldId id="580" r:id="rId29"/>
    <p:sldId id="635" r:id="rId30"/>
    <p:sldId id="582" r:id="rId31"/>
    <p:sldId id="583" r:id="rId32"/>
    <p:sldId id="574" r:id="rId33"/>
    <p:sldId id="578" r:id="rId34"/>
    <p:sldId id="638" r:id="rId35"/>
    <p:sldId id="602" r:id="rId36"/>
    <p:sldId id="639" r:id="rId37"/>
    <p:sldId id="563" r:id="rId38"/>
    <p:sldId id="260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437"/>
    <a:srgbClr val="130480"/>
    <a:srgbClr val="2C2829"/>
    <a:srgbClr val="04B8D3"/>
    <a:srgbClr val="0392A5"/>
    <a:srgbClr val="19AF9E"/>
    <a:srgbClr val="0399AD"/>
    <a:srgbClr val="F9C03C"/>
    <a:srgbClr val="2DE2FB"/>
    <a:srgbClr val="06D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91208" autoAdjust="0"/>
  </p:normalViewPr>
  <p:slideViewPr>
    <p:cSldViewPr snapToGrid="0">
      <p:cViewPr varScale="1">
        <p:scale>
          <a:sx n="100" d="100"/>
          <a:sy n="100" d="100"/>
        </p:scale>
        <p:origin x="66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2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44C6F7-D529-4EAE-8C28-D32E9D5DB0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CCA869-A793-4AC2-A59D-398C19E98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AEAF7-F17F-4A4E-8B87-4D71F4BDC4B5}" type="datetimeFigureOut">
              <a:rPr lang="zh-CN" altLang="en-US" smtClean="0"/>
              <a:t>2020/9/3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CF1E4B-6DBB-48D9-A057-480C5C8275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A3C90D-0C4B-455B-ACCE-5D887FE960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F47F-EA5D-4196-B2A3-336B6CB0FD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391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E23DA-7E91-4D27-BB83-7544C5531DA3}" type="datetimeFigureOut">
              <a:rPr lang="zh-CN" altLang="en-US" smtClean="0"/>
              <a:t>2020/9/3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321EB-2EA2-4758-BEDC-362D126FF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13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44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1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6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90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8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1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321EB-2EA2-4758-BEDC-362D126FFF2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4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FD06C64-D2D1-49DD-A818-016F4769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3" y="378366"/>
            <a:ext cx="1100475" cy="392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710982-E899-48C1-9F01-EDBB24342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3" y="5977614"/>
            <a:ext cx="1815033" cy="3864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5C4DCBC-E06C-43D2-9B1D-0F3327A9CC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35" y="492389"/>
            <a:ext cx="2984182" cy="175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7FBE47-FF0A-415C-B049-FEEF57B763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2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32A1D6A-FDF2-493C-954D-959BC9DED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分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A781951-1583-450E-8C46-DBDAEA24E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8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C77149-4A3E-4C7A-9AF0-858A2CD47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2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E7F369B-C286-4E10-B18B-7668ACE56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0" r:id="rId3"/>
    <p:sldLayoutId id="2147483649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A7E6CE9-87C9-4E96-86CC-29AFD7D530E3}"/>
              </a:ext>
            </a:extLst>
          </p:cNvPr>
          <p:cNvSpPr txBox="1"/>
          <p:nvPr/>
        </p:nvSpPr>
        <p:spPr>
          <a:xfrm>
            <a:off x="193502" y="2828958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在线教学平台使用说明</a:t>
            </a:r>
            <a:endParaRPr lang="en-US" altLang="zh-CN" sz="4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lvl="0">
              <a:defRPr/>
            </a:pPr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        （老师端）</a:t>
            </a:r>
            <a:endParaRPr lang="zh-CN" altLang="en-US" sz="4800" b="1" dirty="0">
              <a:solidFill>
                <a:srgbClr val="F9C03C"/>
              </a:solidFill>
              <a:cs typeface="+mn-ea"/>
              <a:sym typeface="+mn-lt"/>
            </a:endParaRPr>
          </a:p>
        </p:txBody>
      </p:sp>
      <p:sp>
        <p:nvSpPr>
          <p:cNvPr id="2" name="AutoShape 2" descr="https://www.chu.edu.cn/_upload/article/images/13/c4/733ec24044e2aef2f2f58530757a/50cdcb96-ff25-47c8-baa0-5b3b37c80a3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4" descr="https://www.chu.edu.cn/_upload/article/images/13/c4/733ec24044e2aef2f2f58530757a/50cdcb96-ff25-47c8-baa0-5b3b37c80a3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AutoShape 6" descr="https://www.chu.edu.cn/_upload/article/images/13/c4/733ec24044e2aef2f2f58530757a/50cdcb96-ff25-47c8-baa0-5b3b37c80a3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24"/>
            <a:ext cx="2624328" cy="761055"/>
          </a:xfrm>
          <a:prstGeom prst="rect">
            <a:avLst/>
          </a:prstGeom>
        </p:spPr>
      </p:pic>
      <p:pic>
        <p:nvPicPr>
          <p:cNvPr id="103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31273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00400" y="6162142"/>
            <a:ext cx="597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信息化建设与管理处</a:t>
            </a:r>
          </a:p>
        </p:txBody>
      </p:sp>
    </p:spTree>
    <p:extLst>
      <p:ext uri="{BB962C8B-B14F-4D97-AF65-F5344CB8AC3E}">
        <p14:creationId xmlns:p14="http://schemas.microsoft.com/office/powerpoint/2010/main" val="1952412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A2F45E-51C6-4B12-B686-E63D3C836365}"/>
              </a:ext>
            </a:extLst>
          </p:cNvPr>
          <p:cNvSpPr/>
          <p:nvPr/>
        </p:nvSpPr>
        <p:spPr>
          <a:xfrm>
            <a:off x="6384339" y="1661538"/>
            <a:ext cx="5524196" cy="42473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第十五步，添加结束点击关闭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第十六步，点击关闭后弹出画面点击确认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注意：点击确认后会回到图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:6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的画面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4AAEA1-1308-4671-95AB-F0A1CB8498C5}"/>
              </a:ext>
            </a:extLst>
          </p:cNvPr>
          <p:cNvSpPr/>
          <p:nvPr/>
        </p:nvSpPr>
        <p:spPr>
          <a:xfrm>
            <a:off x="2271813" y="3622918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BC301AE-F949-4BEB-BAC1-17C998124D15}"/>
              </a:ext>
            </a:extLst>
          </p:cNvPr>
          <p:cNvSpPr/>
          <p:nvPr/>
        </p:nvSpPr>
        <p:spPr>
          <a:xfrm>
            <a:off x="2191663" y="5908855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C0BE6E4-D872-44C2-B869-AEB2EF6A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" y="684757"/>
            <a:ext cx="5656431" cy="29433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EFBF17-CD63-4DEF-8359-A776C5077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" y="4029737"/>
            <a:ext cx="5686425" cy="1695450"/>
          </a:xfrm>
          <a:prstGeom prst="rect">
            <a:avLst/>
          </a:prstGeom>
        </p:spPr>
      </p:pic>
      <p:pic>
        <p:nvPicPr>
          <p:cNvPr id="12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86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16E7C8-2C77-4D7B-A8E6-B784E6BBC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3" y="894996"/>
            <a:ext cx="6475768" cy="183837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C007F83-0003-4787-8E5E-CABAD4020197}"/>
              </a:ext>
            </a:extLst>
          </p:cNvPr>
          <p:cNvSpPr/>
          <p:nvPr/>
        </p:nvSpPr>
        <p:spPr>
          <a:xfrm>
            <a:off x="6830022" y="1804833"/>
            <a:ext cx="5122492" cy="25853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第十七步，点击刚刚添加的课程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点击后跳转到图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C216F16-9417-4B39-8FB1-EFC10973B30C}"/>
              </a:ext>
            </a:extLst>
          </p:cNvPr>
          <p:cNvSpPr/>
          <p:nvPr/>
        </p:nvSpPr>
        <p:spPr>
          <a:xfrm>
            <a:off x="3096899" y="2943607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78A9C7B-CAF3-43EA-A57A-E68886AE1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14" y="3222891"/>
            <a:ext cx="4540148" cy="2927759"/>
          </a:xfrm>
          <a:prstGeom prst="rect">
            <a:avLst/>
          </a:prstGeom>
        </p:spPr>
      </p:pic>
      <p:pic>
        <p:nvPicPr>
          <p:cNvPr id="10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A29A0CC-A264-406B-8C07-B660AD7E242A}"/>
              </a:ext>
            </a:extLst>
          </p:cNvPr>
          <p:cNvSpPr/>
          <p:nvPr/>
        </p:nvSpPr>
        <p:spPr>
          <a:xfrm>
            <a:off x="2953500" y="6282041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C007F83-0003-4787-8E5E-CABAD4020197}"/>
              </a:ext>
            </a:extLst>
          </p:cNvPr>
          <p:cNvSpPr/>
          <p:nvPr/>
        </p:nvSpPr>
        <p:spPr>
          <a:xfrm>
            <a:off x="6735534" y="4723637"/>
            <a:ext cx="5122492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96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EF08A67A-F280-40E8-8E2C-1609980D4668}"/>
              </a:ext>
            </a:extLst>
          </p:cNvPr>
          <p:cNvSpPr txBox="1"/>
          <p:nvPr/>
        </p:nvSpPr>
        <p:spPr>
          <a:xfrm>
            <a:off x="187698" y="884805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i="1" dirty="0"/>
              <a:t>课前备课篇</a:t>
            </a:r>
            <a:r>
              <a:rPr lang="en-US" altLang="zh-CN" sz="4400" i="1" dirty="0"/>
              <a:t>——</a:t>
            </a:r>
            <a:r>
              <a:rPr lang="zh-CN" altLang="en-US" sz="4400" i="1" dirty="0"/>
              <a:t>可选功能：</a:t>
            </a:r>
          </a:p>
        </p:txBody>
      </p:sp>
      <p:sp>
        <p:nvSpPr>
          <p:cNvPr id="4" name="文本框 7">
            <a:extLst>
              <a:ext uri="{FF2B5EF4-FFF2-40B4-BE49-F238E27FC236}">
                <a16:creationId xmlns:a16="http://schemas.microsoft.com/office/drawing/2014/main" id="{EF08A67A-F280-40E8-8E2C-1609980D4668}"/>
              </a:ext>
            </a:extLst>
          </p:cNvPr>
          <p:cNvSpPr txBox="1"/>
          <p:nvPr/>
        </p:nvSpPr>
        <p:spPr>
          <a:xfrm>
            <a:off x="468114" y="1979037"/>
            <a:ext cx="802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1.</a:t>
            </a:r>
            <a:r>
              <a:rPr lang="zh-CN" altLang="en-US" sz="4400" dirty="0"/>
              <a:t>修改课程信息，调整开课时间</a:t>
            </a:r>
            <a:endParaRPr lang="en-US" altLang="zh-CN" sz="4400" dirty="0"/>
          </a:p>
          <a:p>
            <a:r>
              <a:rPr lang="en-US" altLang="zh-CN" sz="4400" dirty="0"/>
              <a:t>2.</a:t>
            </a:r>
            <a:r>
              <a:rPr lang="zh-CN" altLang="en-US" sz="4400" dirty="0"/>
              <a:t>添加</a:t>
            </a:r>
            <a:r>
              <a:rPr lang="en-US" altLang="zh-CN" sz="4400" dirty="0" err="1"/>
              <a:t>ppt</a:t>
            </a:r>
            <a:r>
              <a:rPr lang="zh-CN" altLang="en-US" sz="4400" dirty="0"/>
              <a:t>，视频资源等</a:t>
            </a:r>
          </a:p>
        </p:txBody>
      </p:sp>
    </p:spTree>
    <p:extLst>
      <p:ext uri="{BB962C8B-B14F-4D97-AF65-F5344CB8AC3E}">
        <p14:creationId xmlns:p14="http://schemas.microsoft.com/office/powerpoint/2010/main" val="261976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C216F16-9417-4B39-8FB1-EFC10973B30C}"/>
              </a:ext>
            </a:extLst>
          </p:cNvPr>
          <p:cNvSpPr/>
          <p:nvPr/>
        </p:nvSpPr>
        <p:spPr>
          <a:xfrm>
            <a:off x="5170014" y="2678770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图十九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A7CA2FD-756A-46D2-9DC2-55554709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2" y="708602"/>
            <a:ext cx="11887200" cy="1895475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828032E-C92E-4535-8723-71C21C3B85E9}"/>
              </a:ext>
            </a:extLst>
          </p:cNvPr>
          <p:cNvCxnSpPr>
            <a:cxnSpLocks/>
          </p:cNvCxnSpPr>
          <p:nvPr/>
        </p:nvCxnSpPr>
        <p:spPr>
          <a:xfrm flipH="1">
            <a:off x="6548284" y="1179871"/>
            <a:ext cx="3116826" cy="226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DC462A1-67DD-4830-8C12-DEE741C174BA}"/>
              </a:ext>
            </a:extLst>
          </p:cNvPr>
          <p:cNvSpPr txBox="1"/>
          <p:nvPr/>
        </p:nvSpPr>
        <p:spPr>
          <a:xfrm>
            <a:off x="2526889" y="908221"/>
            <a:ext cx="12054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注：将鼠标放置在修改内容同行，修改选项建出现</a:t>
            </a:r>
          </a:p>
        </p:txBody>
      </p:sp>
    </p:spTree>
    <p:extLst>
      <p:ext uri="{BB962C8B-B14F-4D97-AF65-F5344CB8AC3E}">
        <p14:creationId xmlns:p14="http://schemas.microsoft.com/office/powerpoint/2010/main" val="155007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4C0D654-7939-4262-A3D5-4EE1E638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808"/>
            <a:ext cx="7429733" cy="200608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015C1FE-6BD1-44DE-BE92-79AC5659248C}"/>
              </a:ext>
            </a:extLst>
          </p:cNvPr>
          <p:cNvSpPr txBox="1"/>
          <p:nvPr/>
        </p:nvSpPr>
        <p:spPr>
          <a:xfrm>
            <a:off x="7787148" y="2221673"/>
            <a:ext cx="4072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第一步老师将课程名称修改成这学期课程名称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图三十四为修改按键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4ABF64-A156-4E64-8E5F-363CF89E21D8}"/>
              </a:ext>
            </a:extLst>
          </p:cNvPr>
          <p:cNvSpPr/>
          <p:nvPr/>
        </p:nvSpPr>
        <p:spPr>
          <a:xfrm>
            <a:off x="3263460" y="3587748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图三十四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726BF5-E6C7-4E6D-85E6-8CD83F0D8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341" y="4396185"/>
            <a:ext cx="8934450" cy="54292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5E0B1-7A0A-43BB-AE13-CED6FD4A78FC}"/>
              </a:ext>
            </a:extLst>
          </p:cNvPr>
          <p:cNvSpPr txBox="1"/>
          <p:nvPr/>
        </p:nvSpPr>
        <p:spPr>
          <a:xfrm>
            <a:off x="449567" y="4205982"/>
            <a:ext cx="256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第二步老师将课程名称修改成这学期课程名称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图三十五为修改方式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83FEE6-4C7E-4B75-A074-B17E89971C42}"/>
              </a:ext>
            </a:extLst>
          </p:cNvPr>
          <p:cNvSpPr/>
          <p:nvPr/>
        </p:nvSpPr>
        <p:spPr>
          <a:xfrm>
            <a:off x="6780755" y="5129312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图三十五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9A1A575-58F1-4930-956C-3F90DA788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02" y="5574179"/>
            <a:ext cx="8374233" cy="48511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F0AB2E2-324F-4DBF-A114-1CF9E2A0B625}"/>
              </a:ext>
            </a:extLst>
          </p:cNvPr>
          <p:cNvSpPr/>
          <p:nvPr/>
        </p:nvSpPr>
        <p:spPr>
          <a:xfrm>
            <a:off x="3216341" y="6327131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图三十六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FDE988-D741-4F78-81D9-D48EAA698B87}"/>
              </a:ext>
            </a:extLst>
          </p:cNvPr>
          <p:cNvSpPr txBox="1"/>
          <p:nvPr/>
        </p:nvSpPr>
        <p:spPr>
          <a:xfrm>
            <a:off x="9134764" y="5574179"/>
            <a:ext cx="292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第三步图三十六为修改完成状态，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如：基础网络应用</a:t>
            </a:r>
          </a:p>
        </p:txBody>
      </p:sp>
      <p:pic>
        <p:nvPicPr>
          <p:cNvPr id="14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00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4ABF64-A156-4E64-8E5F-363CF89E21D8}"/>
              </a:ext>
            </a:extLst>
          </p:cNvPr>
          <p:cNvSpPr/>
          <p:nvPr/>
        </p:nvSpPr>
        <p:spPr>
          <a:xfrm>
            <a:off x="3195788" y="3418143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图三十七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83FEE6-4C7E-4B75-A074-B17E89971C42}"/>
              </a:ext>
            </a:extLst>
          </p:cNvPr>
          <p:cNvSpPr/>
          <p:nvPr/>
        </p:nvSpPr>
        <p:spPr>
          <a:xfrm>
            <a:off x="3195787" y="6159358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图三十八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836D91-D3E8-4A4B-972B-4FFAB887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2" y="1727318"/>
            <a:ext cx="7916194" cy="154293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D59B300-874D-43C8-A979-16F30D6AF6EE}"/>
              </a:ext>
            </a:extLst>
          </p:cNvPr>
          <p:cNvSpPr txBox="1"/>
          <p:nvPr/>
        </p:nvSpPr>
        <p:spPr>
          <a:xfrm>
            <a:off x="7942681" y="1803156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第四步老师将课程名称修改成这学期课</a:t>
            </a:r>
            <a:endParaRPr lang="en-US" altLang="zh-CN" dirty="0"/>
          </a:p>
          <a:p>
            <a:r>
              <a:rPr lang="zh-CN" altLang="en-US" dirty="0"/>
              <a:t>程名称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图三十七为修改按键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8C92D5-C66C-47C1-8B74-DE2D7C5AA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02" y="5010260"/>
            <a:ext cx="9573462" cy="59055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B72FE8B-6947-4290-AB8D-4088A20539E8}"/>
              </a:ext>
            </a:extLst>
          </p:cNvPr>
          <p:cNvSpPr txBox="1"/>
          <p:nvPr/>
        </p:nvSpPr>
        <p:spPr>
          <a:xfrm>
            <a:off x="9623062" y="4838957"/>
            <a:ext cx="256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第五步老师将课程名称修改成这学期课程名称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图三十八为修改方式</a:t>
            </a:r>
          </a:p>
        </p:txBody>
      </p:sp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6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4ABF64-A156-4E64-8E5F-363CF89E21D8}"/>
              </a:ext>
            </a:extLst>
          </p:cNvPr>
          <p:cNvSpPr/>
          <p:nvPr/>
        </p:nvSpPr>
        <p:spPr>
          <a:xfrm>
            <a:off x="3246859" y="2808293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图三十九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83FEE6-4C7E-4B75-A074-B17E89971C42}"/>
              </a:ext>
            </a:extLst>
          </p:cNvPr>
          <p:cNvSpPr/>
          <p:nvPr/>
        </p:nvSpPr>
        <p:spPr>
          <a:xfrm>
            <a:off x="3246859" y="6550223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59B300-874D-43C8-A979-16F30D6AF6EE}"/>
              </a:ext>
            </a:extLst>
          </p:cNvPr>
          <p:cNvSpPr txBox="1"/>
          <p:nvPr/>
        </p:nvSpPr>
        <p:spPr>
          <a:xfrm>
            <a:off x="8771875" y="1906814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第六步点击删除多余课时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图三十九为删除按键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72FE8B-6947-4290-AB8D-4088A20539E8}"/>
              </a:ext>
            </a:extLst>
          </p:cNvPr>
          <p:cNvSpPr txBox="1"/>
          <p:nvPr/>
        </p:nvSpPr>
        <p:spPr>
          <a:xfrm>
            <a:off x="8771875" y="4673363"/>
            <a:ext cx="256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第七步图四十为最终样式，如：基础网络应用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9AFFD2-C242-4739-8248-75BD4B764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4" y="4207085"/>
            <a:ext cx="8640341" cy="20037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5B8BEAE-EAB4-42D3-A2FC-57D5C164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4" y="2210003"/>
            <a:ext cx="8087447" cy="581025"/>
          </a:xfrm>
          <a:prstGeom prst="rect">
            <a:avLst/>
          </a:prstGeom>
        </p:spPr>
      </p:pic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6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4ABF64-A156-4E64-8E5F-363CF89E21D8}"/>
              </a:ext>
            </a:extLst>
          </p:cNvPr>
          <p:cNvSpPr/>
          <p:nvPr/>
        </p:nvSpPr>
        <p:spPr>
          <a:xfrm>
            <a:off x="3265331" y="3429000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图四十一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83FEE6-4C7E-4B75-A074-B17E89971C42}"/>
              </a:ext>
            </a:extLst>
          </p:cNvPr>
          <p:cNvSpPr/>
          <p:nvPr/>
        </p:nvSpPr>
        <p:spPr>
          <a:xfrm>
            <a:off x="3265330" y="6446763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图四十二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59B300-874D-43C8-A979-16F30D6AF6EE}"/>
              </a:ext>
            </a:extLst>
          </p:cNvPr>
          <p:cNvSpPr txBox="1"/>
          <p:nvPr/>
        </p:nvSpPr>
        <p:spPr>
          <a:xfrm>
            <a:off x="8771875" y="190681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第八步点击编辑课程内容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例如：图四十一为编辑按键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72FE8B-6947-4290-AB8D-4088A20539E8}"/>
              </a:ext>
            </a:extLst>
          </p:cNvPr>
          <p:cNvSpPr txBox="1"/>
          <p:nvPr/>
        </p:nvSpPr>
        <p:spPr>
          <a:xfrm>
            <a:off x="7286606" y="4646433"/>
            <a:ext cx="3187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第九步点击“</a:t>
            </a:r>
            <a:r>
              <a:rPr lang="en-US" altLang="zh-CN" dirty="0"/>
              <a:t>+</a:t>
            </a:r>
            <a:r>
              <a:rPr lang="zh-CN" altLang="en-US" dirty="0"/>
              <a:t>”号，准备添加课件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例如：图四十二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E4964B-73CD-4E7B-B650-9668C3DDC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02" y="1611402"/>
            <a:ext cx="8497455" cy="1771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895F60-8840-4163-A9A7-3FB8555A9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5" y="3736777"/>
            <a:ext cx="5283200" cy="2654677"/>
          </a:xfrm>
          <a:prstGeom prst="rect">
            <a:avLst/>
          </a:prstGeom>
        </p:spPr>
      </p:pic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5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F7E5A6-0F2F-4840-8D01-FAAABBCA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97" y="832132"/>
            <a:ext cx="4575958" cy="32223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415223F-07FC-4622-9BCF-EE1F9940E297}"/>
              </a:ext>
            </a:extLst>
          </p:cNvPr>
          <p:cNvSpPr txBox="1"/>
          <p:nvPr/>
        </p:nvSpPr>
        <p:spPr>
          <a:xfrm>
            <a:off x="7561911" y="1519989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第十步点击课件导入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例如：图四十三为课件导入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E3E29CD-C0FD-448B-89FC-355286CA9397}"/>
              </a:ext>
            </a:extLst>
          </p:cNvPr>
          <p:cNvSpPr/>
          <p:nvPr/>
        </p:nvSpPr>
        <p:spPr>
          <a:xfrm>
            <a:off x="3145258" y="4054506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144BCA-CEB2-474C-BABB-6E9FEC748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49" y="4654494"/>
            <a:ext cx="6505296" cy="205173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7B5EB16-C140-42B0-9590-6D38FAD9F98D}"/>
              </a:ext>
            </a:extLst>
          </p:cNvPr>
          <p:cNvSpPr txBox="1"/>
          <p:nvPr/>
        </p:nvSpPr>
        <p:spPr>
          <a:xfrm>
            <a:off x="7561911" y="4654494"/>
            <a:ext cx="469872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上传方式有三种：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、本地上传</a:t>
            </a:r>
            <a:br>
              <a:rPr lang="en-US" altLang="zh-CN" dirty="0"/>
            </a:br>
            <a:r>
              <a:rPr lang="en-US" altLang="zh-CN" dirty="0"/>
              <a:t>2</a:t>
            </a:r>
            <a:r>
              <a:rPr lang="zh-CN" altLang="en-US" dirty="0"/>
              <a:t>、从个人资源库中选择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、从共享资源库中选择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sz="3200" dirty="0">
                <a:solidFill>
                  <a:srgbClr val="FF0000"/>
                </a:solidFill>
              </a:rPr>
              <a:t>老师以自身情况进行选择</a:t>
            </a:r>
          </a:p>
        </p:txBody>
      </p:sp>
      <p:pic>
        <p:nvPicPr>
          <p:cNvPr id="9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5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415223F-07FC-4622-9BCF-EE1F9940E297}"/>
              </a:ext>
            </a:extLst>
          </p:cNvPr>
          <p:cNvSpPr txBox="1"/>
          <p:nvPr/>
        </p:nvSpPr>
        <p:spPr>
          <a:xfrm>
            <a:off x="6084552" y="1496088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第十一步选择文件点击打开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例如：图四十四为选择课件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E3E29CD-C0FD-448B-89FC-355286CA9397}"/>
              </a:ext>
            </a:extLst>
          </p:cNvPr>
          <p:cNvSpPr/>
          <p:nvPr/>
        </p:nvSpPr>
        <p:spPr>
          <a:xfrm>
            <a:off x="2415586" y="2922973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B5EB16-C140-42B0-9590-6D38FAD9F98D}"/>
              </a:ext>
            </a:extLst>
          </p:cNvPr>
          <p:cNvSpPr txBox="1"/>
          <p:nvPr/>
        </p:nvSpPr>
        <p:spPr>
          <a:xfrm>
            <a:off x="3466224" y="491295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点击打开以后如图四十五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2DA472D-10BF-44F3-B146-E256CCEBA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48" y="1267749"/>
            <a:ext cx="4817207" cy="138000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677A506-4FB5-4348-98D6-E42554639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999" y="2847757"/>
            <a:ext cx="5192857" cy="367218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5E59B6C-52A3-4D93-B769-AD6E15B7259F}"/>
              </a:ext>
            </a:extLst>
          </p:cNvPr>
          <p:cNvSpPr/>
          <p:nvPr/>
        </p:nvSpPr>
        <p:spPr>
          <a:xfrm>
            <a:off x="8779163" y="6519944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图四十五</a:t>
            </a:r>
          </a:p>
        </p:txBody>
      </p:sp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2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5105985" y="27328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课前备课篇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9F19F1-EDC6-4123-A7DA-FA8F58D52B5A}"/>
              </a:ext>
            </a:extLst>
          </p:cNvPr>
          <p:cNvSpPr/>
          <p:nvPr/>
        </p:nvSpPr>
        <p:spPr>
          <a:xfrm>
            <a:off x="3918977" y="3587607"/>
            <a:ext cx="472965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说明：互动直播方式必须完成线上备课，老师可提前几天完成备课，便于学生学习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24"/>
            <a:ext cx="2624328" cy="761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6162142"/>
            <a:ext cx="567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信息化建设与管理处</a:t>
            </a:r>
          </a:p>
        </p:txBody>
      </p:sp>
    </p:spTree>
    <p:extLst>
      <p:ext uri="{BB962C8B-B14F-4D97-AF65-F5344CB8AC3E}">
        <p14:creationId xmlns:p14="http://schemas.microsoft.com/office/powerpoint/2010/main" val="2728250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5DE55A7-B59D-443A-B12D-91138700626C}"/>
              </a:ext>
            </a:extLst>
          </p:cNvPr>
          <p:cNvSpPr/>
          <p:nvPr/>
        </p:nvSpPr>
        <p:spPr>
          <a:xfrm>
            <a:off x="5301983" y="865934"/>
            <a:ext cx="5633872" cy="21209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第十二步上述步骤完成后，点击确定；待文件上传成功</a:t>
            </a:r>
            <a:r>
              <a:rPr lang="en-US" altLang="zh-CN" dirty="0"/>
              <a:t>;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如图四十六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E271AD-F43E-4180-8B7E-85BEB6895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2" y="755490"/>
            <a:ext cx="4629214" cy="321619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465BBAB-EB04-4863-BA1A-E72381D7C646}"/>
              </a:ext>
            </a:extLst>
          </p:cNvPr>
          <p:cNvSpPr/>
          <p:nvPr/>
        </p:nvSpPr>
        <p:spPr>
          <a:xfrm>
            <a:off x="3598456" y="3546764"/>
            <a:ext cx="487517" cy="2395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2A00C7F-DD4D-468D-8824-BCD6A522CC4D}"/>
              </a:ext>
            </a:extLst>
          </p:cNvPr>
          <p:cNvSpPr/>
          <p:nvPr/>
        </p:nvSpPr>
        <p:spPr>
          <a:xfrm>
            <a:off x="8733219" y="6471349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图四十七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E7209FF-06B3-4B06-87D1-379B4B31FB34}"/>
              </a:ext>
            </a:extLst>
          </p:cNvPr>
          <p:cNvSpPr/>
          <p:nvPr/>
        </p:nvSpPr>
        <p:spPr>
          <a:xfrm>
            <a:off x="2189255" y="4063945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图四十六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7382E0A-9F8C-4823-A854-B51AA10B586E}"/>
              </a:ext>
            </a:extLst>
          </p:cNvPr>
          <p:cNvSpPr/>
          <p:nvPr/>
        </p:nvSpPr>
        <p:spPr>
          <a:xfrm>
            <a:off x="3099347" y="4690380"/>
            <a:ext cx="5633872" cy="12899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第十三步图四十七点击已完成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153E00-8EB1-43D3-A117-47C09A17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45" y="3402192"/>
            <a:ext cx="6687127" cy="3069157"/>
          </a:xfrm>
          <a:prstGeom prst="rect">
            <a:avLst/>
          </a:prstGeom>
        </p:spPr>
      </p:pic>
      <p:pic>
        <p:nvPicPr>
          <p:cNvPr id="12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88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91AD720-D6FE-417B-B60F-B32F8C7B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618"/>
            <a:ext cx="7250890" cy="34598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F93C7-94B5-45C5-A0F3-F81B3EE9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509" y="4262519"/>
            <a:ext cx="4876800" cy="22574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6FE1EDA-097F-4B05-83A1-1D311105EC7E}"/>
              </a:ext>
            </a:extLst>
          </p:cNvPr>
          <p:cNvSpPr txBox="1"/>
          <p:nvPr/>
        </p:nvSpPr>
        <p:spPr>
          <a:xfrm>
            <a:off x="7613749" y="1672151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第十四步点击创建新课时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如图四十八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7011142-516C-46C5-A6F4-830ED3A5A8AC}"/>
              </a:ext>
            </a:extLst>
          </p:cNvPr>
          <p:cNvSpPr/>
          <p:nvPr/>
        </p:nvSpPr>
        <p:spPr>
          <a:xfrm>
            <a:off x="2881982" y="4085602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图四十八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8FC4A43-5DFF-4C40-BC1F-38AC67D5E397}"/>
              </a:ext>
            </a:extLst>
          </p:cNvPr>
          <p:cNvSpPr/>
          <p:nvPr/>
        </p:nvSpPr>
        <p:spPr>
          <a:xfrm>
            <a:off x="8923503" y="6568695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图四十九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EFDF18-EFC5-4B34-B94F-E9E518ABA1F8}"/>
              </a:ext>
            </a:extLst>
          </p:cNvPr>
          <p:cNvSpPr/>
          <p:nvPr/>
        </p:nvSpPr>
        <p:spPr>
          <a:xfrm>
            <a:off x="2993150" y="5155052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第十五步输入课时标题后点击确认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如图四十九</a:t>
            </a:r>
          </a:p>
        </p:txBody>
      </p:sp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9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D366734-0B9E-4BB1-ADAF-03FDEBA0B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100425"/>
            <a:ext cx="11791950" cy="22002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CBE585E-74CE-4B12-A0F4-C06FBC5243F1}"/>
              </a:ext>
            </a:extLst>
          </p:cNvPr>
          <p:cNvSpPr txBox="1"/>
          <p:nvPr/>
        </p:nvSpPr>
        <p:spPr>
          <a:xfrm>
            <a:off x="3103418" y="4008582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第十六步完成后点击课程内容编辑按照之前教程导入课件</a:t>
            </a:r>
          </a:p>
        </p:txBody>
      </p:sp>
      <p:pic>
        <p:nvPicPr>
          <p:cNvPr id="6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16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B63869-EDC6-4F42-A6FE-752496AC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693901"/>
            <a:ext cx="11831782" cy="54694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F5AED91-F26B-4422-B309-677E32C3A953}"/>
              </a:ext>
            </a:extLst>
          </p:cNvPr>
          <p:cNvSpPr txBox="1"/>
          <p:nvPr/>
        </p:nvSpPr>
        <p:spPr>
          <a:xfrm>
            <a:off x="4812145" y="6304512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第十七步点击发布即可完成课前备课</a:t>
            </a:r>
          </a:p>
        </p:txBody>
      </p:sp>
      <p:pic>
        <p:nvPicPr>
          <p:cNvPr id="6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13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5273289" y="274717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课中教学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593D13-170E-4F10-82AB-91CEECA057C6}"/>
              </a:ext>
            </a:extLst>
          </p:cNvPr>
          <p:cNvSpPr/>
          <p:nvPr/>
        </p:nvSpPr>
        <p:spPr>
          <a:xfrm>
            <a:off x="3921899" y="3580677"/>
            <a:ext cx="472965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说明：请至少于开课前十分钟进行操作，学生进入和组织需预留一点时间。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6162142"/>
            <a:ext cx="567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信息化建设与管理处</a:t>
            </a:r>
          </a:p>
        </p:txBody>
      </p:sp>
    </p:spTree>
    <p:extLst>
      <p:ext uri="{BB962C8B-B14F-4D97-AF65-F5344CB8AC3E}">
        <p14:creationId xmlns:p14="http://schemas.microsoft.com/office/powerpoint/2010/main" val="3662600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535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课中授课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1EBA48-1160-4B9E-A9E2-1026D2EC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7" y="2712047"/>
            <a:ext cx="4776264" cy="405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3F5DFAF-6817-4F57-89B1-18C4E0CE09C0}"/>
              </a:ext>
            </a:extLst>
          </p:cNvPr>
          <p:cNvSpPr/>
          <p:nvPr/>
        </p:nvSpPr>
        <p:spPr>
          <a:xfrm>
            <a:off x="4272333" y="3387047"/>
            <a:ext cx="630000" cy="936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4AD62D-2B9C-48F6-AA09-1E2B3568FFBC}"/>
              </a:ext>
            </a:extLst>
          </p:cNvPr>
          <p:cNvSpPr/>
          <p:nvPr/>
        </p:nvSpPr>
        <p:spPr>
          <a:xfrm>
            <a:off x="5375583" y="1004613"/>
            <a:ext cx="6030000" cy="12899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）双击桌面“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智课堂教师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版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”，进入客户端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未登录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按钮，弹出登录框；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）输入用户名密码，与登录教师工作站账户信息一致；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B9B8A4-8F07-4869-ABEB-809AEDDE5369}"/>
              </a:ext>
            </a:extLst>
          </p:cNvPr>
          <p:cNvSpPr/>
          <p:nvPr/>
        </p:nvSpPr>
        <p:spPr>
          <a:xfrm>
            <a:off x="2652333" y="3808743"/>
            <a:ext cx="630000" cy="343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D489501-1AC2-4BB1-9202-20B49A2A3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375" y="2544673"/>
            <a:ext cx="4912416" cy="42173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E43F47-F6F4-44FA-AD8F-E9811CF73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041" y="877820"/>
            <a:ext cx="1326439" cy="1666853"/>
          </a:xfrm>
          <a:prstGeom prst="rect">
            <a:avLst/>
          </a:prstGeom>
        </p:spPr>
      </p:pic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434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83C3BB-55DE-4E53-B6A4-3C6A737F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475" y="1393936"/>
            <a:ext cx="5406491" cy="26138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069772-8039-4B2F-B77B-A08AA9F53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286" y="1426685"/>
            <a:ext cx="2396198" cy="5208223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58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课中授课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6870B5-EBC6-42DA-AA4A-E6B3BC91D16F}"/>
              </a:ext>
            </a:extLst>
          </p:cNvPr>
          <p:cNvSpPr/>
          <p:nvPr/>
        </p:nvSpPr>
        <p:spPr>
          <a:xfrm>
            <a:off x="1374761" y="859393"/>
            <a:ext cx="3104999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）点击 授课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开始上课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36D86-B2CE-451F-B0FA-3A10FE668355}"/>
              </a:ext>
            </a:extLst>
          </p:cNvPr>
          <p:cNvSpPr/>
          <p:nvPr/>
        </p:nvSpPr>
        <p:spPr>
          <a:xfrm>
            <a:off x="3230957" y="3267007"/>
            <a:ext cx="438802" cy="67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297320-781C-45F5-8F82-DFF883AEA819}"/>
              </a:ext>
            </a:extLst>
          </p:cNvPr>
          <p:cNvSpPr/>
          <p:nvPr/>
        </p:nvSpPr>
        <p:spPr>
          <a:xfrm>
            <a:off x="1869759" y="3222007"/>
            <a:ext cx="680703" cy="31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16ED7D3-47E8-4C33-B7FC-AF530937D2E6}"/>
              </a:ext>
            </a:extLst>
          </p:cNvPr>
          <p:cNvSpPr/>
          <p:nvPr/>
        </p:nvSpPr>
        <p:spPr>
          <a:xfrm>
            <a:off x="4615911" y="1688019"/>
            <a:ext cx="2061972" cy="5379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D78D4D4-FCFF-4FC6-86A0-4FB3E5B43127}"/>
              </a:ext>
            </a:extLst>
          </p:cNvPr>
          <p:cNvSpPr/>
          <p:nvPr/>
        </p:nvSpPr>
        <p:spPr>
          <a:xfrm>
            <a:off x="6724067" y="1742563"/>
            <a:ext cx="1145309" cy="31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3297D7C-1D59-4ED3-A211-7FD222A24083}"/>
              </a:ext>
            </a:extLst>
          </p:cNvPr>
          <p:cNvSpPr/>
          <p:nvPr/>
        </p:nvSpPr>
        <p:spPr>
          <a:xfrm>
            <a:off x="4479760" y="906792"/>
            <a:ext cx="5835573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）选择相应授课课程，授课章节和课时点击“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开始上课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BD7BFE-AA79-41F6-B3C8-01C63AB3C994}"/>
              </a:ext>
            </a:extLst>
          </p:cNvPr>
          <p:cNvSpPr/>
          <p:nvPr/>
        </p:nvSpPr>
        <p:spPr>
          <a:xfrm>
            <a:off x="4479760" y="4210312"/>
            <a:ext cx="4161140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）选择授课班级，点击确定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77BAB6C-1FE3-4E6B-925F-57B282D0AB23}"/>
              </a:ext>
            </a:extLst>
          </p:cNvPr>
          <p:cNvSpPr/>
          <p:nvPr/>
        </p:nvSpPr>
        <p:spPr>
          <a:xfrm>
            <a:off x="8854657" y="3162180"/>
            <a:ext cx="1145309" cy="31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6F60C5-1612-4136-B653-98D858CA0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231" y="4726186"/>
            <a:ext cx="4026931" cy="201710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AFD49D3-F408-4148-9BDB-E41F3A5F39F2}"/>
              </a:ext>
            </a:extLst>
          </p:cNvPr>
          <p:cNvSpPr/>
          <p:nvPr/>
        </p:nvSpPr>
        <p:spPr>
          <a:xfrm>
            <a:off x="3110006" y="6428292"/>
            <a:ext cx="680703" cy="315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A26DD23-1A14-4C13-AE5D-7DD54AF9CDC1}"/>
              </a:ext>
            </a:extLst>
          </p:cNvPr>
          <p:cNvSpPr txBox="1"/>
          <p:nvPr/>
        </p:nvSpPr>
        <p:spPr>
          <a:xfrm>
            <a:off x="3835484" y="5387635"/>
            <a:ext cx="2323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点击此处，折叠工具栏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6CF4BAB-694A-4D4C-947C-117AB4A9D51D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3652143" y="5726189"/>
            <a:ext cx="1345190" cy="651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48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6D7090-D585-4CDA-9882-AF0B804E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49" y="2417173"/>
            <a:ext cx="4035617" cy="3430726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58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课中授课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7EC37D-7A06-4708-AD80-87294275DBC7}"/>
              </a:ext>
            </a:extLst>
          </p:cNvPr>
          <p:cNvSpPr/>
          <p:nvPr/>
        </p:nvSpPr>
        <p:spPr>
          <a:xfrm>
            <a:off x="361075" y="850443"/>
            <a:ext cx="5032961" cy="170540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）截取课程直播连接二维码图片，发送到授课班级群，或发给班级负责人，由负责人进行转发；同时将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允许旁听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勾上，然后点击关闭，如图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AFAAFD-5280-4F3F-9F6C-24476A433D43}"/>
              </a:ext>
            </a:extLst>
          </p:cNvPr>
          <p:cNvSpPr/>
          <p:nvPr/>
        </p:nvSpPr>
        <p:spPr>
          <a:xfrm>
            <a:off x="1276237" y="2546770"/>
            <a:ext cx="2727818" cy="25894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DA54397-489F-4B3D-AC5F-0E02DFB5F037}"/>
              </a:ext>
            </a:extLst>
          </p:cNvPr>
          <p:cNvSpPr/>
          <p:nvPr/>
        </p:nvSpPr>
        <p:spPr>
          <a:xfrm>
            <a:off x="676962" y="5473979"/>
            <a:ext cx="864905" cy="2942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9659CE-85E1-473E-BC58-AA875BAEB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3749"/>
          <a:stretch/>
        </p:blipFill>
        <p:spPr>
          <a:xfrm>
            <a:off x="8820728" y="905163"/>
            <a:ext cx="2931754" cy="576256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2C06FCE-39AB-4C96-AE5D-AE1F41F657FC}"/>
              </a:ext>
            </a:extLst>
          </p:cNvPr>
          <p:cNvSpPr/>
          <p:nvPr/>
        </p:nvSpPr>
        <p:spPr>
          <a:xfrm>
            <a:off x="4804441" y="2979705"/>
            <a:ext cx="3833948" cy="21209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）扫描二维码进入课程是学生加入课程的其中一种方式，学生登录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互动课堂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”中会有提示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直播授课中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”，直接点击进入即可，如图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0DE8080-55BA-4BCC-A984-D5FD5BB0762B}"/>
              </a:ext>
            </a:extLst>
          </p:cNvPr>
          <p:cNvSpPr/>
          <p:nvPr/>
        </p:nvSpPr>
        <p:spPr>
          <a:xfrm>
            <a:off x="2319389" y="5977496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6853C91-92C2-4B7D-87C3-CC97423CA5ED}"/>
              </a:ext>
            </a:extLst>
          </p:cNvPr>
          <p:cNvSpPr/>
          <p:nvPr/>
        </p:nvSpPr>
        <p:spPr>
          <a:xfrm>
            <a:off x="8080223" y="6044199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BBB9F87-DF51-41F0-8C35-8D50C8B3541E}"/>
              </a:ext>
            </a:extLst>
          </p:cNvPr>
          <p:cNvSpPr/>
          <p:nvPr/>
        </p:nvSpPr>
        <p:spPr>
          <a:xfrm>
            <a:off x="9354525" y="6266386"/>
            <a:ext cx="703874" cy="4013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A53778C-169B-4C61-9998-7F435F7C891C}"/>
              </a:ext>
            </a:extLst>
          </p:cNvPr>
          <p:cNvSpPr/>
          <p:nvPr/>
        </p:nvSpPr>
        <p:spPr>
          <a:xfrm>
            <a:off x="8820728" y="1596709"/>
            <a:ext cx="2931754" cy="1275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739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58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课中授课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7EC37D-7A06-4708-AD80-87294275DBC7}"/>
              </a:ext>
            </a:extLst>
          </p:cNvPr>
          <p:cNvSpPr/>
          <p:nvPr/>
        </p:nvSpPr>
        <p:spPr>
          <a:xfrm>
            <a:off x="581649" y="935531"/>
            <a:ext cx="4789827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打开授课内容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，如左上图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EFB3E54-5024-40DE-B383-7BBE09982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342" y="1894584"/>
            <a:ext cx="8537020" cy="46242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7FD84AD-43FC-43D3-9AA8-0CFC4F57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3" y="1500802"/>
            <a:ext cx="6382065" cy="318242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4EE3F3E-9A3A-4B1F-83B1-8765C7DCC9F6}"/>
              </a:ext>
            </a:extLst>
          </p:cNvPr>
          <p:cNvSpPr/>
          <p:nvPr/>
        </p:nvSpPr>
        <p:spPr>
          <a:xfrm>
            <a:off x="5371476" y="1976515"/>
            <a:ext cx="1309781" cy="63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7FC665F-0F40-4803-A5ED-AD1FFFC7032E}"/>
              </a:ext>
            </a:extLst>
          </p:cNvPr>
          <p:cNvSpPr/>
          <p:nvPr/>
        </p:nvSpPr>
        <p:spPr>
          <a:xfrm>
            <a:off x="6946578" y="1394439"/>
            <a:ext cx="4789827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）授课界面及各按钮功能，如下图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78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58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课中授课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9993832-2185-427E-BBDE-807FF87BE0F0}"/>
              </a:ext>
            </a:extLst>
          </p:cNvPr>
          <p:cNvSpPr/>
          <p:nvPr/>
        </p:nvSpPr>
        <p:spPr>
          <a:xfrm>
            <a:off x="384312" y="1100255"/>
            <a:ext cx="10562972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，看到教室直播画面后，可点击“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切换小视窗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”将小画面移动角落防止遮挡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3A6612-399F-4518-B4DC-C5917344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7" y="1739426"/>
            <a:ext cx="5596196" cy="349762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8577E56-752E-487E-9388-B00EEAB29E5A}"/>
              </a:ext>
            </a:extLst>
          </p:cNvPr>
          <p:cNvSpPr/>
          <p:nvPr/>
        </p:nvSpPr>
        <p:spPr>
          <a:xfrm>
            <a:off x="6243782" y="1767104"/>
            <a:ext cx="5212065" cy="12899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）进入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与视频同步显示的直播课堂；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至此教师直播课程开启完毕，进入下一步，等待学生加入直播课程；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77772E0-DAB0-4679-B8A4-6812FFDE66A8}"/>
              </a:ext>
            </a:extLst>
          </p:cNvPr>
          <p:cNvSpPr/>
          <p:nvPr/>
        </p:nvSpPr>
        <p:spPr>
          <a:xfrm>
            <a:off x="2518689" y="5251088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5982BA4-DEA4-431A-A400-FA71657F63D7}"/>
              </a:ext>
            </a:extLst>
          </p:cNvPr>
          <p:cNvSpPr/>
          <p:nvPr/>
        </p:nvSpPr>
        <p:spPr>
          <a:xfrm>
            <a:off x="8638389" y="6453179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B58F664-391F-469E-B10A-2402CB99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81" y="3120264"/>
            <a:ext cx="6049182" cy="3276640"/>
          </a:xfrm>
          <a:prstGeom prst="rect">
            <a:avLst/>
          </a:prstGeom>
        </p:spPr>
      </p:pic>
      <p:pic>
        <p:nvPicPr>
          <p:cNvPr id="13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2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A031D53-7DF9-4535-A8C2-EC5C4057E0E8}"/>
              </a:ext>
            </a:extLst>
          </p:cNvPr>
          <p:cNvSpPr txBox="1"/>
          <p:nvPr/>
        </p:nvSpPr>
        <p:spPr>
          <a:xfrm>
            <a:off x="8638389" y="338056"/>
            <a:ext cx="3422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卓智教育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—— </a:t>
            </a:r>
            <a:r>
              <a: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您可信赖的智慧教学专家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F1CE65B-809A-4766-99AF-4491C34FFBB0}"/>
              </a:ext>
            </a:extLst>
          </p:cNvPr>
          <p:cNvSpPr/>
          <p:nvPr/>
        </p:nvSpPr>
        <p:spPr>
          <a:xfrm>
            <a:off x="6524206" y="1101110"/>
            <a:ext cx="4228365" cy="50783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登录操作流程：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第一步，通过笔记本或台式机访问网址：访问巢湖学院官网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第二步，点击智慧巢院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第三步，点击智慧巢院后进入进入界面点击登录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2A27AE-AE85-4DDA-995E-23B3A73B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16719"/>
            <a:ext cx="4178808" cy="28177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967E43-C776-45D4-9223-431D5A6B5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948044"/>
            <a:ext cx="5250661" cy="21822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0F37BD0-9B71-493A-BDCC-304C5C8505ED}"/>
              </a:ext>
            </a:extLst>
          </p:cNvPr>
          <p:cNvSpPr/>
          <p:nvPr/>
        </p:nvSpPr>
        <p:spPr>
          <a:xfrm>
            <a:off x="1857611" y="3640267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F53D54E-0070-45E0-8776-59C7AF7CAD89}"/>
              </a:ext>
            </a:extLst>
          </p:cNvPr>
          <p:cNvSpPr/>
          <p:nvPr/>
        </p:nvSpPr>
        <p:spPr>
          <a:xfrm>
            <a:off x="2089405" y="6204933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024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4716245" y="275410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课中互动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FCA533E-5604-4D18-A25D-6C2886A7C2AA}"/>
              </a:ext>
            </a:extLst>
          </p:cNvPr>
          <p:cNvSpPr/>
          <p:nvPr/>
        </p:nvSpPr>
        <p:spPr>
          <a:xfrm>
            <a:off x="4082101" y="3580677"/>
            <a:ext cx="472965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说明：老师在直播过程中可进行互动操作，根据授课节奏自行选择；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6162142"/>
            <a:ext cx="567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信息化建设与管理处</a:t>
            </a:r>
          </a:p>
        </p:txBody>
      </p:sp>
    </p:spTree>
    <p:extLst>
      <p:ext uri="{BB962C8B-B14F-4D97-AF65-F5344CB8AC3E}">
        <p14:creationId xmlns:p14="http://schemas.microsoft.com/office/powerpoint/2010/main" val="3880765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课中互动：点名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8AE8A8-28C3-4495-8FCD-5A25C7E5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88" y="2297669"/>
            <a:ext cx="6066290" cy="41705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7930405-808B-405E-A0BA-79EB84AF9B41}"/>
              </a:ext>
            </a:extLst>
          </p:cNvPr>
          <p:cNvSpPr txBox="1"/>
          <p:nvPr/>
        </p:nvSpPr>
        <p:spPr>
          <a:xfrm>
            <a:off x="4915736" y="39505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点名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1F5D76-8947-4681-A54E-7E950EF9B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66" y="1093981"/>
            <a:ext cx="3351489" cy="5321658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6BBEE4A-0256-4556-B140-747821B17D07}"/>
              </a:ext>
            </a:extLst>
          </p:cNvPr>
          <p:cNvCxnSpPr/>
          <p:nvPr/>
        </p:nvCxnSpPr>
        <p:spPr>
          <a:xfrm>
            <a:off x="4587166" y="4298877"/>
            <a:ext cx="127532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9162F76-8892-4CAB-94A0-F049ABCB8364}"/>
              </a:ext>
            </a:extLst>
          </p:cNvPr>
          <p:cNvSpPr/>
          <p:nvPr/>
        </p:nvSpPr>
        <p:spPr>
          <a:xfrm>
            <a:off x="3638407" y="3967261"/>
            <a:ext cx="914503" cy="8944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3C3D92-41B1-46D0-99AE-2AAC39700782}"/>
              </a:ext>
            </a:extLst>
          </p:cNvPr>
          <p:cNvSpPr/>
          <p:nvPr/>
        </p:nvSpPr>
        <p:spPr>
          <a:xfrm>
            <a:off x="1113184" y="3924961"/>
            <a:ext cx="914503" cy="8944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5A08E8F-B2F2-46E8-AEA3-98E1F0AB0718}"/>
              </a:ext>
            </a:extLst>
          </p:cNvPr>
          <p:cNvSpPr/>
          <p:nvPr/>
        </p:nvSpPr>
        <p:spPr>
          <a:xfrm>
            <a:off x="4872686" y="1088860"/>
            <a:ext cx="6467473" cy="8744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）老师通过点击工具条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上课工具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&gt;&gt;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点名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，可查看到学生到课情况；学生进入课堂即为签到完成，签到结束后正式授课；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19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397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课中互动：批注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08C7A9-27EE-4A25-B43B-5F70EB80A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62" y="870486"/>
            <a:ext cx="779589" cy="525995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8B21717-53CF-4BDD-867D-B34886B6D54A}"/>
              </a:ext>
            </a:extLst>
          </p:cNvPr>
          <p:cNvSpPr/>
          <p:nvPr/>
        </p:nvSpPr>
        <p:spPr>
          <a:xfrm>
            <a:off x="1610461" y="1878562"/>
            <a:ext cx="779590" cy="697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B4E0A45-1D28-46F9-A78F-0563DA35EF65}"/>
              </a:ext>
            </a:extLst>
          </p:cNvPr>
          <p:cNvCxnSpPr/>
          <p:nvPr/>
        </p:nvCxnSpPr>
        <p:spPr>
          <a:xfrm>
            <a:off x="2482179" y="3429000"/>
            <a:ext cx="127532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AC709E6-BCD6-46F9-AC15-D1B37B0EFF8C}"/>
              </a:ext>
            </a:extLst>
          </p:cNvPr>
          <p:cNvSpPr/>
          <p:nvPr/>
        </p:nvSpPr>
        <p:spPr>
          <a:xfrm>
            <a:off x="1031196" y="6244706"/>
            <a:ext cx="10817543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）老师在授课过程中，可点击工具条批注按钮对所讲课件进行注释讲解，点击      退出批注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1B87E8D-4285-4E13-992E-37A907A4C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006" y="6351763"/>
            <a:ext cx="285750" cy="323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496506-B390-4299-B655-44E541584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1" y="1297357"/>
            <a:ext cx="7751008" cy="435994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BD3C5D6-9237-40EC-989B-9D296C66FD15}"/>
              </a:ext>
            </a:extLst>
          </p:cNvPr>
          <p:cNvSpPr/>
          <p:nvPr/>
        </p:nvSpPr>
        <p:spPr>
          <a:xfrm>
            <a:off x="11216159" y="5216949"/>
            <a:ext cx="246170" cy="2523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846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32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课中互动：弹幕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0AF81AB8-61AD-4782-9B5B-34078AFE33E4}"/>
              </a:ext>
            </a:extLst>
          </p:cNvPr>
          <p:cNvCxnSpPr/>
          <p:nvPr/>
        </p:nvCxnSpPr>
        <p:spPr>
          <a:xfrm>
            <a:off x="4916684" y="2823930"/>
            <a:ext cx="127532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A60A7AAF-CA1D-4B8A-8E73-C33552F9AF8D}"/>
              </a:ext>
            </a:extLst>
          </p:cNvPr>
          <p:cNvSpPr/>
          <p:nvPr/>
        </p:nvSpPr>
        <p:spPr>
          <a:xfrm>
            <a:off x="581649" y="5522589"/>
            <a:ext cx="10686366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）在学生听课界面，学生在听课过程中可发送弹幕与老师进行互动，老师可看到弹幕；示例如上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其他互动如抽答、分组、屏幕互动等功能，远程授课不便开展，建议仅使用介绍的互动功能。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CC0B00-A5D5-446E-84AA-E3CF22231598}"/>
              </a:ext>
            </a:extLst>
          </p:cNvPr>
          <p:cNvSpPr txBox="1"/>
          <p:nvPr/>
        </p:nvSpPr>
        <p:spPr>
          <a:xfrm>
            <a:off x="5358564" y="245459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弹幕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8921241-CCCE-432A-930A-8543EBC8307F}"/>
              </a:ext>
            </a:extLst>
          </p:cNvPr>
          <p:cNvSpPr txBox="1"/>
          <p:nvPr/>
        </p:nvSpPr>
        <p:spPr>
          <a:xfrm>
            <a:off x="1985355" y="436908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学生发弹幕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B92EE80-4858-4416-9788-86C7E7F3B02E}"/>
              </a:ext>
            </a:extLst>
          </p:cNvPr>
          <p:cNvSpPr txBox="1"/>
          <p:nvPr/>
        </p:nvSpPr>
        <p:spPr>
          <a:xfrm>
            <a:off x="8305057" y="47058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老师观看弹幕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B8260C-1DC8-4799-8B90-F4E8BE036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80" y="1468932"/>
            <a:ext cx="5812414" cy="326948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45F68DC-220D-4F07-9126-BB875EFA02B1}"/>
              </a:ext>
            </a:extLst>
          </p:cNvPr>
          <p:cNvSpPr/>
          <p:nvPr/>
        </p:nvSpPr>
        <p:spPr>
          <a:xfrm>
            <a:off x="7852361" y="1502560"/>
            <a:ext cx="3646912" cy="5165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A46A08E-2B82-44CD-87BD-160BDCDAD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3" y="1918584"/>
            <a:ext cx="4921261" cy="22727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7D8D282-8540-415D-9E49-6A93D11D9EC8}"/>
              </a:ext>
            </a:extLst>
          </p:cNvPr>
          <p:cNvSpPr/>
          <p:nvPr/>
        </p:nvSpPr>
        <p:spPr>
          <a:xfrm>
            <a:off x="3375942" y="2641573"/>
            <a:ext cx="646331" cy="5272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33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32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课中互动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3" y="3059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387B659-7A2C-4BF2-8A3B-9A923DC64F06}"/>
              </a:ext>
            </a:extLst>
          </p:cNvPr>
          <p:cNvSpPr/>
          <p:nvPr/>
        </p:nvSpPr>
        <p:spPr>
          <a:xfrm>
            <a:off x="374952" y="911620"/>
            <a:ext cx="10686366" cy="4589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）老师在授课过程中，可点击工具条屏幕互动按钮对所讲课程进行屏幕分享，点击            进行分享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08A29-8FF3-4189-8C35-D943AC77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582" y="909282"/>
            <a:ext cx="448108" cy="4618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5E7A50-D030-41E2-8029-00CFB5776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2" y="1433734"/>
            <a:ext cx="5410079" cy="3043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0D9A99F-5EB5-4694-8A4C-D83AFD997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52" y="1496079"/>
            <a:ext cx="3038475" cy="526732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22853DD-8515-4F12-98F2-7099A7577B22}"/>
              </a:ext>
            </a:extLst>
          </p:cNvPr>
          <p:cNvSpPr txBox="1"/>
          <p:nvPr/>
        </p:nvSpPr>
        <p:spPr>
          <a:xfrm>
            <a:off x="4257963" y="2158176"/>
            <a:ext cx="2070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点击多屏协作如右图，老师可任意点击屏幕查看任意小组屏幕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358BECE-4311-4CD2-80FF-132E9DC77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553604"/>
            <a:ext cx="7924800" cy="2209800"/>
          </a:xfrm>
          <a:prstGeom prst="rect">
            <a:avLst/>
          </a:prstGeom>
        </p:spPr>
      </p:pic>
      <p:pic>
        <p:nvPicPr>
          <p:cNvPr id="14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03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50935765-040A-4C53-9B9B-51E41DE21123}"/>
              </a:ext>
            </a:extLst>
          </p:cNvPr>
          <p:cNvSpPr txBox="1"/>
          <p:nvPr/>
        </p:nvSpPr>
        <p:spPr>
          <a:xfrm>
            <a:off x="898151" y="223092"/>
            <a:ext cx="432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课中互动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4C454C4-E234-47CC-95BE-3AA442320576}"/>
              </a:ext>
            </a:extLst>
          </p:cNvPr>
          <p:cNvSpPr txBox="1"/>
          <p:nvPr/>
        </p:nvSpPr>
        <p:spPr>
          <a:xfrm>
            <a:off x="140503" y="3059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0483A2-BE8A-4EFE-A9E2-10A2A4BC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2" y="1527689"/>
            <a:ext cx="8646887" cy="486387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2387B659-7A2C-4BF2-8A3B-9A923DC64F06}"/>
              </a:ext>
            </a:extLst>
          </p:cNvPr>
          <p:cNvSpPr/>
          <p:nvPr/>
        </p:nvSpPr>
        <p:spPr>
          <a:xfrm>
            <a:off x="374952" y="956408"/>
            <a:ext cx="10686366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）完成授课后，需要结束授课，鼠标放到右下角，点击“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结束上课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”，点击“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”完成授课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5706631-CD9F-4551-8DA9-6FB81C454EC7}"/>
              </a:ext>
            </a:extLst>
          </p:cNvPr>
          <p:cNvSpPr/>
          <p:nvPr/>
        </p:nvSpPr>
        <p:spPr>
          <a:xfrm>
            <a:off x="9564306" y="5873673"/>
            <a:ext cx="477274" cy="3893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FEA68D2-4D53-4721-9723-11E762C49B0F}"/>
              </a:ext>
            </a:extLst>
          </p:cNvPr>
          <p:cNvSpPr/>
          <p:nvPr/>
        </p:nvSpPr>
        <p:spPr>
          <a:xfrm>
            <a:off x="5754255" y="4027027"/>
            <a:ext cx="452581" cy="267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88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831293C4-47B5-4273-85DF-EE2BB5E7ECC6}"/>
              </a:ext>
            </a:extLst>
          </p:cNvPr>
          <p:cNvSpPr/>
          <p:nvPr/>
        </p:nvSpPr>
        <p:spPr>
          <a:xfrm>
            <a:off x="5474476" y="1348796"/>
            <a:ext cx="1243049" cy="1243049"/>
          </a:xfrm>
          <a:prstGeom prst="ellipse">
            <a:avLst/>
          </a:prstGeom>
          <a:solidFill>
            <a:srgbClr val="03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44878F-B682-40CA-8C3E-BA87E99F3FDA}"/>
              </a:ext>
            </a:extLst>
          </p:cNvPr>
          <p:cNvSpPr txBox="1"/>
          <p:nvPr/>
        </p:nvSpPr>
        <p:spPr>
          <a:xfrm>
            <a:off x="5618947" y="151105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i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5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5C375-DE33-4824-8BC8-3AC783D3777C}"/>
              </a:ext>
            </a:extLst>
          </p:cNvPr>
          <p:cNvSpPr txBox="1"/>
          <p:nvPr/>
        </p:nvSpPr>
        <p:spPr>
          <a:xfrm>
            <a:off x="5285521" y="275410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课后分析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6162142"/>
            <a:ext cx="567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信息化建设与管理处</a:t>
            </a:r>
          </a:p>
        </p:txBody>
      </p:sp>
    </p:spTree>
    <p:extLst>
      <p:ext uri="{BB962C8B-B14F-4D97-AF65-F5344CB8AC3E}">
        <p14:creationId xmlns:p14="http://schemas.microsoft.com/office/powerpoint/2010/main" val="4156025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F834585-8F35-4684-8524-777F598FD34B}"/>
              </a:ext>
            </a:extLst>
          </p:cNvPr>
          <p:cNvSpPr txBox="1"/>
          <p:nvPr/>
        </p:nvSpPr>
        <p:spPr>
          <a:xfrm>
            <a:off x="898152" y="223092"/>
            <a:ext cx="41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课后分析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5B8CACE-22E5-4884-8E88-22DAE4F725F3}"/>
              </a:ext>
            </a:extLst>
          </p:cNvPr>
          <p:cNvSpPr/>
          <p:nvPr/>
        </p:nvSpPr>
        <p:spPr>
          <a:xfrm>
            <a:off x="7388772" y="1545398"/>
            <a:ext cx="4256690" cy="21209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操作流程：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）老师可在课程的教学分析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在线学习界面，点击“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”（如图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）点击后，可查看学生在线资源学习情况（如图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）；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BED18B-2F0A-4322-B905-47987F56E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" y="777768"/>
            <a:ext cx="7003097" cy="4063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C70AA2-2174-48F6-A8B5-936888DB0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47" y="4851150"/>
            <a:ext cx="5523187" cy="193189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9CD9F09-F1CF-451D-A099-C79500E851B5}"/>
              </a:ext>
            </a:extLst>
          </p:cNvPr>
          <p:cNvSpPr/>
          <p:nvPr/>
        </p:nvSpPr>
        <p:spPr>
          <a:xfrm>
            <a:off x="3232784" y="4851150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A39549-74BA-4348-AA43-9CDE9A69D80D}"/>
              </a:ext>
            </a:extLst>
          </p:cNvPr>
          <p:cNvSpPr/>
          <p:nvPr/>
        </p:nvSpPr>
        <p:spPr>
          <a:xfrm>
            <a:off x="9030457" y="4292390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1BAD23-B231-45ED-BDDC-70DF3FD026A8}"/>
              </a:ext>
            </a:extLst>
          </p:cNvPr>
          <p:cNvSpPr/>
          <p:nvPr/>
        </p:nvSpPr>
        <p:spPr>
          <a:xfrm>
            <a:off x="6309284" y="4201188"/>
            <a:ext cx="689763" cy="2636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E047E0E-C415-4C01-BAB4-0B1387687691}"/>
              </a:ext>
            </a:extLst>
          </p:cNvPr>
          <p:cNvSpPr/>
          <p:nvPr/>
        </p:nvSpPr>
        <p:spPr>
          <a:xfrm>
            <a:off x="3219727" y="2892651"/>
            <a:ext cx="732162" cy="3550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0AD3240-AB69-4652-BEA4-C34788190F6A}"/>
              </a:ext>
            </a:extLst>
          </p:cNvPr>
          <p:cNvSpPr/>
          <p:nvPr/>
        </p:nvSpPr>
        <p:spPr>
          <a:xfrm>
            <a:off x="649950" y="3150153"/>
            <a:ext cx="732162" cy="3550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24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165BF76-4D3D-426C-861D-4597233C09AA}"/>
              </a:ext>
            </a:extLst>
          </p:cNvPr>
          <p:cNvSpPr txBox="1"/>
          <p:nvPr/>
        </p:nvSpPr>
        <p:spPr>
          <a:xfrm>
            <a:off x="6300188" y="2288903"/>
            <a:ext cx="52545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cs typeface="+mn-ea"/>
                <a:sym typeface="+mn-lt"/>
              </a:rPr>
              <a:t>THANK YOU</a:t>
            </a: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FOR WHATCHING</a:t>
            </a:r>
            <a:endParaRPr lang="zh-CN" altLang="en-US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4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24"/>
            <a:ext cx="2624328" cy="7610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200400" y="6162142"/>
            <a:ext cx="597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信息化建设与管理处</a:t>
            </a:r>
          </a:p>
        </p:txBody>
      </p:sp>
    </p:spTree>
    <p:extLst>
      <p:ext uri="{BB962C8B-B14F-4D97-AF65-F5344CB8AC3E}">
        <p14:creationId xmlns:p14="http://schemas.microsoft.com/office/powerpoint/2010/main" val="259123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F1CE65B-809A-4766-99AF-4491C34FFBB0}"/>
              </a:ext>
            </a:extLst>
          </p:cNvPr>
          <p:cNvSpPr/>
          <p:nvPr/>
        </p:nvSpPr>
        <p:spPr>
          <a:xfrm>
            <a:off x="5633554" y="1276044"/>
            <a:ext cx="5586043" cy="41088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第四步，输入账号和密码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账号：老师工号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密码：身份证后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第五步，点击智慧教室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F37BD0-9B71-493A-BDCC-304C5C8505ED}"/>
              </a:ext>
            </a:extLst>
          </p:cNvPr>
          <p:cNvSpPr/>
          <p:nvPr/>
        </p:nvSpPr>
        <p:spPr>
          <a:xfrm>
            <a:off x="2118975" y="3176565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F53D54E-0070-45E0-8776-59C7AF7CAD89}"/>
              </a:ext>
            </a:extLst>
          </p:cNvPr>
          <p:cNvSpPr/>
          <p:nvPr/>
        </p:nvSpPr>
        <p:spPr>
          <a:xfrm>
            <a:off x="2118974" y="6340414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AAB730-7A2F-4D7F-B3C6-3BB0F722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5" y="809380"/>
            <a:ext cx="4460749" cy="23587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374848-462E-4953-B941-D4B847BC5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8" y="3611746"/>
            <a:ext cx="4298845" cy="2657818"/>
          </a:xfrm>
          <a:prstGeom prst="rect">
            <a:avLst/>
          </a:prstGeom>
        </p:spPr>
      </p:pic>
      <p:pic>
        <p:nvPicPr>
          <p:cNvPr id="12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96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F1CE65B-809A-4766-99AF-4491C34FFBB0}"/>
              </a:ext>
            </a:extLst>
          </p:cNvPr>
          <p:cNvSpPr/>
          <p:nvPr/>
        </p:nvSpPr>
        <p:spPr>
          <a:xfrm>
            <a:off x="5837877" y="1454054"/>
            <a:ext cx="5586043" cy="30008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第六步，点击教师工作站     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第七步，点击创建课程  如图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F37BD0-9B71-493A-BDCC-304C5C8505ED}"/>
              </a:ext>
            </a:extLst>
          </p:cNvPr>
          <p:cNvSpPr/>
          <p:nvPr/>
        </p:nvSpPr>
        <p:spPr>
          <a:xfrm>
            <a:off x="2322526" y="3498231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F53D54E-0070-45E0-8776-59C7AF7CAD89}"/>
              </a:ext>
            </a:extLst>
          </p:cNvPr>
          <p:cNvSpPr/>
          <p:nvPr/>
        </p:nvSpPr>
        <p:spPr>
          <a:xfrm>
            <a:off x="2322526" y="6345427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BB8EA9-80F7-48EB-B865-6F78436CC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7" y="735780"/>
            <a:ext cx="5005746" cy="2714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BA1A2A-FA61-4695-8FC5-B95EE5DE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1" y="3806008"/>
            <a:ext cx="5081580" cy="2260189"/>
          </a:xfrm>
          <a:prstGeom prst="rect">
            <a:avLst/>
          </a:prstGeom>
        </p:spPr>
      </p:pic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50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A031D53-7DF9-4535-A8C2-EC5C4057E0E8}"/>
              </a:ext>
            </a:extLst>
          </p:cNvPr>
          <p:cNvSpPr txBox="1"/>
          <p:nvPr/>
        </p:nvSpPr>
        <p:spPr>
          <a:xfrm>
            <a:off x="8638389" y="338056"/>
            <a:ext cx="3422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卓智教育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—— </a:t>
            </a:r>
            <a:r>
              <a:rPr lang="zh-CN" alt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您可信赖的智慧教学专家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01BA63B-5FAD-45AC-A1F5-4DBDC60C3723}"/>
              </a:ext>
            </a:extLst>
          </p:cNvPr>
          <p:cNvSpPr/>
          <p:nvPr/>
        </p:nvSpPr>
        <p:spPr>
          <a:xfrm>
            <a:off x="5505905" y="2195700"/>
            <a:ext cx="6264967" cy="21698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第八步，按照填写类别依次填好：带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为必填项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类别。如：图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为填完后示例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7CC8F96-D579-4EAD-A3B4-BC3383D77D1F}"/>
              </a:ext>
            </a:extLst>
          </p:cNvPr>
          <p:cNvSpPr/>
          <p:nvPr/>
        </p:nvSpPr>
        <p:spPr>
          <a:xfrm>
            <a:off x="2262835" y="3468695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87F673-ABDD-4D5E-B4D2-CAA8D32F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5" y="728652"/>
            <a:ext cx="4360814" cy="261805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BA4C262-47F3-430F-B945-C2589529D2A9}"/>
              </a:ext>
            </a:extLst>
          </p:cNvPr>
          <p:cNvSpPr/>
          <p:nvPr/>
        </p:nvSpPr>
        <p:spPr>
          <a:xfrm>
            <a:off x="2178273" y="6550223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77316B-AA74-4AF7-8A05-7A5726802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8" y="3776472"/>
            <a:ext cx="4154742" cy="2673175"/>
          </a:xfrm>
          <a:prstGeom prst="rect">
            <a:avLst/>
          </a:prstGeom>
        </p:spPr>
      </p:pic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64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83E9FF4-C25A-4A7B-B5C0-C641842F987E}"/>
              </a:ext>
            </a:extLst>
          </p:cNvPr>
          <p:cNvSpPr/>
          <p:nvPr/>
        </p:nvSpPr>
        <p:spPr>
          <a:xfrm>
            <a:off x="6512355" y="2418049"/>
            <a:ext cx="5524196" cy="13388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第九步，点击确认   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第十步，创建班级 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3B35244-46D1-4570-817F-836E955B5232}"/>
              </a:ext>
            </a:extLst>
          </p:cNvPr>
          <p:cNvSpPr/>
          <p:nvPr/>
        </p:nvSpPr>
        <p:spPr>
          <a:xfrm>
            <a:off x="2922783" y="2779686"/>
            <a:ext cx="4635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4EEE05-4269-424D-8C3F-D31B190E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76" y="837631"/>
            <a:ext cx="6083840" cy="183542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A495828-E438-478D-9FBC-D5F3A17D0A82}"/>
              </a:ext>
            </a:extLst>
          </p:cNvPr>
          <p:cNvSpPr/>
          <p:nvPr/>
        </p:nvSpPr>
        <p:spPr>
          <a:xfrm>
            <a:off x="2759356" y="5936431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26656A-3D40-44DF-B440-45FB4000A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02" y="3666630"/>
            <a:ext cx="6028151" cy="1996746"/>
          </a:xfrm>
          <a:prstGeom prst="rect">
            <a:avLst/>
          </a:prstGeom>
        </p:spPr>
      </p:pic>
      <p:pic>
        <p:nvPicPr>
          <p:cNvPr id="10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81932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34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B27E0F2-6224-4343-A2FD-047F52621A3D}"/>
              </a:ext>
            </a:extLst>
          </p:cNvPr>
          <p:cNvSpPr/>
          <p:nvPr/>
        </p:nvSpPr>
        <p:spPr>
          <a:xfrm>
            <a:off x="2636472" y="5621026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3DC9CE5-5816-448C-B2DB-D12DA9E9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0455"/>
            <a:ext cx="5835923" cy="159921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39DD38B-1394-46B6-B770-B74AED818B80}"/>
              </a:ext>
            </a:extLst>
          </p:cNvPr>
          <p:cNvSpPr/>
          <p:nvPr/>
        </p:nvSpPr>
        <p:spPr>
          <a:xfrm>
            <a:off x="6185910" y="2355487"/>
            <a:ext cx="5524196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第十一步，输入班级名称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第十二步，点击添加      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688C9F7-82C6-4B4A-BC1D-BACAAC441408}"/>
              </a:ext>
            </a:extLst>
          </p:cNvPr>
          <p:cNvSpPr/>
          <p:nvPr/>
        </p:nvSpPr>
        <p:spPr>
          <a:xfrm>
            <a:off x="2643141" y="2843784"/>
            <a:ext cx="5496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667B95-5269-45FD-9586-22690AFB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02" y="3770919"/>
            <a:ext cx="5778210" cy="1574799"/>
          </a:xfrm>
          <a:prstGeom prst="rect">
            <a:avLst/>
          </a:prstGeom>
        </p:spPr>
      </p:pic>
      <p:pic>
        <p:nvPicPr>
          <p:cNvPr id="10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24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35B7AD6-0078-4BE0-966E-FF520351CF20}"/>
              </a:ext>
            </a:extLst>
          </p:cNvPr>
          <p:cNvSpPr txBox="1"/>
          <p:nvPr/>
        </p:nvSpPr>
        <p:spPr>
          <a:xfrm>
            <a:off x="140502" y="3059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712F9D-5AC3-418D-8F0F-C7A2B697D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49" y="807340"/>
            <a:ext cx="2984511" cy="267527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0A2F45E-51C6-4B12-B686-E63D3C836365}"/>
              </a:ext>
            </a:extLst>
          </p:cNvPr>
          <p:cNvSpPr/>
          <p:nvPr/>
        </p:nvSpPr>
        <p:spPr>
          <a:xfrm>
            <a:off x="5403262" y="1284255"/>
            <a:ext cx="552419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第十三步，选择上课班级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4AAEA1-1308-4671-95AB-F0A1CB8498C5}"/>
              </a:ext>
            </a:extLst>
          </p:cNvPr>
          <p:cNvSpPr/>
          <p:nvPr/>
        </p:nvSpPr>
        <p:spPr>
          <a:xfrm>
            <a:off x="1792416" y="3482613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6E3D0B-60B3-40E2-AC52-B4EA74F44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48" y="3807856"/>
            <a:ext cx="2984512" cy="266205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BC301AE-F949-4BEB-BAC1-17C998124D15}"/>
              </a:ext>
            </a:extLst>
          </p:cNvPr>
          <p:cNvSpPr/>
          <p:nvPr/>
        </p:nvSpPr>
        <p:spPr>
          <a:xfrm>
            <a:off x="1751267" y="6550223"/>
            <a:ext cx="56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</a:t>
            </a:r>
            <a:r>
              <a:rPr lang="en-US" altLang="zh-CN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</a:t>
            </a:r>
            <a:endParaRPr lang="zh-CN" alt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AE11DE2-1326-47BB-A72A-9405F0634A27}"/>
              </a:ext>
            </a:extLst>
          </p:cNvPr>
          <p:cNvSpPr/>
          <p:nvPr/>
        </p:nvSpPr>
        <p:spPr>
          <a:xfrm>
            <a:off x="5403262" y="4051183"/>
            <a:ext cx="552419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第十四，步点击添加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如：图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</a:p>
        </p:txBody>
      </p:sp>
      <p:pic>
        <p:nvPicPr>
          <p:cNvPr id="11" name="Picture 7" descr="C:\Users\HWQ\Desktop\a3a7d756-5ef4-4bae-a95a-c283c7c46a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76" y="272788"/>
            <a:ext cx="3609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843464"/>
      </p:ext>
    </p:extLst>
  </p:cSld>
  <p:clrMapOvr>
    <a:masterClrMapping/>
  </p:clrMapOvr>
</p:sld>
</file>

<file path=ppt/theme/theme1.xml><?xml version="1.0" encoding="utf-8"?>
<a:theme xmlns:a="http://schemas.openxmlformats.org/drawingml/2006/main" name="1 封面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gjnvj1d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1310</Words>
  <Application>Microsoft Office PowerPoint</Application>
  <PresentationFormat>宽屏</PresentationFormat>
  <Paragraphs>247</Paragraphs>
  <Slides>38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4" baseType="lpstr">
      <vt:lpstr>等线</vt:lpstr>
      <vt:lpstr>华文隶书</vt:lpstr>
      <vt:lpstr>Microsoft YaHei</vt:lpstr>
      <vt:lpstr>Microsoft YaHei</vt:lpstr>
      <vt:lpstr>Arial</vt:lpstr>
      <vt:lpstr>1 封面​​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478</cp:revision>
  <dcterms:created xsi:type="dcterms:W3CDTF">2018-03-13T07:29:53Z</dcterms:created>
  <dcterms:modified xsi:type="dcterms:W3CDTF">2020-09-03T00:34:34Z</dcterms:modified>
</cp:coreProperties>
</file>