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451" r:id="rId2"/>
    <p:sldId id="452" r:id="rId3"/>
    <p:sldId id="453" r:id="rId4"/>
    <p:sldId id="454" r:id="rId5"/>
    <p:sldId id="455" r:id="rId6"/>
    <p:sldId id="456" r:id="rId7"/>
    <p:sldId id="457" r:id="rId8"/>
    <p:sldId id="458" r:id="rId9"/>
    <p:sldId id="459" r:id="rId10"/>
    <p:sldId id="460" r:id="rId11"/>
    <p:sldId id="461" r:id="rId12"/>
    <p:sldId id="462" r:id="rId13"/>
    <p:sldId id="463" r:id="rId14"/>
    <p:sldId id="464" r:id="rId15"/>
    <p:sldId id="465" r:id="rId16"/>
    <p:sldId id="466" r:id="rId17"/>
    <p:sldId id="467" r:id="rId18"/>
    <p:sldId id="468" r:id="rId19"/>
    <p:sldId id="471" r:id="rId20"/>
    <p:sldId id="469" r:id="rId21"/>
    <p:sldId id="470" r:id="rId22"/>
    <p:sldId id="472" r:id="rId23"/>
    <p:sldId id="473"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7409" autoAdjust="0"/>
  </p:normalViewPr>
  <p:slideViewPr>
    <p:cSldViewPr>
      <p:cViewPr>
        <p:scale>
          <a:sx n="70" d="100"/>
          <a:sy n="70" d="100"/>
        </p:scale>
        <p:origin x="-13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2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F2E2B8-906E-4AFD-8F0A-2C636E8FC8A8}" type="datetimeFigureOut">
              <a:rPr lang="zh-CN" altLang="en-US" smtClean="0"/>
              <a:pPr/>
              <a:t>2013/6/4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648219-E64A-4750-8C90-1BC8C812185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AA863-638B-4655-986B-2F7AEF423CD7}" type="datetimeFigureOut">
              <a:rPr lang="zh-CN" altLang="en-US" smtClean="0"/>
              <a:pPr/>
              <a:t>2013/6/4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B7107F-A373-4D2D-B7B2-3C4F5E52DB0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2F01354-B9C9-4689-817D-2B75EE53FD61}" type="slidenum">
              <a:rPr lang="zh-CN" altLang="en-US" smtClean="0"/>
              <a:pPr/>
              <a:t>‹#›</a:t>
            </a:fld>
            <a:endParaRPr lang="zh-CN" altLang="en-US"/>
          </a:p>
        </p:txBody>
      </p:sp>
      <p:cxnSp>
        <p:nvCxnSpPr>
          <p:cNvPr id="8" name="直接连接符 7"/>
          <p:cNvCxnSpPr/>
          <p:nvPr userDrawn="1"/>
        </p:nvCxnSpPr>
        <p:spPr>
          <a:xfrm>
            <a:off x="0" y="642918"/>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1406" y="58143"/>
            <a:ext cx="4071966" cy="584775"/>
          </a:xfrm>
          <a:prstGeom prst="rect">
            <a:avLst/>
          </a:prstGeom>
          <a:noFill/>
        </p:spPr>
        <p:txBody>
          <a:bodyPr wrap="square" rtlCol="0">
            <a:spAutoFit/>
          </a:bodyPr>
          <a:lstStyle/>
          <a:p>
            <a:r>
              <a:rPr lang="en-US" altLang="zh-CN" sz="3200" b="1" dirty="0" smtClean="0">
                <a:solidFill>
                  <a:srgbClr val="C00000"/>
                </a:solidFill>
                <a:latin typeface="黑体" pitchFamily="2" charset="-122"/>
                <a:ea typeface="黑体" pitchFamily="2" charset="-122"/>
              </a:rPr>
              <a:t>VBSE</a:t>
            </a:r>
            <a:r>
              <a:rPr lang="zh-CN" altLang="en-US" sz="3200" b="1" dirty="0" smtClean="0">
                <a:solidFill>
                  <a:srgbClr val="C00000"/>
                </a:solidFill>
                <a:latin typeface="黑体" pitchFamily="2" charset="-122"/>
                <a:ea typeface="黑体" pitchFamily="2" charset="-122"/>
              </a:rPr>
              <a:t>虚拟商业社会</a:t>
            </a:r>
            <a:endParaRPr lang="zh-CN" altLang="en-US" sz="3200" b="1" dirty="0">
              <a:solidFill>
                <a:srgbClr val="C00000"/>
              </a:solidFill>
              <a:latin typeface="黑体" pitchFamily="2" charset="-122"/>
              <a:ea typeface="黑体" pitchFamily="2" charset="-122"/>
            </a:endParaRPr>
          </a:p>
        </p:txBody>
      </p:sp>
      <p:pic>
        <p:nvPicPr>
          <p:cNvPr id="1026" name="Picture 2"/>
          <p:cNvPicPr>
            <a:picLocks noChangeAspect="1" noChangeArrowheads="1"/>
          </p:cNvPicPr>
          <p:nvPr userDrawn="1"/>
        </p:nvPicPr>
        <p:blipFill>
          <a:blip r:embed="rId2" cstate="print"/>
          <a:srcRect/>
          <a:stretch>
            <a:fillRect/>
          </a:stretch>
        </p:blipFill>
        <p:spPr bwMode="auto">
          <a:xfrm>
            <a:off x="8001024" y="357166"/>
            <a:ext cx="781050" cy="476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8" name="页脚占位符 7"/>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9" name="灯片编号占位符 8"/>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4" name="页脚占位符 3"/>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5" name="灯片编号占位符 4"/>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3" name="页脚占位符 2"/>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A9AC996-E105-4AED-BE3D-9C292ACA323F}" type="datetimeFigureOut">
              <a:rPr lang="zh-CN" altLang="en-US" smtClean="0"/>
              <a:pPr/>
              <a:t>2013/6/4</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B2F01354-B9C9-4689-817D-2B75EE53FD61}"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2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AC996-E105-4AED-BE3D-9C292ACA323F}" type="datetimeFigureOut">
              <a:rPr lang="zh-CN" altLang="en-US" smtClean="0"/>
              <a:pPr/>
              <a:t>2013/6/4</a:t>
            </a:fld>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01354-B9C9-4689-817D-2B75EE53FD61}" type="slidenum">
              <a:rPr lang="zh-CN" altLang="en-US" smtClean="0"/>
              <a:pPr/>
              <a:t>‹#›</a:t>
            </a:fld>
            <a:endParaRPr lang="zh-CN" altLang="en-US"/>
          </a:p>
        </p:txBody>
      </p:sp>
      <p:cxnSp>
        <p:nvCxnSpPr>
          <p:cNvPr id="7" name="直接连接符 6"/>
          <p:cNvCxnSpPr/>
          <p:nvPr userDrawn="1"/>
        </p:nvCxnSpPr>
        <p:spPr>
          <a:xfrm>
            <a:off x="0" y="642918"/>
            <a:ext cx="91440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71406" y="58143"/>
            <a:ext cx="4071966" cy="584775"/>
          </a:xfrm>
          <a:prstGeom prst="rect">
            <a:avLst/>
          </a:prstGeom>
          <a:noFill/>
        </p:spPr>
        <p:txBody>
          <a:bodyPr wrap="square" rtlCol="0">
            <a:spAutoFit/>
          </a:bodyPr>
          <a:lstStyle/>
          <a:p>
            <a:r>
              <a:rPr lang="en-US" altLang="zh-CN" sz="3200" b="1" dirty="0" smtClean="0">
                <a:solidFill>
                  <a:srgbClr val="C00000"/>
                </a:solidFill>
                <a:latin typeface="黑体" pitchFamily="2" charset="-122"/>
                <a:ea typeface="黑体" pitchFamily="2" charset="-122"/>
              </a:rPr>
              <a:t>VBSE</a:t>
            </a:r>
            <a:r>
              <a:rPr lang="zh-CN" altLang="en-US" sz="3200" b="1" dirty="0" smtClean="0">
                <a:solidFill>
                  <a:srgbClr val="C00000"/>
                </a:solidFill>
                <a:latin typeface="黑体" pitchFamily="2" charset="-122"/>
                <a:ea typeface="黑体" pitchFamily="2" charset="-122"/>
              </a:rPr>
              <a:t>虚拟商业社会</a:t>
            </a:r>
            <a:endParaRPr lang="zh-CN" altLang="en-US" sz="3200" b="1" dirty="0">
              <a:solidFill>
                <a:srgbClr val="C00000"/>
              </a:solidFill>
              <a:latin typeface="黑体" pitchFamily="2" charset="-122"/>
              <a:ea typeface="黑体" pitchFamily="2" charset="-122"/>
            </a:endParaRPr>
          </a:p>
        </p:txBody>
      </p:sp>
      <p:pic>
        <p:nvPicPr>
          <p:cNvPr id="11" name="Picture 2"/>
          <p:cNvPicPr>
            <a:picLocks noChangeAspect="1" noChangeArrowheads="1"/>
          </p:cNvPicPr>
          <p:nvPr userDrawn="1"/>
        </p:nvPicPr>
        <p:blipFill>
          <a:blip r:embed="rId13" cstate="print"/>
          <a:srcRect/>
          <a:stretch>
            <a:fillRect/>
          </a:stretch>
        </p:blipFill>
        <p:spPr bwMode="auto">
          <a:xfrm>
            <a:off x="8001024" y="357166"/>
            <a:ext cx="781050" cy="47625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571480"/>
            <a:ext cx="8229600" cy="1143000"/>
          </a:xfrm>
        </p:spPr>
        <p:txBody>
          <a:bodyPr/>
          <a:lstStyle/>
          <a:p>
            <a:pPr algn="l"/>
            <a:r>
              <a:rPr lang="zh-CN" altLang="en-US" dirty="0" smtClean="0"/>
              <a:t>一、支票</a:t>
            </a:r>
            <a:endParaRPr lang="zh-CN" altLang="en-US" dirty="0"/>
          </a:p>
        </p:txBody>
      </p:sp>
      <p:pic>
        <p:nvPicPr>
          <p:cNvPr id="4" name="Picture 19"/>
          <p:cNvPicPr>
            <a:picLocks noGrp="1" noChangeAspect="1" noChangeArrowheads="1"/>
          </p:cNvPicPr>
          <p:nvPr>
            <p:ph idx="1"/>
          </p:nvPr>
        </p:nvPicPr>
        <p:blipFill>
          <a:blip r:embed="rId2" cstate="print"/>
          <a:srcRect/>
          <a:stretch>
            <a:fillRect/>
          </a:stretch>
        </p:blipFill>
        <p:spPr bwMode="auto">
          <a:xfrm>
            <a:off x="500034" y="2000240"/>
            <a:ext cx="7981950" cy="3152775"/>
          </a:xfrm>
          <a:prstGeom prst="rect">
            <a:avLst/>
          </a:prstGeom>
          <a:noFill/>
          <a:ln w="9525">
            <a:noFill/>
            <a:miter lim="800000"/>
            <a:headEnd/>
            <a:tailEnd/>
          </a:ln>
        </p:spPr>
      </p:pic>
      <p:sp>
        <p:nvSpPr>
          <p:cNvPr id="5" name="椭圆形标注 4"/>
          <p:cNvSpPr/>
          <p:nvPr/>
        </p:nvSpPr>
        <p:spPr>
          <a:xfrm>
            <a:off x="4714876" y="1571612"/>
            <a:ext cx="1857388" cy="1000132"/>
          </a:xfrm>
          <a:prstGeom prst="wedgeEllipseCallout">
            <a:avLst/>
          </a:prstGeom>
          <a:solidFill>
            <a:schemeClr val="accent1">
              <a:alpha val="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注意大写！</a:t>
            </a:r>
            <a:endParaRPr lang="zh-CN" altLang="en-US" b="1" dirty="0">
              <a:solidFill>
                <a:schemeClr val="tx1"/>
              </a:solidFill>
            </a:endParaRPr>
          </a:p>
        </p:txBody>
      </p:sp>
      <p:sp>
        <p:nvSpPr>
          <p:cNvPr id="6" name="椭圆形标注 5"/>
          <p:cNvSpPr/>
          <p:nvPr/>
        </p:nvSpPr>
        <p:spPr>
          <a:xfrm>
            <a:off x="4157574" y="4357694"/>
            <a:ext cx="1914624" cy="1000132"/>
          </a:xfrm>
          <a:prstGeom prst="wedgeEllipseCallout">
            <a:avLst>
              <a:gd name="adj1" fmla="val -43465"/>
              <a:gd name="adj2" fmla="val -52929"/>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b="1" dirty="0" smtClean="0"/>
              <a:t>注意印鉴！</a:t>
            </a:r>
            <a:endParaRPr lang="zh-CN" alt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a:bodyPr>
          <a:lstStyle/>
          <a:p>
            <a:pPr algn="l"/>
            <a:r>
              <a:rPr lang="en-US" altLang="zh-CN" sz="3200" dirty="0" smtClean="0"/>
              <a:t>2. </a:t>
            </a:r>
            <a:r>
              <a:rPr lang="zh-CN" altLang="en-US" sz="3200" dirty="0" smtClean="0"/>
              <a:t>价税合计（小写）栏处缺少“</a:t>
            </a:r>
            <a:r>
              <a:rPr lang="en-US" altLang="zh-CN" sz="3200" dirty="0" smtClean="0"/>
              <a:t>¥</a:t>
            </a:r>
            <a:r>
              <a:rPr lang="zh-CN" altLang="en-US" sz="3200" dirty="0" smtClean="0"/>
              <a:t>”符号</a:t>
            </a:r>
            <a:endParaRPr lang="zh-CN" altLang="en-US" sz="32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785786" y="1312706"/>
            <a:ext cx="7500990" cy="5052828"/>
          </a:xfrm>
          <a:prstGeom prst="rect">
            <a:avLst/>
          </a:prstGeom>
          <a:noFill/>
          <a:ln w="9525">
            <a:noFill/>
            <a:miter lim="800000"/>
            <a:headEnd/>
            <a:tailEnd/>
          </a:ln>
          <a:effectLst/>
        </p:spPr>
      </p:pic>
      <p:pic>
        <p:nvPicPr>
          <p:cNvPr id="5" name="Picture 2"/>
          <p:cNvPicPr>
            <a:picLocks noChangeAspect="1" noChangeArrowheads="1"/>
          </p:cNvPicPr>
          <p:nvPr/>
        </p:nvPicPr>
        <p:blipFill>
          <a:blip r:embed="rId2" cstate="print"/>
          <a:srcRect/>
          <a:stretch>
            <a:fillRect/>
          </a:stretch>
        </p:blipFill>
        <p:spPr bwMode="auto">
          <a:xfrm>
            <a:off x="639882" y="1214422"/>
            <a:ext cx="7741698" cy="5214974"/>
          </a:xfrm>
          <a:prstGeom prst="rect">
            <a:avLst/>
          </a:prstGeom>
          <a:noFill/>
          <a:ln w="9525">
            <a:noFill/>
            <a:miter lim="800000"/>
            <a:headEnd/>
            <a:tailEnd/>
          </a:ln>
          <a:effectLst/>
        </p:spPr>
      </p:pic>
      <p:sp>
        <p:nvSpPr>
          <p:cNvPr id="6" name="TextBox 5"/>
          <p:cNvSpPr txBox="1"/>
          <p:nvPr/>
        </p:nvSpPr>
        <p:spPr>
          <a:xfrm>
            <a:off x="2071670" y="2357430"/>
            <a:ext cx="2000264" cy="307777"/>
          </a:xfrm>
          <a:prstGeom prst="rect">
            <a:avLst/>
          </a:prstGeom>
          <a:noFill/>
        </p:spPr>
        <p:txBody>
          <a:bodyPr wrap="square" rtlCol="0">
            <a:spAutoFit/>
          </a:bodyPr>
          <a:lstStyle/>
          <a:p>
            <a:r>
              <a:rPr lang="zh-CN" altLang="en-US" sz="1400" b="1" dirty="0" smtClean="0"/>
              <a:t>旭日贸易公司</a:t>
            </a:r>
            <a:endParaRPr lang="zh-CN" altLang="en-US" sz="1400" b="1" dirty="0"/>
          </a:p>
        </p:txBody>
      </p:sp>
      <p:sp>
        <p:nvSpPr>
          <p:cNvPr id="7" name="TextBox 6"/>
          <p:cNvSpPr txBox="1"/>
          <p:nvPr/>
        </p:nvSpPr>
        <p:spPr>
          <a:xfrm>
            <a:off x="928662" y="3643314"/>
            <a:ext cx="1785950" cy="307777"/>
          </a:xfrm>
          <a:prstGeom prst="rect">
            <a:avLst/>
          </a:prstGeom>
          <a:noFill/>
        </p:spPr>
        <p:txBody>
          <a:bodyPr wrap="square" rtlCol="0">
            <a:spAutoFit/>
          </a:bodyPr>
          <a:lstStyle/>
          <a:p>
            <a:pPr algn="ctr"/>
            <a:r>
              <a:rPr lang="zh-CN" altLang="en-US" sz="1400" b="1" dirty="0" smtClean="0"/>
              <a:t>经济型童车</a:t>
            </a:r>
            <a:endParaRPr lang="zh-CN" altLang="en-US" sz="1400" b="1" dirty="0"/>
          </a:p>
        </p:txBody>
      </p:sp>
      <p:sp>
        <p:nvSpPr>
          <p:cNvPr id="8" name="TextBox 7"/>
          <p:cNvSpPr txBox="1"/>
          <p:nvPr/>
        </p:nvSpPr>
        <p:spPr>
          <a:xfrm>
            <a:off x="3714744" y="3643314"/>
            <a:ext cx="285752" cy="307777"/>
          </a:xfrm>
          <a:prstGeom prst="rect">
            <a:avLst/>
          </a:prstGeom>
          <a:noFill/>
        </p:spPr>
        <p:txBody>
          <a:bodyPr wrap="square" rtlCol="0">
            <a:spAutoFit/>
          </a:bodyPr>
          <a:lstStyle/>
          <a:p>
            <a:r>
              <a:rPr lang="zh-CN" altLang="en-US" sz="1400" b="1" dirty="0" smtClean="0"/>
              <a:t>辆</a:t>
            </a:r>
            <a:endParaRPr lang="zh-CN" altLang="en-US" sz="1400" b="1" dirty="0"/>
          </a:p>
        </p:txBody>
      </p:sp>
      <p:sp>
        <p:nvSpPr>
          <p:cNvPr id="9" name="TextBox 8"/>
          <p:cNvSpPr txBox="1"/>
          <p:nvPr/>
        </p:nvSpPr>
        <p:spPr>
          <a:xfrm>
            <a:off x="4071934" y="3643314"/>
            <a:ext cx="571504" cy="307777"/>
          </a:xfrm>
          <a:prstGeom prst="rect">
            <a:avLst/>
          </a:prstGeom>
          <a:noFill/>
        </p:spPr>
        <p:txBody>
          <a:bodyPr wrap="square" rtlCol="0">
            <a:spAutoFit/>
          </a:bodyPr>
          <a:lstStyle/>
          <a:p>
            <a:r>
              <a:rPr lang="en-US" altLang="zh-CN" sz="1400" b="1" dirty="0" smtClean="0"/>
              <a:t>1000</a:t>
            </a:r>
            <a:endParaRPr lang="zh-CN" altLang="en-US" sz="1400" b="1" dirty="0"/>
          </a:p>
        </p:txBody>
      </p:sp>
      <p:sp>
        <p:nvSpPr>
          <p:cNvPr id="10" name="TextBox 9"/>
          <p:cNvSpPr txBox="1"/>
          <p:nvPr/>
        </p:nvSpPr>
        <p:spPr>
          <a:xfrm>
            <a:off x="4714876" y="3643314"/>
            <a:ext cx="571504" cy="307777"/>
          </a:xfrm>
          <a:prstGeom prst="rect">
            <a:avLst/>
          </a:prstGeom>
          <a:noFill/>
        </p:spPr>
        <p:txBody>
          <a:bodyPr wrap="square" rtlCol="0">
            <a:spAutoFit/>
          </a:bodyPr>
          <a:lstStyle/>
          <a:p>
            <a:r>
              <a:rPr lang="en-US" altLang="zh-CN" sz="1400" b="1" dirty="0" smtClean="0"/>
              <a:t>560</a:t>
            </a:r>
            <a:endParaRPr lang="zh-CN" altLang="en-US" sz="1400" b="1" dirty="0"/>
          </a:p>
        </p:txBody>
      </p:sp>
      <p:sp>
        <p:nvSpPr>
          <p:cNvPr id="11" name="TextBox 10"/>
          <p:cNvSpPr txBox="1"/>
          <p:nvPr/>
        </p:nvSpPr>
        <p:spPr>
          <a:xfrm>
            <a:off x="5429256" y="3643314"/>
            <a:ext cx="857256" cy="307777"/>
          </a:xfrm>
          <a:prstGeom prst="rect">
            <a:avLst/>
          </a:prstGeom>
          <a:noFill/>
        </p:spPr>
        <p:txBody>
          <a:bodyPr wrap="square" rtlCol="0">
            <a:spAutoFit/>
          </a:bodyPr>
          <a:lstStyle/>
          <a:p>
            <a:r>
              <a:rPr lang="en-US" altLang="zh-CN" sz="1400" b="1" dirty="0" smtClean="0"/>
              <a:t>560000</a:t>
            </a:r>
            <a:endParaRPr lang="zh-CN" altLang="en-US" sz="1400" b="1" dirty="0"/>
          </a:p>
        </p:txBody>
      </p:sp>
      <p:sp>
        <p:nvSpPr>
          <p:cNvPr id="12" name="TextBox 11"/>
          <p:cNvSpPr txBox="1"/>
          <p:nvPr/>
        </p:nvSpPr>
        <p:spPr>
          <a:xfrm>
            <a:off x="6143636" y="3643314"/>
            <a:ext cx="500066" cy="307777"/>
          </a:xfrm>
          <a:prstGeom prst="rect">
            <a:avLst/>
          </a:prstGeom>
          <a:noFill/>
        </p:spPr>
        <p:txBody>
          <a:bodyPr wrap="square" rtlCol="0">
            <a:spAutoFit/>
          </a:bodyPr>
          <a:lstStyle/>
          <a:p>
            <a:r>
              <a:rPr lang="en-US" altLang="zh-CN" sz="1400" b="1" dirty="0" smtClean="0"/>
              <a:t>17%</a:t>
            </a:r>
            <a:endParaRPr lang="zh-CN" altLang="en-US" sz="1400" b="1" dirty="0"/>
          </a:p>
        </p:txBody>
      </p:sp>
      <p:sp>
        <p:nvSpPr>
          <p:cNvPr id="13" name="TextBox 12"/>
          <p:cNvSpPr txBox="1"/>
          <p:nvPr/>
        </p:nvSpPr>
        <p:spPr>
          <a:xfrm>
            <a:off x="6786578" y="3643314"/>
            <a:ext cx="785818" cy="307777"/>
          </a:xfrm>
          <a:prstGeom prst="rect">
            <a:avLst/>
          </a:prstGeom>
          <a:noFill/>
        </p:spPr>
        <p:txBody>
          <a:bodyPr wrap="square" rtlCol="0">
            <a:spAutoFit/>
          </a:bodyPr>
          <a:lstStyle/>
          <a:p>
            <a:r>
              <a:rPr lang="en-US" altLang="zh-CN" sz="1400" b="1" dirty="0" smtClean="0"/>
              <a:t>95200</a:t>
            </a:r>
            <a:endParaRPr lang="zh-CN" altLang="en-US" sz="1400" b="1" dirty="0"/>
          </a:p>
        </p:txBody>
      </p:sp>
      <p:sp>
        <p:nvSpPr>
          <p:cNvPr id="14" name="TextBox 13"/>
          <p:cNvSpPr txBox="1"/>
          <p:nvPr/>
        </p:nvSpPr>
        <p:spPr>
          <a:xfrm>
            <a:off x="5357818" y="4572008"/>
            <a:ext cx="857256" cy="307777"/>
          </a:xfrm>
          <a:prstGeom prst="rect">
            <a:avLst/>
          </a:prstGeom>
          <a:noFill/>
        </p:spPr>
        <p:txBody>
          <a:bodyPr wrap="square" rtlCol="0">
            <a:spAutoFit/>
          </a:bodyPr>
          <a:lstStyle/>
          <a:p>
            <a:r>
              <a:rPr lang="en-US" sz="1400" b="1" dirty="0" smtClean="0"/>
              <a:t>¥ </a:t>
            </a:r>
            <a:r>
              <a:rPr lang="en-US" altLang="zh-CN" sz="1400" b="1" dirty="0" smtClean="0"/>
              <a:t>560000</a:t>
            </a:r>
            <a:endParaRPr lang="zh-CN" altLang="en-US" sz="1400" b="1" dirty="0"/>
          </a:p>
        </p:txBody>
      </p:sp>
      <p:sp>
        <p:nvSpPr>
          <p:cNvPr id="15" name="TextBox 14"/>
          <p:cNvSpPr txBox="1"/>
          <p:nvPr/>
        </p:nvSpPr>
        <p:spPr>
          <a:xfrm>
            <a:off x="6715140" y="4572008"/>
            <a:ext cx="857256" cy="307777"/>
          </a:xfrm>
          <a:prstGeom prst="rect">
            <a:avLst/>
          </a:prstGeom>
          <a:noFill/>
        </p:spPr>
        <p:txBody>
          <a:bodyPr wrap="square" rtlCol="0">
            <a:spAutoFit/>
          </a:bodyPr>
          <a:lstStyle/>
          <a:p>
            <a:r>
              <a:rPr lang="en-US" sz="1400" b="1" dirty="0" smtClean="0"/>
              <a:t>¥95200</a:t>
            </a:r>
            <a:endParaRPr lang="zh-CN" altLang="en-US" sz="1400" b="1" dirty="0"/>
          </a:p>
        </p:txBody>
      </p:sp>
      <p:sp>
        <p:nvSpPr>
          <p:cNvPr id="16" name="TextBox 15"/>
          <p:cNvSpPr txBox="1"/>
          <p:nvPr/>
        </p:nvSpPr>
        <p:spPr>
          <a:xfrm>
            <a:off x="6715140" y="2143116"/>
            <a:ext cx="1500198" cy="307777"/>
          </a:xfrm>
          <a:prstGeom prst="rect">
            <a:avLst/>
          </a:prstGeom>
          <a:noFill/>
        </p:spPr>
        <p:txBody>
          <a:bodyPr wrap="square" rtlCol="0">
            <a:spAutoFit/>
          </a:bodyPr>
          <a:lstStyle/>
          <a:p>
            <a:r>
              <a:rPr lang="en-US" altLang="zh-CN" sz="1400" b="1" dirty="0" smtClean="0"/>
              <a:t>2011</a:t>
            </a:r>
            <a:r>
              <a:rPr lang="zh-CN" altLang="en-US" sz="1400" b="1" dirty="0" smtClean="0"/>
              <a:t>年</a:t>
            </a:r>
            <a:r>
              <a:rPr lang="en-US" altLang="zh-CN" sz="1400" b="1" dirty="0" smtClean="0"/>
              <a:t>10</a:t>
            </a:r>
            <a:r>
              <a:rPr lang="zh-CN" altLang="en-US" sz="1400" b="1" dirty="0" smtClean="0"/>
              <a:t>月</a:t>
            </a:r>
            <a:r>
              <a:rPr lang="en-US" altLang="zh-CN" sz="1400" b="1" dirty="0" smtClean="0"/>
              <a:t>28</a:t>
            </a:r>
            <a:r>
              <a:rPr lang="zh-CN" altLang="en-US" sz="1400" b="1" dirty="0" smtClean="0"/>
              <a:t>日</a:t>
            </a:r>
            <a:endParaRPr lang="zh-CN" altLang="en-US" sz="1400" b="1" dirty="0"/>
          </a:p>
        </p:txBody>
      </p:sp>
      <p:sp>
        <p:nvSpPr>
          <p:cNvPr id="17" name="TextBox 16"/>
          <p:cNvSpPr txBox="1"/>
          <p:nvPr/>
        </p:nvSpPr>
        <p:spPr>
          <a:xfrm>
            <a:off x="3143240" y="4786322"/>
            <a:ext cx="2143140" cy="307777"/>
          </a:xfrm>
          <a:prstGeom prst="rect">
            <a:avLst/>
          </a:prstGeom>
          <a:noFill/>
        </p:spPr>
        <p:txBody>
          <a:bodyPr wrap="square" rtlCol="0">
            <a:spAutoFit/>
          </a:bodyPr>
          <a:lstStyle/>
          <a:p>
            <a:r>
              <a:rPr lang="zh-CN" altLang="en-US" sz="1400" b="1" dirty="0" smtClean="0"/>
              <a:t>陆拾伍万伍仟贰百元整</a:t>
            </a:r>
            <a:endParaRPr lang="zh-CN" altLang="en-US" sz="1400" b="1" dirty="0"/>
          </a:p>
        </p:txBody>
      </p:sp>
      <p:sp>
        <p:nvSpPr>
          <p:cNvPr id="18" name="流程图: 联系 17"/>
          <p:cNvSpPr/>
          <p:nvPr/>
        </p:nvSpPr>
        <p:spPr>
          <a:xfrm>
            <a:off x="3000364" y="4857760"/>
            <a:ext cx="214314" cy="214314"/>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a:stCxn id="18" idx="1"/>
            <a:endCxn id="18" idx="5"/>
          </p:cNvCxnSpPr>
          <p:nvPr/>
        </p:nvCxnSpPr>
        <p:spPr>
          <a:xfrm rot="16200000" flipH="1">
            <a:off x="3031750" y="4889146"/>
            <a:ext cx="151542" cy="151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8" idx="7"/>
            <a:endCxn id="18" idx="3"/>
          </p:cNvCxnSpPr>
          <p:nvPr/>
        </p:nvCxnSpPr>
        <p:spPr>
          <a:xfrm rot="16200000" flipH="1" flipV="1">
            <a:off x="3031750" y="4889146"/>
            <a:ext cx="151542" cy="151542"/>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29256" y="4786322"/>
            <a:ext cx="1357322" cy="307777"/>
          </a:xfrm>
          <a:prstGeom prst="rect">
            <a:avLst/>
          </a:prstGeom>
          <a:noFill/>
        </p:spPr>
        <p:txBody>
          <a:bodyPr wrap="square" rtlCol="0">
            <a:spAutoFit/>
          </a:bodyPr>
          <a:lstStyle/>
          <a:p>
            <a:r>
              <a:rPr lang="en-US" altLang="zh-CN" sz="1400" b="1" dirty="0" smtClean="0"/>
              <a:t> 655200.00</a:t>
            </a:r>
            <a:endParaRPr lang="zh-CN" altLang="en-US" sz="1400" b="1" dirty="0"/>
          </a:p>
        </p:txBody>
      </p:sp>
      <p:sp>
        <p:nvSpPr>
          <p:cNvPr id="22" name="TextBox 21"/>
          <p:cNvSpPr txBox="1"/>
          <p:nvPr/>
        </p:nvSpPr>
        <p:spPr>
          <a:xfrm>
            <a:off x="2071670" y="5072074"/>
            <a:ext cx="1928826" cy="307777"/>
          </a:xfrm>
          <a:prstGeom prst="rect">
            <a:avLst/>
          </a:prstGeom>
          <a:noFill/>
        </p:spPr>
        <p:txBody>
          <a:bodyPr wrap="square" rtlCol="0">
            <a:spAutoFit/>
          </a:bodyPr>
          <a:lstStyle/>
          <a:p>
            <a:r>
              <a:rPr lang="zh-CN" altLang="en-US" sz="1400" b="1" dirty="0" smtClean="0"/>
              <a:t>好佳童车厂</a:t>
            </a:r>
            <a:endParaRPr lang="zh-CN" altLang="en-US" sz="1400" b="1" dirty="0"/>
          </a:p>
        </p:txBody>
      </p:sp>
      <p:sp>
        <p:nvSpPr>
          <p:cNvPr id="23" name="TextBox 22"/>
          <p:cNvSpPr txBox="1"/>
          <p:nvPr/>
        </p:nvSpPr>
        <p:spPr>
          <a:xfrm>
            <a:off x="2071670" y="5286388"/>
            <a:ext cx="1714512" cy="307777"/>
          </a:xfrm>
          <a:prstGeom prst="rect">
            <a:avLst/>
          </a:prstGeom>
          <a:noFill/>
        </p:spPr>
        <p:txBody>
          <a:bodyPr wrap="square" rtlCol="0">
            <a:spAutoFit/>
          </a:bodyPr>
          <a:lstStyle/>
          <a:p>
            <a:r>
              <a:rPr lang="en-US" altLang="zh-CN" sz="1400" b="1" dirty="0" smtClean="0"/>
              <a:t>110108745862890</a:t>
            </a:r>
            <a:endParaRPr lang="zh-CN" altLang="en-US" sz="1400" b="1" dirty="0"/>
          </a:p>
        </p:txBody>
      </p:sp>
      <p:sp>
        <p:nvSpPr>
          <p:cNvPr id="24" name="TextBox 23"/>
          <p:cNvSpPr txBox="1"/>
          <p:nvPr/>
        </p:nvSpPr>
        <p:spPr>
          <a:xfrm>
            <a:off x="2071670" y="5715016"/>
            <a:ext cx="2857520" cy="307777"/>
          </a:xfrm>
          <a:prstGeom prst="rect">
            <a:avLst/>
          </a:prstGeom>
          <a:noFill/>
        </p:spPr>
        <p:txBody>
          <a:bodyPr wrap="square" rtlCol="0">
            <a:spAutoFit/>
          </a:bodyPr>
          <a:lstStyle/>
          <a:p>
            <a:r>
              <a:rPr lang="zh-CN" altLang="en-US" sz="1400" b="1" dirty="0" smtClean="0"/>
              <a:t>中国工商银行 </a:t>
            </a:r>
            <a:r>
              <a:rPr lang="en-US" altLang="zh-CN" sz="1400" b="1" dirty="0" smtClean="0"/>
              <a:t>957688832456</a:t>
            </a:r>
            <a:endParaRPr lang="zh-CN" altLang="en-US" sz="1400" b="1" dirty="0"/>
          </a:p>
        </p:txBody>
      </p:sp>
      <p:sp>
        <p:nvSpPr>
          <p:cNvPr id="25" name="TextBox 24"/>
          <p:cNvSpPr txBox="1"/>
          <p:nvPr/>
        </p:nvSpPr>
        <p:spPr>
          <a:xfrm>
            <a:off x="4572000" y="5929330"/>
            <a:ext cx="785818" cy="307777"/>
          </a:xfrm>
          <a:prstGeom prst="rect">
            <a:avLst/>
          </a:prstGeom>
          <a:noFill/>
        </p:spPr>
        <p:txBody>
          <a:bodyPr wrap="square" rtlCol="0">
            <a:spAutoFit/>
          </a:bodyPr>
          <a:lstStyle/>
          <a:p>
            <a:r>
              <a:rPr lang="zh-CN" altLang="en-US" sz="1400" b="1" dirty="0" smtClean="0"/>
              <a:t>朱中华</a:t>
            </a:r>
            <a:endParaRPr lang="zh-CN" altLang="en-US" sz="1400" b="1" dirty="0"/>
          </a:p>
        </p:txBody>
      </p:sp>
      <p:grpSp>
        <p:nvGrpSpPr>
          <p:cNvPr id="26" name="Group 17"/>
          <p:cNvGrpSpPr>
            <a:grpSpLocks noChangeAspect="1"/>
          </p:cNvGrpSpPr>
          <p:nvPr/>
        </p:nvGrpSpPr>
        <p:grpSpPr bwMode="auto">
          <a:xfrm>
            <a:off x="5929322" y="4714884"/>
            <a:ext cx="1408113" cy="1457325"/>
            <a:chOff x="2200" y="2568"/>
            <a:chExt cx="887" cy="918"/>
          </a:xfrm>
        </p:grpSpPr>
        <p:sp>
          <p:nvSpPr>
            <p:cNvPr id="2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2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2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sp>
        <p:nvSpPr>
          <p:cNvPr id="30" name="TextBox 29"/>
          <p:cNvSpPr txBox="1"/>
          <p:nvPr/>
        </p:nvSpPr>
        <p:spPr>
          <a:xfrm>
            <a:off x="2000232" y="5500702"/>
            <a:ext cx="3071834" cy="307777"/>
          </a:xfrm>
          <a:prstGeom prst="rect">
            <a:avLst/>
          </a:prstGeom>
          <a:noFill/>
        </p:spPr>
        <p:txBody>
          <a:bodyPr wrap="square" rtlCol="0">
            <a:spAutoFit/>
          </a:bodyPr>
          <a:lstStyle/>
          <a:p>
            <a:r>
              <a:rPr lang="zh-CN" altLang="en-US" sz="1400" b="1" dirty="0" smtClean="0"/>
              <a:t>  昌平区健翔路</a:t>
            </a:r>
            <a:r>
              <a:rPr lang="en-US" altLang="zh-CN" sz="1400" b="1" dirty="0" smtClean="0"/>
              <a:t>115</a:t>
            </a:r>
            <a:r>
              <a:rPr lang="zh-CN" altLang="en-US" sz="1400" b="1" dirty="0" smtClean="0"/>
              <a:t>号 </a:t>
            </a:r>
            <a:r>
              <a:rPr lang="en-US" altLang="zh-CN" sz="1400" b="1" dirty="0" smtClean="0"/>
              <a:t>010-69706878</a:t>
            </a:r>
            <a:endParaRPr lang="zh-CN" altLang="en-US" sz="1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组合 59"/>
          <p:cNvGrpSpPr/>
          <p:nvPr/>
        </p:nvGrpSpPr>
        <p:grpSpPr>
          <a:xfrm>
            <a:off x="642910" y="1357298"/>
            <a:ext cx="7741698" cy="5214974"/>
            <a:chOff x="642910" y="1357298"/>
            <a:chExt cx="7741698" cy="5214974"/>
          </a:xfrm>
        </p:grpSpPr>
        <p:pic>
          <p:nvPicPr>
            <p:cNvPr id="34" name="Picture 2"/>
            <p:cNvPicPr>
              <a:picLocks noChangeAspect="1" noChangeArrowheads="1"/>
            </p:cNvPicPr>
            <p:nvPr/>
          </p:nvPicPr>
          <p:blipFill>
            <a:blip r:embed="rId2" cstate="print"/>
            <a:srcRect/>
            <a:stretch>
              <a:fillRect/>
            </a:stretch>
          </p:blipFill>
          <p:spPr bwMode="auto">
            <a:xfrm>
              <a:off x="642910" y="1357298"/>
              <a:ext cx="7741698" cy="5214974"/>
            </a:xfrm>
            <a:prstGeom prst="rect">
              <a:avLst/>
            </a:prstGeom>
            <a:noFill/>
            <a:ln w="9525">
              <a:noFill/>
              <a:miter lim="800000"/>
              <a:headEnd/>
              <a:tailEnd/>
            </a:ln>
            <a:effectLst/>
          </p:spPr>
        </p:pic>
        <p:sp>
          <p:nvSpPr>
            <p:cNvPr id="35" name="TextBox 34"/>
            <p:cNvSpPr txBox="1"/>
            <p:nvPr/>
          </p:nvSpPr>
          <p:spPr>
            <a:xfrm>
              <a:off x="2074698" y="2500306"/>
              <a:ext cx="2000264" cy="307777"/>
            </a:xfrm>
            <a:prstGeom prst="rect">
              <a:avLst/>
            </a:prstGeom>
            <a:noFill/>
          </p:spPr>
          <p:txBody>
            <a:bodyPr wrap="square" rtlCol="0">
              <a:spAutoFit/>
            </a:bodyPr>
            <a:lstStyle/>
            <a:p>
              <a:r>
                <a:rPr lang="zh-CN" altLang="en-US" sz="1400" b="1" dirty="0" smtClean="0"/>
                <a:t>旭日贸易公司</a:t>
              </a:r>
              <a:endParaRPr lang="zh-CN" altLang="en-US" sz="1400" b="1" dirty="0"/>
            </a:p>
          </p:txBody>
        </p:sp>
        <p:sp>
          <p:nvSpPr>
            <p:cNvPr id="36" name="TextBox 35"/>
            <p:cNvSpPr txBox="1"/>
            <p:nvPr/>
          </p:nvSpPr>
          <p:spPr>
            <a:xfrm>
              <a:off x="931690" y="3786190"/>
              <a:ext cx="1785950" cy="307777"/>
            </a:xfrm>
            <a:prstGeom prst="rect">
              <a:avLst/>
            </a:prstGeom>
            <a:noFill/>
          </p:spPr>
          <p:txBody>
            <a:bodyPr wrap="square" rtlCol="0">
              <a:spAutoFit/>
            </a:bodyPr>
            <a:lstStyle/>
            <a:p>
              <a:pPr algn="ctr"/>
              <a:r>
                <a:rPr lang="zh-CN" altLang="en-US" sz="1400" b="1" dirty="0" smtClean="0"/>
                <a:t>经济型童车</a:t>
              </a:r>
              <a:endParaRPr lang="zh-CN" altLang="en-US" sz="1400" b="1" dirty="0"/>
            </a:p>
          </p:txBody>
        </p:sp>
        <p:sp>
          <p:nvSpPr>
            <p:cNvPr id="37" name="TextBox 36"/>
            <p:cNvSpPr txBox="1"/>
            <p:nvPr/>
          </p:nvSpPr>
          <p:spPr>
            <a:xfrm>
              <a:off x="3717772" y="3786190"/>
              <a:ext cx="285752" cy="307777"/>
            </a:xfrm>
            <a:prstGeom prst="rect">
              <a:avLst/>
            </a:prstGeom>
            <a:noFill/>
          </p:spPr>
          <p:txBody>
            <a:bodyPr wrap="square" rtlCol="0">
              <a:spAutoFit/>
            </a:bodyPr>
            <a:lstStyle/>
            <a:p>
              <a:r>
                <a:rPr lang="zh-CN" altLang="en-US" sz="1400" b="1" dirty="0" smtClean="0"/>
                <a:t>辆</a:t>
              </a:r>
              <a:endParaRPr lang="zh-CN" altLang="en-US" sz="1400" b="1" dirty="0"/>
            </a:p>
          </p:txBody>
        </p:sp>
        <p:sp>
          <p:nvSpPr>
            <p:cNvPr id="38" name="TextBox 37"/>
            <p:cNvSpPr txBox="1"/>
            <p:nvPr/>
          </p:nvSpPr>
          <p:spPr>
            <a:xfrm>
              <a:off x="4074962" y="3786190"/>
              <a:ext cx="571504" cy="307777"/>
            </a:xfrm>
            <a:prstGeom prst="rect">
              <a:avLst/>
            </a:prstGeom>
            <a:noFill/>
          </p:spPr>
          <p:txBody>
            <a:bodyPr wrap="square" rtlCol="0">
              <a:spAutoFit/>
            </a:bodyPr>
            <a:lstStyle/>
            <a:p>
              <a:r>
                <a:rPr lang="en-US" altLang="zh-CN" sz="1400" b="1" dirty="0" smtClean="0"/>
                <a:t>1000</a:t>
              </a:r>
              <a:endParaRPr lang="zh-CN" altLang="en-US" sz="1400" b="1" dirty="0"/>
            </a:p>
          </p:txBody>
        </p:sp>
        <p:sp>
          <p:nvSpPr>
            <p:cNvPr id="39" name="TextBox 38"/>
            <p:cNvSpPr txBox="1"/>
            <p:nvPr/>
          </p:nvSpPr>
          <p:spPr>
            <a:xfrm>
              <a:off x="4717904" y="3786190"/>
              <a:ext cx="571504" cy="307777"/>
            </a:xfrm>
            <a:prstGeom prst="rect">
              <a:avLst/>
            </a:prstGeom>
            <a:noFill/>
          </p:spPr>
          <p:txBody>
            <a:bodyPr wrap="square" rtlCol="0">
              <a:spAutoFit/>
            </a:bodyPr>
            <a:lstStyle/>
            <a:p>
              <a:r>
                <a:rPr lang="en-US" altLang="zh-CN" sz="1400" b="1" dirty="0" smtClean="0"/>
                <a:t>560</a:t>
              </a:r>
              <a:endParaRPr lang="zh-CN" altLang="en-US" sz="1400" b="1" dirty="0"/>
            </a:p>
          </p:txBody>
        </p:sp>
        <p:sp>
          <p:nvSpPr>
            <p:cNvPr id="40" name="TextBox 39"/>
            <p:cNvSpPr txBox="1"/>
            <p:nvPr/>
          </p:nvSpPr>
          <p:spPr>
            <a:xfrm>
              <a:off x="5432284" y="3786190"/>
              <a:ext cx="857256" cy="307777"/>
            </a:xfrm>
            <a:prstGeom prst="rect">
              <a:avLst/>
            </a:prstGeom>
            <a:noFill/>
          </p:spPr>
          <p:txBody>
            <a:bodyPr wrap="square" rtlCol="0">
              <a:spAutoFit/>
            </a:bodyPr>
            <a:lstStyle/>
            <a:p>
              <a:r>
                <a:rPr lang="en-US" altLang="zh-CN" sz="1400" b="1" dirty="0" smtClean="0"/>
                <a:t>560000</a:t>
              </a:r>
              <a:endParaRPr lang="zh-CN" altLang="en-US" sz="1400" b="1" dirty="0"/>
            </a:p>
          </p:txBody>
        </p:sp>
        <p:sp>
          <p:nvSpPr>
            <p:cNvPr id="41" name="TextBox 40"/>
            <p:cNvSpPr txBox="1"/>
            <p:nvPr/>
          </p:nvSpPr>
          <p:spPr>
            <a:xfrm>
              <a:off x="6146664" y="3786190"/>
              <a:ext cx="500066" cy="307777"/>
            </a:xfrm>
            <a:prstGeom prst="rect">
              <a:avLst/>
            </a:prstGeom>
            <a:noFill/>
          </p:spPr>
          <p:txBody>
            <a:bodyPr wrap="square" rtlCol="0">
              <a:spAutoFit/>
            </a:bodyPr>
            <a:lstStyle/>
            <a:p>
              <a:r>
                <a:rPr lang="en-US" altLang="zh-CN" sz="1400" b="1" dirty="0" smtClean="0"/>
                <a:t>17%</a:t>
              </a:r>
              <a:endParaRPr lang="zh-CN" altLang="en-US" sz="1400" b="1" dirty="0"/>
            </a:p>
          </p:txBody>
        </p:sp>
        <p:sp>
          <p:nvSpPr>
            <p:cNvPr id="42" name="TextBox 41"/>
            <p:cNvSpPr txBox="1"/>
            <p:nvPr/>
          </p:nvSpPr>
          <p:spPr>
            <a:xfrm>
              <a:off x="6789606" y="3786190"/>
              <a:ext cx="785818" cy="307777"/>
            </a:xfrm>
            <a:prstGeom prst="rect">
              <a:avLst/>
            </a:prstGeom>
            <a:noFill/>
          </p:spPr>
          <p:txBody>
            <a:bodyPr wrap="square" rtlCol="0">
              <a:spAutoFit/>
            </a:bodyPr>
            <a:lstStyle/>
            <a:p>
              <a:r>
                <a:rPr lang="en-US" altLang="zh-CN" sz="1400" b="1" dirty="0" smtClean="0"/>
                <a:t>95200</a:t>
              </a:r>
              <a:endParaRPr lang="zh-CN" altLang="en-US" sz="1400" b="1" dirty="0"/>
            </a:p>
          </p:txBody>
        </p:sp>
        <p:sp>
          <p:nvSpPr>
            <p:cNvPr id="43" name="TextBox 42"/>
            <p:cNvSpPr txBox="1"/>
            <p:nvPr/>
          </p:nvSpPr>
          <p:spPr>
            <a:xfrm>
              <a:off x="5360846" y="4714884"/>
              <a:ext cx="857256" cy="307777"/>
            </a:xfrm>
            <a:prstGeom prst="rect">
              <a:avLst/>
            </a:prstGeom>
            <a:noFill/>
          </p:spPr>
          <p:txBody>
            <a:bodyPr wrap="square" rtlCol="0">
              <a:spAutoFit/>
            </a:bodyPr>
            <a:lstStyle/>
            <a:p>
              <a:r>
                <a:rPr lang="en-US" sz="1400" b="1" dirty="0" smtClean="0"/>
                <a:t>¥ </a:t>
              </a:r>
              <a:r>
                <a:rPr lang="en-US" altLang="zh-CN" sz="1400" b="1" dirty="0" smtClean="0"/>
                <a:t>560000</a:t>
              </a:r>
              <a:endParaRPr lang="zh-CN" altLang="en-US" sz="1400" b="1" dirty="0"/>
            </a:p>
          </p:txBody>
        </p:sp>
        <p:sp>
          <p:nvSpPr>
            <p:cNvPr id="44" name="TextBox 43"/>
            <p:cNvSpPr txBox="1"/>
            <p:nvPr/>
          </p:nvSpPr>
          <p:spPr>
            <a:xfrm>
              <a:off x="6718168" y="4714884"/>
              <a:ext cx="857256" cy="307777"/>
            </a:xfrm>
            <a:prstGeom prst="rect">
              <a:avLst/>
            </a:prstGeom>
            <a:noFill/>
          </p:spPr>
          <p:txBody>
            <a:bodyPr wrap="square" rtlCol="0">
              <a:spAutoFit/>
            </a:bodyPr>
            <a:lstStyle/>
            <a:p>
              <a:r>
                <a:rPr lang="en-US" sz="1400" b="1" dirty="0" smtClean="0"/>
                <a:t>¥95200</a:t>
              </a:r>
              <a:endParaRPr lang="zh-CN" altLang="en-US" sz="1400" b="1" dirty="0"/>
            </a:p>
          </p:txBody>
        </p:sp>
        <p:sp>
          <p:nvSpPr>
            <p:cNvPr id="45" name="TextBox 44"/>
            <p:cNvSpPr txBox="1"/>
            <p:nvPr/>
          </p:nvSpPr>
          <p:spPr>
            <a:xfrm>
              <a:off x="6718168" y="2285992"/>
              <a:ext cx="1500198" cy="307777"/>
            </a:xfrm>
            <a:prstGeom prst="rect">
              <a:avLst/>
            </a:prstGeom>
            <a:noFill/>
          </p:spPr>
          <p:txBody>
            <a:bodyPr wrap="square" rtlCol="0">
              <a:spAutoFit/>
            </a:bodyPr>
            <a:lstStyle/>
            <a:p>
              <a:r>
                <a:rPr lang="en-US" altLang="zh-CN" sz="1400" b="1" dirty="0" smtClean="0"/>
                <a:t>2011</a:t>
              </a:r>
              <a:r>
                <a:rPr lang="zh-CN" altLang="en-US" sz="1400" b="1" dirty="0" smtClean="0"/>
                <a:t>年</a:t>
              </a:r>
              <a:r>
                <a:rPr lang="en-US" altLang="zh-CN" sz="1400" b="1" dirty="0" smtClean="0"/>
                <a:t>10</a:t>
              </a:r>
              <a:r>
                <a:rPr lang="zh-CN" altLang="en-US" sz="1400" b="1" dirty="0" smtClean="0"/>
                <a:t>月</a:t>
              </a:r>
              <a:r>
                <a:rPr lang="en-US" altLang="zh-CN" sz="1400" b="1" dirty="0" smtClean="0"/>
                <a:t>28</a:t>
              </a:r>
              <a:r>
                <a:rPr lang="zh-CN" altLang="en-US" sz="1400" b="1" dirty="0" smtClean="0"/>
                <a:t>日</a:t>
              </a:r>
              <a:endParaRPr lang="zh-CN" altLang="en-US" sz="1400" b="1" dirty="0"/>
            </a:p>
          </p:txBody>
        </p:sp>
        <p:sp>
          <p:nvSpPr>
            <p:cNvPr id="46" name="TextBox 45"/>
            <p:cNvSpPr txBox="1"/>
            <p:nvPr/>
          </p:nvSpPr>
          <p:spPr>
            <a:xfrm>
              <a:off x="3146268" y="4929198"/>
              <a:ext cx="2143140" cy="307777"/>
            </a:xfrm>
            <a:prstGeom prst="rect">
              <a:avLst/>
            </a:prstGeom>
            <a:noFill/>
          </p:spPr>
          <p:txBody>
            <a:bodyPr wrap="square" rtlCol="0">
              <a:spAutoFit/>
            </a:bodyPr>
            <a:lstStyle/>
            <a:p>
              <a:r>
                <a:rPr lang="zh-CN" altLang="en-US" sz="1400" b="1" dirty="0" smtClean="0"/>
                <a:t>陆拾伍万伍仟贰百元整</a:t>
              </a:r>
              <a:endParaRPr lang="zh-CN" altLang="en-US" sz="1400" b="1" dirty="0"/>
            </a:p>
          </p:txBody>
        </p:sp>
        <p:sp>
          <p:nvSpPr>
            <p:cNvPr id="47" name="流程图: 联系 46"/>
            <p:cNvSpPr/>
            <p:nvPr/>
          </p:nvSpPr>
          <p:spPr>
            <a:xfrm>
              <a:off x="3003392" y="5000636"/>
              <a:ext cx="214314" cy="214314"/>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连接符 47"/>
            <p:cNvCxnSpPr>
              <a:stCxn id="47" idx="1"/>
              <a:endCxn id="47" idx="5"/>
            </p:cNvCxnSpPr>
            <p:nvPr/>
          </p:nvCxnSpPr>
          <p:spPr>
            <a:xfrm rot="16200000" flipH="1">
              <a:off x="3034778" y="5032022"/>
              <a:ext cx="151542" cy="151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47" idx="7"/>
              <a:endCxn id="47" idx="3"/>
            </p:cNvCxnSpPr>
            <p:nvPr/>
          </p:nvCxnSpPr>
          <p:spPr>
            <a:xfrm rot="16200000" flipH="1" flipV="1">
              <a:off x="3034778" y="5032022"/>
              <a:ext cx="151542" cy="151542"/>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432284" y="4929198"/>
              <a:ext cx="1857388" cy="307777"/>
            </a:xfrm>
            <a:prstGeom prst="rect">
              <a:avLst/>
            </a:prstGeom>
            <a:noFill/>
          </p:spPr>
          <p:txBody>
            <a:bodyPr wrap="square" rtlCol="0">
              <a:spAutoFit/>
            </a:bodyPr>
            <a:lstStyle/>
            <a:p>
              <a:r>
                <a:rPr lang="en-US" sz="1400" b="1" dirty="0" smtClean="0"/>
                <a:t>¥     </a:t>
              </a:r>
              <a:r>
                <a:rPr lang="en-US" altLang="zh-CN" sz="1400" b="1" dirty="0" smtClean="0"/>
                <a:t>655200.00</a:t>
              </a:r>
              <a:endParaRPr lang="zh-CN" altLang="en-US" sz="1400" b="1" dirty="0"/>
            </a:p>
          </p:txBody>
        </p:sp>
        <p:sp>
          <p:nvSpPr>
            <p:cNvPr id="51" name="TextBox 50"/>
            <p:cNvSpPr txBox="1"/>
            <p:nvPr/>
          </p:nvSpPr>
          <p:spPr>
            <a:xfrm>
              <a:off x="2074698" y="5214950"/>
              <a:ext cx="1928826" cy="307777"/>
            </a:xfrm>
            <a:prstGeom prst="rect">
              <a:avLst/>
            </a:prstGeom>
            <a:noFill/>
          </p:spPr>
          <p:txBody>
            <a:bodyPr wrap="square" rtlCol="0">
              <a:spAutoFit/>
            </a:bodyPr>
            <a:lstStyle/>
            <a:p>
              <a:r>
                <a:rPr lang="zh-CN" altLang="en-US" sz="1400" b="1" dirty="0" smtClean="0"/>
                <a:t>好佳童车厂</a:t>
              </a:r>
              <a:endParaRPr lang="zh-CN" altLang="en-US" sz="1400" b="1" dirty="0"/>
            </a:p>
          </p:txBody>
        </p:sp>
        <p:sp>
          <p:nvSpPr>
            <p:cNvPr id="52" name="TextBox 51"/>
            <p:cNvSpPr txBox="1"/>
            <p:nvPr/>
          </p:nvSpPr>
          <p:spPr>
            <a:xfrm>
              <a:off x="2074698" y="5429264"/>
              <a:ext cx="1714512" cy="307777"/>
            </a:xfrm>
            <a:prstGeom prst="rect">
              <a:avLst/>
            </a:prstGeom>
            <a:noFill/>
          </p:spPr>
          <p:txBody>
            <a:bodyPr wrap="square" rtlCol="0">
              <a:spAutoFit/>
            </a:bodyPr>
            <a:lstStyle/>
            <a:p>
              <a:r>
                <a:rPr lang="en-US" altLang="zh-CN" sz="1400" b="1" dirty="0" smtClean="0"/>
                <a:t>110108745862890</a:t>
              </a:r>
              <a:endParaRPr lang="zh-CN" altLang="en-US" sz="1400" b="1" dirty="0"/>
            </a:p>
          </p:txBody>
        </p:sp>
        <p:sp>
          <p:nvSpPr>
            <p:cNvPr id="53" name="TextBox 52"/>
            <p:cNvSpPr txBox="1"/>
            <p:nvPr/>
          </p:nvSpPr>
          <p:spPr>
            <a:xfrm>
              <a:off x="2074698" y="5857892"/>
              <a:ext cx="2857520" cy="307777"/>
            </a:xfrm>
            <a:prstGeom prst="rect">
              <a:avLst/>
            </a:prstGeom>
            <a:noFill/>
          </p:spPr>
          <p:txBody>
            <a:bodyPr wrap="square" rtlCol="0">
              <a:spAutoFit/>
            </a:bodyPr>
            <a:lstStyle/>
            <a:p>
              <a:r>
                <a:rPr lang="zh-CN" altLang="en-US" sz="1400" b="1" dirty="0" smtClean="0"/>
                <a:t>中国工商银行 </a:t>
              </a:r>
              <a:r>
                <a:rPr lang="en-US" altLang="zh-CN" sz="1400" b="1" dirty="0" smtClean="0"/>
                <a:t>957688832456</a:t>
              </a:r>
              <a:endParaRPr lang="zh-CN" altLang="en-US" sz="1400" b="1" dirty="0"/>
            </a:p>
          </p:txBody>
        </p:sp>
        <p:sp>
          <p:nvSpPr>
            <p:cNvPr id="54" name="TextBox 53"/>
            <p:cNvSpPr txBox="1"/>
            <p:nvPr/>
          </p:nvSpPr>
          <p:spPr>
            <a:xfrm>
              <a:off x="4575028" y="6072206"/>
              <a:ext cx="785818" cy="307777"/>
            </a:xfrm>
            <a:prstGeom prst="rect">
              <a:avLst/>
            </a:prstGeom>
            <a:noFill/>
          </p:spPr>
          <p:txBody>
            <a:bodyPr wrap="square" rtlCol="0">
              <a:spAutoFit/>
            </a:bodyPr>
            <a:lstStyle/>
            <a:p>
              <a:r>
                <a:rPr lang="zh-CN" altLang="en-US" sz="1400" b="1" dirty="0" smtClean="0"/>
                <a:t>朱中华</a:t>
              </a:r>
              <a:endParaRPr lang="zh-CN" altLang="en-US" sz="1400" b="1" dirty="0"/>
            </a:p>
          </p:txBody>
        </p:sp>
        <p:grpSp>
          <p:nvGrpSpPr>
            <p:cNvPr id="55" name="Group 17"/>
            <p:cNvGrpSpPr>
              <a:grpSpLocks noChangeAspect="1"/>
            </p:cNvGrpSpPr>
            <p:nvPr/>
          </p:nvGrpSpPr>
          <p:grpSpPr bwMode="auto">
            <a:xfrm>
              <a:off x="6000760" y="4929198"/>
              <a:ext cx="1411288" cy="1460500"/>
              <a:chOff x="2200" y="2568"/>
              <a:chExt cx="889" cy="920"/>
            </a:xfrm>
          </p:grpSpPr>
          <p:sp>
            <p:nvSpPr>
              <p:cNvPr id="5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5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5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sp>
          <p:nvSpPr>
            <p:cNvPr id="56" name="TextBox 55"/>
            <p:cNvSpPr txBox="1"/>
            <p:nvPr/>
          </p:nvSpPr>
          <p:spPr>
            <a:xfrm>
              <a:off x="2003260" y="5643578"/>
              <a:ext cx="3071834" cy="307777"/>
            </a:xfrm>
            <a:prstGeom prst="rect">
              <a:avLst/>
            </a:prstGeom>
            <a:noFill/>
          </p:spPr>
          <p:txBody>
            <a:bodyPr wrap="square" rtlCol="0">
              <a:spAutoFit/>
            </a:bodyPr>
            <a:lstStyle/>
            <a:p>
              <a:r>
                <a:rPr lang="zh-CN" altLang="en-US" sz="1400" b="1" dirty="0" smtClean="0"/>
                <a:t>  昌平区健翔路</a:t>
              </a:r>
              <a:r>
                <a:rPr lang="en-US" altLang="zh-CN" sz="1400" b="1" dirty="0" smtClean="0"/>
                <a:t>115</a:t>
              </a:r>
              <a:r>
                <a:rPr lang="zh-CN" altLang="en-US" sz="1400" b="1" dirty="0" smtClean="0"/>
                <a:t>号 </a:t>
              </a:r>
              <a:r>
                <a:rPr lang="en-US" altLang="zh-CN" sz="1400" b="1" dirty="0" smtClean="0"/>
                <a:t>010-69706878</a:t>
              </a:r>
              <a:endParaRPr lang="zh-CN" altLang="en-US" sz="1400" b="1" dirty="0"/>
            </a:p>
          </p:txBody>
        </p:sp>
      </p:grpSp>
      <p:sp>
        <p:nvSpPr>
          <p:cNvPr id="3" name="内容占位符 2"/>
          <p:cNvSpPr>
            <a:spLocks noGrp="1"/>
          </p:cNvSpPr>
          <p:nvPr>
            <p:ph idx="1"/>
          </p:nvPr>
        </p:nvSpPr>
        <p:spPr>
          <a:xfrm>
            <a:off x="428596" y="642918"/>
            <a:ext cx="8229600" cy="5697559"/>
          </a:xfrm>
        </p:spPr>
        <p:txBody>
          <a:bodyPr/>
          <a:lstStyle/>
          <a:p>
            <a:r>
              <a:rPr lang="zh-CN" altLang="en-US" dirty="0" smtClean="0"/>
              <a:t>格式不规范</a:t>
            </a:r>
            <a:endParaRPr lang="en-US" altLang="zh-CN" dirty="0" smtClean="0"/>
          </a:p>
          <a:p>
            <a:pPr>
              <a:buNone/>
            </a:pPr>
            <a:r>
              <a:rPr lang="en-US" altLang="zh-CN" dirty="0" smtClean="0"/>
              <a:t>1.  </a:t>
            </a:r>
            <a:r>
              <a:rPr lang="zh-CN" altLang="en-US" dirty="0" smtClean="0"/>
              <a:t>价税合计（小写）处金额未顶格填写</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a:bodyPr>
          <a:lstStyle/>
          <a:p>
            <a:pPr algn="l"/>
            <a:r>
              <a:rPr lang="en-US" altLang="zh-CN" sz="3200" dirty="0" smtClean="0"/>
              <a:t>2. </a:t>
            </a:r>
            <a:r>
              <a:rPr lang="zh-CN" altLang="en-US" sz="3200" dirty="0" smtClean="0"/>
              <a:t>小数位未保留两位</a:t>
            </a:r>
            <a:endParaRPr lang="zh-CN" altLang="en-US" sz="32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571472" y="1168340"/>
            <a:ext cx="7786742" cy="5245316"/>
          </a:xfrm>
          <a:prstGeom prst="rect">
            <a:avLst/>
          </a:prstGeom>
          <a:noFill/>
          <a:ln w="9525">
            <a:noFill/>
            <a:miter lim="800000"/>
            <a:headEnd/>
            <a:tailEnd/>
          </a:ln>
          <a:effectLst/>
        </p:spPr>
      </p:pic>
      <p:grpSp>
        <p:nvGrpSpPr>
          <p:cNvPr id="31" name="组合 30"/>
          <p:cNvGrpSpPr/>
          <p:nvPr/>
        </p:nvGrpSpPr>
        <p:grpSpPr>
          <a:xfrm>
            <a:off x="639882" y="1214422"/>
            <a:ext cx="7741698" cy="5243539"/>
            <a:chOff x="639882" y="1214422"/>
            <a:chExt cx="7741698" cy="5243539"/>
          </a:xfrm>
        </p:grpSpPr>
        <p:pic>
          <p:nvPicPr>
            <p:cNvPr id="5" name="Picture 2"/>
            <p:cNvPicPr>
              <a:picLocks noChangeAspect="1" noChangeArrowheads="1"/>
            </p:cNvPicPr>
            <p:nvPr/>
          </p:nvPicPr>
          <p:blipFill>
            <a:blip r:embed="rId2" cstate="print"/>
            <a:srcRect/>
            <a:stretch>
              <a:fillRect/>
            </a:stretch>
          </p:blipFill>
          <p:spPr bwMode="auto">
            <a:xfrm>
              <a:off x="639882" y="1214422"/>
              <a:ext cx="7741698" cy="5214974"/>
            </a:xfrm>
            <a:prstGeom prst="rect">
              <a:avLst/>
            </a:prstGeom>
            <a:noFill/>
            <a:ln w="9525">
              <a:noFill/>
              <a:miter lim="800000"/>
              <a:headEnd/>
              <a:tailEnd/>
            </a:ln>
            <a:effectLst/>
          </p:spPr>
        </p:pic>
        <p:sp>
          <p:nvSpPr>
            <p:cNvPr id="6" name="TextBox 5"/>
            <p:cNvSpPr txBox="1"/>
            <p:nvPr/>
          </p:nvSpPr>
          <p:spPr>
            <a:xfrm>
              <a:off x="2071670" y="2357430"/>
              <a:ext cx="2000264" cy="307777"/>
            </a:xfrm>
            <a:prstGeom prst="rect">
              <a:avLst/>
            </a:prstGeom>
            <a:noFill/>
          </p:spPr>
          <p:txBody>
            <a:bodyPr wrap="square" rtlCol="0">
              <a:spAutoFit/>
            </a:bodyPr>
            <a:lstStyle/>
            <a:p>
              <a:r>
                <a:rPr lang="zh-CN" altLang="en-US" sz="1400" b="1" dirty="0" smtClean="0"/>
                <a:t>旭日贸易公司</a:t>
              </a:r>
              <a:endParaRPr lang="zh-CN" altLang="en-US" sz="1400" b="1" dirty="0"/>
            </a:p>
          </p:txBody>
        </p:sp>
        <p:sp>
          <p:nvSpPr>
            <p:cNvPr id="7" name="TextBox 6"/>
            <p:cNvSpPr txBox="1"/>
            <p:nvPr/>
          </p:nvSpPr>
          <p:spPr>
            <a:xfrm>
              <a:off x="928662" y="3643314"/>
              <a:ext cx="1785950" cy="307777"/>
            </a:xfrm>
            <a:prstGeom prst="rect">
              <a:avLst/>
            </a:prstGeom>
            <a:noFill/>
          </p:spPr>
          <p:txBody>
            <a:bodyPr wrap="square" rtlCol="0">
              <a:spAutoFit/>
            </a:bodyPr>
            <a:lstStyle/>
            <a:p>
              <a:pPr algn="ctr"/>
              <a:r>
                <a:rPr lang="zh-CN" altLang="en-US" sz="1400" b="1" dirty="0" smtClean="0"/>
                <a:t>经济型童车</a:t>
              </a:r>
              <a:endParaRPr lang="zh-CN" altLang="en-US" sz="1400" b="1" dirty="0"/>
            </a:p>
          </p:txBody>
        </p:sp>
        <p:sp>
          <p:nvSpPr>
            <p:cNvPr id="8" name="TextBox 7"/>
            <p:cNvSpPr txBox="1"/>
            <p:nvPr/>
          </p:nvSpPr>
          <p:spPr>
            <a:xfrm>
              <a:off x="3714744" y="3643314"/>
              <a:ext cx="285752" cy="307777"/>
            </a:xfrm>
            <a:prstGeom prst="rect">
              <a:avLst/>
            </a:prstGeom>
            <a:noFill/>
          </p:spPr>
          <p:txBody>
            <a:bodyPr wrap="square" rtlCol="0">
              <a:spAutoFit/>
            </a:bodyPr>
            <a:lstStyle/>
            <a:p>
              <a:r>
                <a:rPr lang="zh-CN" altLang="en-US" sz="1400" b="1" dirty="0" smtClean="0"/>
                <a:t>辆</a:t>
              </a:r>
              <a:endParaRPr lang="zh-CN" altLang="en-US" sz="1400" b="1" dirty="0"/>
            </a:p>
          </p:txBody>
        </p:sp>
        <p:sp>
          <p:nvSpPr>
            <p:cNvPr id="9" name="TextBox 8"/>
            <p:cNvSpPr txBox="1"/>
            <p:nvPr/>
          </p:nvSpPr>
          <p:spPr>
            <a:xfrm>
              <a:off x="4071934" y="3643314"/>
              <a:ext cx="571504" cy="307777"/>
            </a:xfrm>
            <a:prstGeom prst="rect">
              <a:avLst/>
            </a:prstGeom>
            <a:noFill/>
          </p:spPr>
          <p:txBody>
            <a:bodyPr wrap="square" rtlCol="0">
              <a:spAutoFit/>
            </a:bodyPr>
            <a:lstStyle/>
            <a:p>
              <a:r>
                <a:rPr lang="en-US" altLang="zh-CN" sz="1400" b="1" dirty="0" smtClean="0"/>
                <a:t>1000</a:t>
              </a:r>
              <a:endParaRPr lang="zh-CN" altLang="en-US" sz="1400" b="1" dirty="0"/>
            </a:p>
          </p:txBody>
        </p:sp>
        <p:sp>
          <p:nvSpPr>
            <p:cNvPr id="10" name="TextBox 9"/>
            <p:cNvSpPr txBox="1"/>
            <p:nvPr/>
          </p:nvSpPr>
          <p:spPr>
            <a:xfrm>
              <a:off x="4714876" y="3643314"/>
              <a:ext cx="571504" cy="307777"/>
            </a:xfrm>
            <a:prstGeom prst="rect">
              <a:avLst/>
            </a:prstGeom>
            <a:noFill/>
          </p:spPr>
          <p:txBody>
            <a:bodyPr wrap="square" rtlCol="0">
              <a:spAutoFit/>
            </a:bodyPr>
            <a:lstStyle/>
            <a:p>
              <a:r>
                <a:rPr lang="en-US" altLang="zh-CN" sz="1400" b="1" dirty="0" smtClean="0"/>
                <a:t>560</a:t>
              </a:r>
              <a:endParaRPr lang="zh-CN" altLang="en-US" sz="1400" b="1" dirty="0"/>
            </a:p>
          </p:txBody>
        </p:sp>
        <p:sp>
          <p:nvSpPr>
            <p:cNvPr id="11" name="TextBox 10"/>
            <p:cNvSpPr txBox="1"/>
            <p:nvPr/>
          </p:nvSpPr>
          <p:spPr>
            <a:xfrm>
              <a:off x="5429256" y="3643314"/>
              <a:ext cx="857256" cy="307777"/>
            </a:xfrm>
            <a:prstGeom prst="rect">
              <a:avLst/>
            </a:prstGeom>
            <a:noFill/>
          </p:spPr>
          <p:txBody>
            <a:bodyPr wrap="square" rtlCol="0">
              <a:spAutoFit/>
            </a:bodyPr>
            <a:lstStyle/>
            <a:p>
              <a:r>
                <a:rPr lang="en-US" altLang="zh-CN" sz="1400" b="1" dirty="0" smtClean="0"/>
                <a:t>560000</a:t>
              </a:r>
              <a:endParaRPr lang="zh-CN" altLang="en-US" sz="1400" b="1" dirty="0"/>
            </a:p>
          </p:txBody>
        </p:sp>
        <p:sp>
          <p:nvSpPr>
            <p:cNvPr id="12" name="TextBox 11"/>
            <p:cNvSpPr txBox="1"/>
            <p:nvPr/>
          </p:nvSpPr>
          <p:spPr>
            <a:xfrm>
              <a:off x="6143636" y="3643314"/>
              <a:ext cx="500066" cy="307777"/>
            </a:xfrm>
            <a:prstGeom prst="rect">
              <a:avLst/>
            </a:prstGeom>
            <a:noFill/>
          </p:spPr>
          <p:txBody>
            <a:bodyPr wrap="square" rtlCol="0">
              <a:spAutoFit/>
            </a:bodyPr>
            <a:lstStyle/>
            <a:p>
              <a:r>
                <a:rPr lang="en-US" altLang="zh-CN" sz="1400" b="1" dirty="0" smtClean="0"/>
                <a:t>17%</a:t>
              </a:r>
              <a:endParaRPr lang="zh-CN" altLang="en-US" sz="1400" b="1" dirty="0"/>
            </a:p>
          </p:txBody>
        </p:sp>
        <p:sp>
          <p:nvSpPr>
            <p:cNvPr id="13" name="TextBox 12"/>
            <p:cNvSpPr txBox="1"/>
            <p:nvPr/>
          </p:nvSpPr>
          <p:spPr>
            <a:xfrm>
              <a:off x="6786578" y="3643314"/>
              <a:ext cx="785818" cy="307777"/>
            </a:xfrm>
            <a:prstGeom prst="rect">
              <a:avLst/>
            </a:prstGeom>
            <a:noFill/>
          </p:spPr>
          <p:txBody>
            <a:bodyPr wrap="square" rtlCol="0">
              <a:spAutoFit/>
            </a:bodyPr>
            <a:lstStyle/>
            <a:p>
              <a:r>
                <a:rPr lang="en-US" altLang="zh-CN" sz="1400" b="1" dirty="0" smtClean="0"/>
                <a:t>95200</a:t>
              </a:r>
              <a:endParaRPr lang="zh-CN" altLang="en-US" sz="1400" b="1" dirty="0"/>
            </a:p>
          </p:txBody>
        </p:sp>
        <p:sp>
          <p:nvSpPr>
            <p:cNvPr id="14" name="TextBox 13"/>
            <p:cNvSpPr txBox="1"/>
            <p:nvPr/>
          </p:nvSpPr>
          <p:spPr>
            <a:xfrm>
              <a:off x="5357818" y="4572008"/>
              <a:ext cx="857256" cy="307777"/>
            </a:xfrm>
            <a:prstGeom prst="rect">
              <a:avLst/>
            </a:prstGeom>
            <a:noFill/>
          </p:spPr>
          <p:txBody>
            <a:bodyPr wrap="square" rtlCol="0">
              <a:spAutoFit/>
            </a:bodyPr>
            <a:lstStyle/>
            <a:p>
              <a:r>
                <a:rPr lang="en-US" sz="1400" b="1" dirty="0" smtClean="0"/>
                <a:t>¥ </a:t>
              </a:r>
              <a:r>
                <a:rPr lang="en-US" altLang="zh-CN" sz="1400" b="1" dirty="0" smtClean="0"/>
                <a:t>560000</a:t>
              </a:r>
              <a:endParaRPr lang="zh-CN" altLang="en-US" sz="1400" b="1" dirty="0"/>
            </a:p>
          </p:txBody>
        </p:sp>
        <p:sp>
          <p:nvSpPr>
            <p:cNvPr id="15" name="TextBox 14"/>
            <p:cNvSpPr txBox="1"/>
            <p:nvPr/>
          </p:nvSpPr>
          <p:spPr>
            <a:xfrm>
              <a:off x="6715140" y="4572008"/>
              <a:ext cx="857256" cy="307777"/>
            </a:xfrm>
            <a:prstGeom prst="rect">
              <a:avLst/>
            </a:prstGeom>
            <a:noFill/>
          </p:spPr>
          <p:txBody>
            <a:bodyPr wrap="square" rtlCol="0">
              <a:spAutoFit/>
            </a:bodyPr>
            <a:lstStyle/>
            <a:p>
              <a:r>
                <a:rPr lang="en-US" sz="1400" b="1" dirty="0" smtClean="0"/>
                <a:t>¥95200</a:t>
              </a:r>
              <a:endParaRPr lang="zh-CN" altLang="en-US" sz="1400" b="1" dirty="0"/>
            </a:p>
          </p:txBody>
        </p:sp>
        <p:sp>
          <p:nvSpPr>
            <p:cNvPr id="16" name="TextBox 15"/>
            <p:cNvSpPr txBox="1"/>
            <p:nvPr/>
          </p:nvSpPr>
          <p:spPr>
            <a:xfrm>
              <a:off x="6715140" y="2143116"/>
              <a:ext cx="1500198" cy="307777"/>
            </a:xfrm>
            <a:prstGeom prst="rect">
              <a:avLst/>
            </a:prstGeom>
            <a:noFill/>
          </p:spPr>
          <p:txBody>
            <a:bodyPr wrap="square" rtlCol="0">
              <a:spAutoFit/>
            </a:bodyPr>
            <a:lstStyle/>
            <a:p>
              <a:r>
                <a:rPr lang="en-US" altLang="zh-CN" sz="1400" b="1" dirty="0" smtClean="0"/>
                <a:t>2011</a:t>
              </a:r>
              <a:r>
                <a:rPr lang="zh-CN" altLang="en-US" sz="1400" b="1" dirty="0" smtClean="0"/>
                <a:t>年</a:t>
              </a:r>
              <a:r>
                <a:rPr lang="en-US" altLang="zh-CN" sz="1400" b="1" dirty="0" smtClean="0"/>
                <a:t>10</a:t>
              </a:r>
              <a:r>
                <a:rPr lang="zh-CN" altLang="en-US" sz="1400" b="1" dirty="0" smtClean="0"/>
                <a:t>月</a:t>
              </a:r>
              <a:r>
                <a:rPr lang="en-US" altLang="zh-CN" sz="1400" b="1" dirty="0" smtClean="0"/>
                <a:t>28</a:t>
              </a:r>
              <a:r>
                <a:rPr lang="zh-CN" altLang="en-US" sz="1400" b="1" dirty="0" smtClean="0"/>
                <a:t>日</a:t>
              </a:r>
              <a:endParaRPr lang="zh-CN" altLang="en-US" sz="1400" b="1" dirty="0"/>
            </a:p>
          </p:txBody>
        </p:sp>
        <p:sp>
          <p:nvSpPr>
            <p:cNvPr id="17" name="TextBox 16"/>
            <p:cNvSpPr txBox="1"/>
            <p:nvPr/>
          </p:nvSpPr>
          <p:spPr>
            <a:xfrm>
              <a:off x="3143240" y="4786322"/>
              <a:ext cx="2143140" cy="307777"/>
            </a:xfrm>
            <a:prstGeom prst="rect">
              <a:avLst/>
            </a:prstGeom>
            <a:noFill/>
          </p:spPr>
          <p:txBody>
            <a:bodyPr wrap="square" rtlCol="0">
              <a:spAutoFit/>
            </a:bodyPr>
            <a:lstStyle/>
            <a:p>
              <a:r>
                <a:rPr lang="zh-CN" altLang="en-US" sz="1400" b="1" dirty="0" smtClean="0"/>
                <a:t>陆拾伍万伍仟贰百元整</a:t>
              </a:r>
              <a:endParaRPr lang="zh-CN" altLang="en-US" sz="1400" b="1" dirty="0"/>
            </a:p>
          </p:txBody>
        </p:sp>
        <p:sp>
          <p:nvSpPr>
            <p:cNvPr id="18" name="流程图: 联系 17"/>
            <p:cNvSpPr/>
            <p:nvPr/>
          </p:nvSpPr>
          <p:spPr>
            <a:xfrm>
              <a:off x="3000364" y="4857760"/>
              <a:ext cx="214314" cy="214314"/>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a:stCxn id="18" idx="1"/>
              <a:endCxn id="18" idx="5"/>
            </p:cNvCxnSpPr>
            <p:nvPr/>
          </p:nvCxnSpPr>
          <p:spPr>
            <a:xfrm rot="16200000" flipH="1">
              <a:off x="3031750" y="4889146"/>
              <a:ext cx="151542" cy="151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8" idx="7"/>
              <a:endCxn id="18" idx="3"/>
            </p:cNvCxnSpPr>
            <p:nvPr/>
          </p:nvCxnSpPr>
          <p:spPr>
            <a:xfrm rot="16200000" flipH="1" flipV="1">
              <a:off x="3031750" y="4889146"/>
              <a:ext cx="151542" cy="151542"/>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29256" y="4786322"/>
              <a:ext cx="1857388" cy="307777"/>
            </a:xfrm>
            <a:prstGeom prst="rect">
              <a:avLst/>
            </a:prstGeom>
            <a:noFill/>
          </p:spPr>
          <p:txBody>
            <a:bodyPr wrap="square" rtlCol="0">
              <a:spAutoFit/>
            </a:bodyPr>
            <a:lstStyle/>
            <a:p>
              <a:r>
                <a:rPr lang="en-US" sz="1400" b="1" dirty="0" smtClean="0"/>
                <a:t>¥ </a:t>
              </a:r>
              <a:r>
                <a:rPr lang="en-US" altLang="zh-CN" sz="1400" b="1" dirty="0" smtClean="0"/>
                <a:t>655200</a:t>
              </a:r>
              <a:endParaRPr lang="zh-CN" altLang="en-US" sz="1400" b="1" dirty="0"/>
            </a:p>
          </p:txBody>
        </p:sp>
        <p:sp>
          <p:nvSpPr>
            <p:cNvPr id="22" name="TextBox 21"/>
            <p:cNvSpPr txBox="1"/>
            <p:nvPr/>
          </p:nvSpPr>
          <p:spPr>
            <a:xfrm>
              <a:off x="2071670" y="5072074"/>
              <a:ext cx="1928826" cy="307777"/>
            </a:xfrm>
            <a:prstGeom prst="rect">
              <a:avLst/>
            </a:prstGeom>
            <a:noFill/>
          </p:spPr>
          <p:txBody>
            <a:bodyPr wrap="square" rtlCol="0">
              <a:spAutoFit/>
            </a:bodyPr>
            <a:lstStyle/>
            <a:p>
              <a:r>
                <a:rPr lang="zh-CN" altLang="en-US" sz="1400" b="1" dirty="0" smtClean="0"/>
                <a:t>好佳童车厂</a:t>
              </a:r>
              <a:endParaRPr lang="zh-CN" altLang="en-US" sz="1400" b="1" dirty="0"/>
            </a:p>
          </p:txBody>
        </p:sp>
        <p:sp>
          <p:nvSpPr>
            <p:cNvPr id="23" name="TextBox 22"/>
            <p:cNvSpPr txBox="1"/>
            <p:nvPr/>
          </p:nvSpPr>
          <p:spPr>
            <a:xfrm>
              <a:off x="2071670" y="5286388"/>
              <a:ext cx="1714512" cy="307777"/>
            </a:xfrm>
            <a:prstGeom prst="rect">
              <a:avLst/>
            </a:prstGeom>
            <a:noFill/>
          </p:spPr>
          <p:txBody>
            <a:bodyPr wrap="square" rtlCol="0">
              <a:spAutoFit/>
            </a:bodyPr>
            <a:lstStyle/>
            <a:p>
              <a:r>
                <a:rPr lang="en-US" altLang="zh-CN" sz="1400" b="1" dirty="0" smtClean="0"/>
                <a:t>110108745862890</a:t>
              </a:r>
              <a:endParaRPr lang="zh-CN" altLang="en-US" sz="1400" b="1" dirty="0"/>
            </a:p>
          </p:txBody>
        </p:sp>
        <p:sp>
          <p:nvSpPr>
            <p:cNvPr id="24" name="TextBox 23"/>
            <p:cNvSpPr txBox="1"/>
            <p:nvPr/>
          </p:nvSpPr>
          <p:spPr>
            <a:xfrm>
              <a:off x="2071670" y="5715016"/>
              <a:ext cx="2857520" cy="307777"/>
            </a:xfrm>
            <a:prstGeom prst="rect">
              <a:avLst/>
            </a:prstGeom>
            <a:noFill/>
          </p:spPr>
          <p:txBody>
            <a:bodyPr wrap="square" rtlCol="0">
              <a:spAutoFit/>
            </a:bodyPr>
            <a:lstStyle/>
            <a:p>
              <a:r>
                <a:rPr lang="zh-CN" altLang="en-US" sz="1400" b="1" dirty="0" smtClean="0"/>
                <a:t>中国工商银行 </a:t>
              </a:r>
              <a:r>
                <a:rPr lang="en-US" altLang="zh-CN" sz="1400" b="1" dirty="0" smtClean="0"/>
                <a:t>957688832456</a:t>
              </a:r>
              <a:endParaRPr lang="zh-CN" altLang="en-US" sz="1400" b="1" dirty="0"/>
            </a:p>
          </p:txBody>
        </p:sp>
        <p:sp>
          <p:nvSpPr>
            <p:cNvPr id="25" name="TextBox 24"/>
            <p:cNvSpPr txBox="1"/>
            <p:nvPr/>
          </p:nvSpPr>
          <p:spPr>
            <a:xfrm>
              <a:off x="4572000" y="5929330"/>
              <a:ext cx="785818" cy="307777"/>
            </a:xfrm>
            <a:prstGeom prst="rect">
              <a:avLst/>
            </a:prstGeom>
            <a:noFill/>
          </p:spPr>
          <p:txBody>
            <a:bodyPr wrap="square" rtlCol="0">
              <a:spAutoFit/>
            </a:bodyPr>
            <a:lstStyle/>
            <a:p>
              <a:r>
                <a:rPr lang="zh-CN" altLang="en-US" sz="1400" b="1" dirty="0" smtClean="0"/>
                <a:t>朱中华</a:t>
              </a:r>
              <a:endParaRPr lang="zh-CN" altLang="en-US" sz="1400" b="1" dirty="0"/>
            </a:p>
          </p:txBody>
        </p:sp>
        <p:grpSp>
          <p:nvGrpSpPr>
            <p:cNvPr id="26" name="Group 17"/>
            <p:cNvGrpSpPr>
              <a:grpSpLocks noChangeAspect="1"/>
            </p:cNvGrpSpPr>
            <p:nvPr/>
          </p:nvGrpSpPr>
          <p:grpSpPr bwMode="auto">
            <a:xfrm>
              <a:off x="5715008" y="5000636"/>
              <a:ext cx="1408113" cy="1457325"/>
              <a:chOff x="2200" y="2568"/>
              <a:chExt cx="887" cy="918"/>
            </a:xfrm>
          </p:grpSpPr>
          <p:sp>
            <p:nvSpPr>
              <p:cNvPr id="2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2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2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sp>
          <p:nvSpPr>
            <p:cNvPr id="30" name="TextBox 29"/>
            <p:cNvSpPr txBox="1"/>
            <p:nvPr/>
          </p:nvSpPr>
          <p:spPr>
            <a:xfrm>
              <a:off x="2000232" y="5500702"/>
              <a:ext cx="3071834" cy="307777"/>
            </a:xfrm>
            <a:prstGeom prst="rect">
              <a:avLst/>
            </a:prstGeom>
            <a:noFill/>
          </p:spPr>
          <p:txBody>
            <a:bodyPr wrap="square" rtlCol="0">
              <a:spAutoFit/>
            </a:bodyPr>
            <a:lstStyle/>
            <a:p>
              <a:r>
                <a:rPr lang="zh-CN" altLang="en-US" sz="1400" b="1" dirty="0" smtClean="0"/>
                <a:t>  昌平区健翔路</a:t>
              </a:r>
              <a:r>
                <a:rPr lang="en-US" altLang="zh-CN" sz="1400" b="1" dirty="0" smtClean="0"/>
                <a:t>115</a:t>
              </a:r>
              <a:r>
                <a:rPr lang="zh-CN" altLang="en-US" sz="1400" b="1" dirty="0" smtClean="0"/>
                <a:t>号 </a:t>
              </a:r>
              <a:r>
                <a:rPr lang="en-US" altLang="zh-CN" sz="1400" b="1" dirty="0" smtClean="0"/>
                <a:t>010-69706878</a:t>
              </a:r>
              <a:endParaRPr lang="zh-CN" altLang="en-US" sz="1400" b="1"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Grp="1" noChangeAspect="1" noChangeArrowheads="1"/>
          </p:cNvPicPr>
          <p:nvPr>
            <p:ph idx="1"/>
          </p:nvPr>
        </p:nvPicPr>
        <p:blipFill>
          <a:blip r:embed="rId2" cstate="print"/>
          <a:srcRect/>
          <a:stretch>
            <a:fillRect/>
          </a:stretch>
        </p:blipFill>
        <p:spPr bwMode="auto">
          <a:xfrm>
            <a:off x="639882" y="1214422"/>
            <a:ext cx="7741698" cy="5214974"/>
          </a:xfrm>
          <a:prstGeom prst="rect">
            <a:avLst/>
          </a:prstGeom>
          <a:noFill/>
          <a:ln w="9525">
            <a:noFill/>
            <a:miter lim="800000"/>
            <a:headEnd/>
            <a:tailEnd/>
          </a:ln>
          <a:effectLst/>
        </p:spPr>
      </p:pic>
      <p:sp>
        <p:nvSpPr>
          <p:cNvPr id="2" name="标题 1"/>
          <p:cNvSpPr>
            <a:spLocks noGrp="1"/>
          </p:cNvSpPr>
          <p:nvPr>
            <p:ph type="title"/>
          </p:nvPr>
        </p:nvSpPr>
        <p:spPr>
          <a:xfrm>
            <a:off x="428596" y="428604"/>
            <a:ext cx="8229600" cy="1143000"/>
          </a:xfrm>
        </p:spPr>
        <p:txBody>
          <a:bodyPr>
            <a:normAutofit/>
          </a:bodyPr>
          <a:lstStyle/>
          <a:p>
            <a:pPr algn="l"/>
            <a:r>
              <a:rPr lang="en-US" altLang="zh-CN" sz="3200" dirty="0" smtClean="0"/>
              <a:t>3. </a:t>
            </a:r>
            <a:r>
              <a:rPr lang="zh-CN" altLang="en-US" sz="3200" dirty="0" smtClean="0"/>
              <a:t>价税合计前缺少</a:t>
            </a:r>
            <a:r>
              <a:rPr lang="zh-CN" altLang="en-US" sz="3200" dirty="0" smtClean="0"/>
              <a:t>“   ”符号</a:t>
            </a:r>
            <a:endParaRPr lang="zh-CN" altLang="en-US" sz="3200" dirty="0"/>
          </a:p>
        </p:txBody>
      </p:sp>
      <p:sp>
        <p:nvSpPr>
          <p:cNvPr id="4" name="流程图: 联系 3"/>
          <p:cNvSpPr/>
          <p:nvPr/>
        </p:nvSpPr>
        <p:spPr>
          <a:xfrm>
            <a:off x="4162501" y="804923"/>
            <a:ext cx="357190" cy="35719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a:stCxn id="4" idx="1"/>
            <a:endCxn id="4" idx="5"/>
          </p:cNvCxnSpPr>
          <p:nvPr/>
        </p:nvCxnSpPr>
        <p:spPr>
          <a:xfrm rot="16200000" flipH="1">
            <a:off x="4214810" y="857232"/>
            <a:ext cx="252572" cy="252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4" idx="7"/>
            <a:endCxn id="4" idx="3"/>
          </p:cNvCxnSpPr>
          <p:nvPr/>
        </p:nvCxnSpPr>
        <p:spPr>
          <a:xfrm rot="16200000" flipH="1" flipV="1">
            <a:off x="4214810" y="857232"/>
            <a:ext cx="252572" cy="252572"/>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071670" y="2357430"/>
            <a:ext cx="2000264" cy="307777"/>
          </a:xfrm>
          <a:prstGeom prst="rect">
            <a:avLst/>
          </a:prstGeom>
          <a:noFill/>
        </p:spPr>
        <p:txBody>
          <a:bodyPr wrap="square" rtlCol="0">
            <a:spAutoFit/>
          </a:bodyPr>
          <a:lstStyle/>
          <a:p>
            <a:r>
              <a:rPr lang="zh-CN" altLang="en-US" sz="1400" b="1" dirty="0" smtClean="0"/>
              <a:t>旭日贸易公司</a:t>
            </a:r>
            <a:endParaRPr lang="zh-CN" altLang="en-US" sz="1400" b="1" dirty="0"/>
          </a:p>
        </p:txBody>
      </p:sp>
      <p:sp>
        <p:nvSpPr>
          <p:cNvPr id="10" name="TextBox 9"/>
          <p:cNvSpPr txBox="1"/>
          <p:nvPr/>
        </p:nvSpPr>
        <p:spPr>
          <a:xfrm>
            <a:off x="928662" y="3643314"/>
            <a:ext cx="1785950" cy="307777"/>
          </a:xfrm>
          <a:prstGeom prst="rect">
            <a:avLst/>
          </a:prstGeom>
          <a:noFill/>
        </p:spPr>
        <p:txBody>
          <a:bodyPr wrap="square" rtlCol="0">
            <a:spAutoFit/>
          </a:bodyPr>
          <a:lstStyle/>
          <a:p>
            <a:pPr algn="ctr"/>
            <a:r>
              <a:rPr lang="zh-CN" altLang="en-US" sz="1400" b="1" dirty="0" smtClean="0"/>
              <a:t>经济型童车</a:t>
            </a:r>
            <a:endParaRPr lang="zh-CN" altLang="en-US" sz="1400" b="1" dirty="0"/>
          </a:p>
        </p:txBody>
      </p:sp>
      <p:sp>
        <p:nvSpPr>
          <p:cNvPr id="11" name="TextBox 10"/>
          <p:cNvSpPr txBox="1"/>
          <p:nvPr/>
        </p:nvSpPr>
        <p:spPr>
          <a:xfrm>
            <a:off x="3714744" y="3643314"/>
            <a:ext cx="285752" cy="307777"/>
          </a:xfrm>
          <a:prstGeom prst="rect">
            <a:avLst/>
          </a:prstGeom>
          <a:noFill/>
        </p:spPr>
        <p:txBody>
          <a:bodyPr wrap="square" rtlCol="0">
            <a:spAutoFit/>
          </a:bodyPr>
          <a:lstStyle/>
          <a:p>
            <a:r>
              <a:rPr lang="zh-CN" altLang="en-US" sz="1400" b="1" dirty="0" smtClean="0"/>
              <a:t>辆</a:t>
            </a:r>
            <a:endParaRPr lang="zh-CN" altLang="en-US" sz="1400" b="1" dirty="0"/>
          </a:p>
        </p:txBody>
      </p:sp>
      <p:sp>
        <p:nvSpPr>
          <p:cNvPr id="12" name="TextBox 11"/>
          <p:cNvSpPr txBox="1"/>
          <p:nvPr/>
        </p:nvSpPr>
        <p:spPr>
          <a:xfrm>
            <a:off x="4071934" y="3643314"/>
            <a:ext cx="571504" cy="307777"/>
          </a:xfrm>
          <a:prstGeom prst="rect">
            <a:avLst/>
          </a:prstGeom>
          <a:noFill/>
        </p:spPr>
        <p:txBody>
          <a:bodyPr wrap="square" rtlCol="0">
            <a:spAutoFit/>
          </a:bodyPr>
          <a:lstStyle/>
          <a:p>
            <a:r>
              <a:rPr lang="en-US" altLang="zh-CN" sz="1400" b="1" dirty="0" smtClean="0"/>
              <a:t>1000</a:t>
            </a:r>
            <a:endParaRPr lang="zh-CN" altLang="en-US" sz="1400" b="1" dirty="0"/>
          </a:p>
        </p:txBody>
      </p:sp>
      <p:sp>
        <p:nvSpPr>
          <p:cNvPr id="13" name="TextBox 12"/>
          <p:cNvSpPr txBox="1"/>
          <p:nvPr/>
        </p:nvSpPr>
        <p:spPr>
          <a:xfrm>
            <a:off x="4714876" y="3643314"/>
            <a:ext cx="571504" cy="307777"/>
          </a:xfrm>
          <a:prstGeom prst="rect">
            <a:avLst/>
          </a:prstGeom>
          <a:noFill/>
        </p:spPr>
        <p:txBody>
          <a:bodyPr wrap="square" rtlCol="0">
            <a:spAutoFit/>
          </a:bodyPr>
          <a:lstStyle/>
          <a:p>
            <a:r>
              <a:rPr lang="en-US" altLang="zh-CN" sz="1400" b="1" dirty="0" smtClean="0"/>
              <a:t>560</a:t>
            </a:r>
            <a:endParaRPr lang="zh-CN" altLang="en-US" sz="1400" b="1" dirty="0"/>
          </a:p>
        </p:txBody>
      </p:sp>
      <p:sp>
        <p:nvSpPr>
          <p:cNvPr id="14" name="TextBox 13"/>
          <p:cNvSpPr txBox="1"/>
          <p:nvPr/>
        </p:nvSpPr>
        <p:spPr>
          <a:xfrm>
            <a:off x="5429256" y="3643314"/>
            <a:ext cx="857256" cy="307777"/>
          </a:xfrm>
          <a:prstGeom prst="rect">
            <a:avLst/>
          </a:prstGeom>
          <a:noFill/>
        </p:spPr>
        <p:txBody>
          <a:bodyPr wrap="square" rtlCol="0">
            <a:spAutoFit/>
          </a:bodyPr>
          <a:lstStyle/>
          <a:p>
            <a:r>
              <a:rPr lang="en-US" altLang="zh-CN" sz="1400" b="1" dirty="0" smtClean="0"/>
              <a:t>560000</a:t>
            </a:r>
            <a:endParaRPr lang="zh-CN" altLang="en-US" sz="1400" b="1" dirty="0"/>
          </a:p>
        </p:txBody>
      </p:sp>
      <p:sp>
        <p:nvSpPr>
          <p:cNvPr id="15" name="TextBox 14"/>
          <p:cNvSpPr txBox="1"/>
          <p:nvPr/>
        </p:nvSpPr>
        <p:spPr>
          <a:xfrm>
            <a:off x="6143636" y="3643314"/>
            <a:ext cx="500066" cy="307777"/>
          </a:xfrm>
          <a:prstGeom prst="rect">
            <a:avLst/>
          </a:prstGeom>
          <a:noFill/>
        </p:spPr>
        <p:txBody>
          <a:bodyPr wrap="square" rtlCol="0">
            <a:spAutoFit/>
          </a:bodyPr>
          <a:lstStyle/>
          <a:p>
            <a:r>
              <a:rPr lang="en-US" altLang="zh-CN" sz="1400" b="1" dirty="0" smtClean="0"/>
              <a:t>17%</a:t>
            </a:r>
            <a:endParaRPr lang="zh-CN" altLang="en-US" sz="1400" b="1" dirty="0"/>
          </a:p>
        </p:txBody>
      </p:sp>
      <p:sp>
        <p:nvSpPr>
          <p:cNvPr id="16" name="TextBox 15"/>
          <p:cNvSpPr txBox="1"/>
          <p:nvPr/>
        </p:nvSpPr>
        <p:spPr>
          <a:xfrm>
            <a:off x="6786578" y="3643314"/>
            <a:ext cx="785818" cy="307777"/>
          </a:xfrm>
          <a:prstGeom prst="rect">
            <a:avLst/>
          </a:prstGeom>
          <a:noFill/>
        </p:spPr>
        <p:txBody>
          <a:bodyPr wrap="square" rtlCol="0">
            <a:spAutoFit/>
          </a:bodyPr>
          <a:lstStyle/>
          <a:p>
            <a:r>
              <a:rPr lang="en-US" altLang="zh-CN" sz="1400" b="1" dirty="0" smtClean="0"/>
              <a:t>95200</a:t>
            </a:r>
            <a:endParaRPr lang="zh-CN" altLang="en-US" sz="1400" b="1" dirty="0"/>
          </a:p>
        </p:txBody>
      </p:sp>
      <p:sp>
        <p:nvSpPr>
          <p:cNvPr id="17" name="TextBox 16"/>
          <p:cNvSpPr txBox="1"/>
          <p:nvPr/>
        </p:nvSpPr>
        <p:spPr>
          <a:xfrm>
            <a:off x="5357818" y="4572008"/>
            <a:ext cx="857256" cy="307777"/>
          </a:xfrm>
          <a:prstGeom prst="rect">
            <a:avLst/>
          </a:prstGeom>
          <a:noFill/>
        </p:spPr>
        <p:txBody>
          <a:bodyPr wrap="square" rtlCol="0">
            <a:spAutoFit/>
          </a:bodyPr>
          <a:lstStyle/>
          <a:p>
            <a:r>
              <a:rPr lang="en-US" sz="1400" b="1" dirty="0" smtClean="0"/>
              <a:t>¥ </a:t>
            </a:r>
            <a:r>
              <a:rPr lang="en-US" altLang="zh-CN" sz="1400" b="1" dirty="0" smtClean="0"/>
              <a:t>560000</a:t>
            </a:r>
            <a:endParaRPr lang="zh-CN" altLang="en-US" sz="1400" b="1" dirty="0"/>
          </a:p>
        </p:txBody>
      </p:sp>
      <p:sp>
        <p:nvSpPr>
          <p:cNvPr id="18" name="TextBox 17"/>
          <p:cNvSpPr txBox="1"/>
          <p:nvPr/>
        </p:nvSpPr>
        <p:spPr>
          <a:xfrm>
            <a:off x="6715140" y="4572008"/>
            <a:ext cx="857256" cy="307777"/>
          </a:xfrm>
          <a:prstGeom prst="rect">
            <a:avLst/>
          </a:prstGeom>
          <a:noFill/>
        </p:spPr>
        <p:txBody>
          <a:bodyPr wrap="square" rtlCol="0">
            <a:spAutoFit/>
          </a:bodyPr>
          <a:lstStyle/>
          <a:p>
            <a:r>
              <a:rPr lang="en-US" sz="1400" b="1" dirty="0" smtClean="0"/>
              <a:t>¥95200</a:t>
            </a:r>
            <a:endParaRPr lang="zh-CN" altLang="en-US" sz="1400" b="1" dirty="0"/>
          </a:p>
        </p:txBody>
      </p:sp>
      <p:sp>
        <p:nvSpPr>
          <p:cNvPr id="19" name="TextBox 18"/>
          <p:cNvSpPr txBox="1"/>
          <p:nvPr/>
        </p:nvSpPr>
        <p:spPr>
          <a:xfrm>
            <a:off x="6715140" y="2143116"/>
            <a:ext cx="1500198" cy="307777"/>
          </a:xfrm>
          <a:prstGeom prst="rect">
            <a:avLst/>
          </a:prstGeom>
          <a:noFill/>
        </p:spPr>
        <p:txBody>
          <a:bodyPr wrap="square" rtlCol="0">
            <a:spAutoFit/>
          </a:bodyPr>
          <a:lstStyle/>
          <a:p>
            <a:r>
              <a:rPr lang="en-US" altLang="zh-CN" sz="1400" b="1" dirty="0" smtClean="0"/>
              <a:t>2011</a:t>
            </a:r>
            <a:r>
              <a:rPr lang="zh-CN" altLang="en-US" sz="1400" b="1" dirty="0" smtClean="0"/>
              <a:t>年</a:t>
            </a:r>
            <a:r>
              <a:rPr lang="en-US" altLang="zh-CN" sz="1400" b="1" dirty="0" smtClean="0"/>
              <a:t>10</a:t>
            </a:r>
            <a:r>
              <a:rPr lang="zh-CN" altLang="en-US" sz="1400" b="1" dirty="0" smtClean="0"/>
              <a:t>月</a:t>
            </a:r>
            <a:r>
              <a:rPr lang="en-US" altLang="zh-CN" sz="1400" b="1" dirty="0" smtClean="0"/>
              <a:t>28</a:t>
            </a:r>
            <a:r>
              <a:rPr lang="zh-CN" altLang="en-US" sz="1400" b="1" dirty="0" smtClean="0"/>
              <a:t>日</a:t>
            </a:r>
            <a:endParaRPr lang="zh-CN" altLang="en-US" sz="1400" b="1" dirty="0"/>
          </a:p>
        </p:txBody>
      </p:sp>
      <p:sp>
        <p:nvSpPr>
          <p:cNvPr id="20" name="TextBox 19"/>
          <p:cNvSpPr txBox="1"/>
          <p:nvPr/>
        </p:nvSpPr>
        <p:spPr>
          <a:xfrm>
            <a:off x="3143240" y="4786322"/>
            <a:ext cx="2143140" cy="307777"/>
          </a:xfrm>
          <a:prstGeom prst="rect">
            <a:avLst/>
          </a:prstGeom>
          <a:noFill/>
        </p:spPr>
        <p:txBody>
          <a:bodyPr wrap="square" rtlCol="0">
            <a:spAutoFit/>
          </a:bodyPr>
          <a:lstStyle/>
          <a:p>
            <a:r>
              <a:rPr lang="zh-CN" altLang="en-US" sz="1400" b="1" dirty="0" smtClean="0"/>
              <a:t>陆拾伍万伍仟贰百元整</a:t>
            </a:r>
            <a:endParaRPr lang="zh-CN" altLang="en-US" sz="1400" b="1" dirty="0"/>
          </a:p>
        </p:txBody>
      </p:sp>
      <p:sp>
        <p:nvSpPr>
          <p:cNvPr id="26" name="TextBox 25"/>
          <p:cNvSpPr txBox="1"/>
          <p:nvPr/>
        </p:nvSpPr>
        <p:spPr>
          <a:xfrm>
            <a:off x="5429256" y="4786322"/>
            <a:ext cx="1357322" cy="307777"/>
          </a:xfrm>
          <a:prstGeom prst="rect">
            <a:avLst/>
          </a:prstGeom>
          <a:noFill/>
        </p:spPr>
        <p:txBody>
          <a:bodyPr wrap="square" rtlCol="0">
            <a:spAutoFit/>
          </a:bodyPr>
          <a:lstStyle/>
          <a:p>
            <a:r>
              <a:rPr lang="en-US" sz="1400" b="1" dirty="0" smtClean="0"/>
              <a:t>¥ </a:t>
            </a:r>
            <a:r>
              <a:rPr lang="en-US" altLang="zh-CN" sz="1400" b="1" dirty="0" smtClean="0"/>
              <a:t>655200.00</a:t>
            </a:r>
            <a:endParaRPr lang="zh-CN" altLang="en-US" sz="1400" b="1" dirty="0"/>
          </a:p>
        </p:txBody>
      </p:sp>
      <p:sp>
        <p:nvSpPr>
          <p:cNvPr id="27" name="TextBox 26"/>
          <p:cNvSpPr txBox="1"/>
          <p:nvPr/>
        </p:nvSpPr>
        <p:spPr>
          <a:xfrm>
            <a:off x="2071670" y="5072074"/>
            <a:ext cx="1928826" cy="307777"/>
          </a:xfrm>
          <a:prstGeom prst="rect">
            <a:avLst/>
          </a:prstGeom>
          <a:noFill/>
        </p:spPr>
        <p:txBody>
          <a:bodyPr wrap="square" rtlCol="0">
            <a:spAutoFit/>
          </a:bodyPr>
          <a:lstStyle/>
          <a:p>
            <a:r>
              <a:rPr lang="zh-CN" altLang="en-US" sz="1400" b="1" dirty="0" smtClean="0"/>
              <a:t>好佳童车厂</a:t>
            </a:r>
            <a:endParaRPr lang="zh-CN" altLang="en-US" sz="1400" b="1" dirty="0"/>
          </a:p>
        </p:txBody>
      </p:sp>
      <p:sp>
        <p:nvSpPr>
          <p:cNvPr id="28" name="TextBox 27"/>
          <p:cNvSpPr txBox="1"/>
          <p:nvPr/>
        </p:nvSpPr>
        <p:spPr>
          <a:xfrm>
            <a:off x="2071670" y="5286388"/>
            <a:ext cx="1714512" cy="307777"/>
          </a:xfrm>
          <a:prstGeom prst="rect">
            <a:avLst/>
          </a:prstGeom>
          <a:noFill/>
        </p:spPr>
        <p:txBody>
          <a:bodyPr wrap="square" rtlCol="0">
            <a:spAutoFit/>
          </a:bodyPr>
          <a:lstStyle/>
          <a:p>
            <a:r>
              <a:rPr lang="en-US" altLang="zh-CN" sz="1400" b="1" dirty="0" smtClean="0"/>
              <a:t>110108745862890</a:t>
            </a:r>
            <a:endParaRPr lang="zh-CN" altLang="en-US" sz="1400" b="1" dirty="0"/>
          </a:p>
        </p:txBody>
      </p:sp>
      <p:sp>
        <p:nvSpPr>
          <p:cNvPr id="29" name="TextBox 28"/>
          <p:cNvSpPr txBox="1"/>
          <p:nvPr/>
        </p:nvSpPr>
        <p:spPr>
          <a:xfrm>
            <a:off x="2071670" y="5715016"/>
            <a:ext cx="2857520" cy="307777"/>
          </a:xfrm>
          <a:prstGeom prst="rect">
            <a:avLst/>
          </a:prstGeom>
          <a:noFill/>
        </p:spPr>
        <p:txBody>
          <a:bodyPr wrap="square" rtlCol="0">
            <a:spAutoFit/>
          </a:bodyPr>
          <a:lstStyle/>
          <a:p>
            <a:r>
              <a:rPr lang="zh-CN" altLang="en-US" sz="1400" b="1" dirty="0" smtClean="0"/>
              <a:t>中国工商银行 </a:t>
            </a:r>
            <a:r>
              <a:rPr lang="en-US" altLang="zh-CN" sz="1400" b="1" dirty="0" smtClean="0"/>
              <a:t>957688832456</a:t>
            </a:r>
            <a:endParaRPr lang="zh-CN" altLang="en-US" sz="1400" b="1" dirty="0"/>
          </a:p>
        </p:txBody>
      </p:sp>
      <p:sp>
        <p:nvSpPr>
          <p:cNvPr id="30" name="TextBox 29"/>
          <p:cNvSpPr txBox="1"/>
          <p:nvPr/>
        </p:nvSpPr>
        <p:spPr>
          <a:xfrm>
            <a:off x="4572000" y="5929330"/>
            <a:ext cx="785818" cy="307777"/>
          </a:xfrm>
          <a:prstGeom prst="rect">
            <a:avLst/>
          </a:prstGeom>
          <a:noFill/>
        </p:spPr>
        <p:txBody>
          <a:bodyPr wrap="square" rtlCol="0">
            <a:spAutoFit/>
          </a:bodyPr>
          <a:lstStyle/>
          <a:p>
            <a:r>
              <a:rPr lang="zh-CN" altLang="en-US" sz="1400" b="1" dirty="0" smtClean="0"/>
              <a:t>朱中华</a:t>
            </a:r>
            <a:endParaRPr lang="zh-CN" altLang="en-US" sz="1400" b="1" dirty="0"/>
          </a:p>
        </p:txBody>
      </p:sp>
      <p:grpSp>
        <p:nvGrpSpPr>
          <p:cNvPr id="31" name="Group 17"/>
          <p:cNvGrpSpPr>
            <a:grpSpLocks noChangeAspect="1"/>
          </p:cNvGrpSpPr>
          <p:nvPr/>
        </p:nvGrpSpPr>
        <p:grpSpPr bwMode="auto">
          <a:xfrm>
            <a:off x="5929322" y="4714884"/>
            <a:ext cx="1408113" cy="1457325"/>
            <a:chOff x="2200" y="2568"/>
            <a:chExt cx="887" cy="918"/>
          </a:xfrm>
        </p:grpSpPr>
        <p:sp>
          <p:nvSpPr>
            <p:cNvPr id="32"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33"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34"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sp>
        <p:nvSpPr>
          <p:cNvPr id="35" name="TextBox 34"/>
          <p:cNvSpPr txBox="1"/>
          <p:nvPr/>
        </p:nvSpPr>
        <p:spPr>
          <a:xfrm>
            <a:off x="2000232" y="5500702"/>
            <a:ext cx="3071834" cy="307777"/>
          </a:xfrm>
          <a:prstGeom prst="rect">
            <a:avLst/>
          </a:prstGeom>
          <a:noFill/>
        </p:spPr>
        <p:txBody>
          <a:bodyPr wrap="square" rtlCol="0">
            <a:spAutoFit/>
          </a:bodyPr>
          <a:lstStyle/>
          <a:p>
            <a:r>
              <a:rPr lang="zh-CN" altLang="en-US" sz="1400" b="1" dirty="0" smtClean="0"/>
              <a:t>  昌平区健翔路</a:t>
            </a:r>
            <a:r>
              <a:rPr lang="en-US" altLang="zh-CN" sz="1400" b="1" dirty="0" smtClean="0"/>
              <a:t>115</a:t>
            </a:r>
            <a:r>
              <a:rPr lang="zh-CN" altLang="en-US" sz="1400" b="1" dirty="0" smtClean="0"/>
              <a:t>号 </a:t>
            </a:r>
            <a:r>
              <a:rPr lang="en-US" altLang="zh-CN" sz="1400" b="1" dirty="0" smtClean="0"/>
              <a:t>010-69706878</a:t>
            </a:r>
            <a:endParaRPr lang="zh-CN" altLang="en-US" sz="1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三、银行进账单</a:t>
            </a:r>
            <a:endParaRPr lang="zh-CN" alt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46444" y="1428736"/>
            <a:ext cx="7745920" cy="4929222"/>
          </a:xfrm>
          <a:prstGeom prst="rect">
            <a:avLst/>
          </a:prstGeom>
          <a:noFill/>
          <a:ln w="9525">
            <a:noFill/>
            <a:miter lim="800000"/>
            <a:headEnd/>
            <a:tailEnd/>
          </a:ln>
          <a:effectLst/>
        </p:spPr>
      </p:pic>
      <p:sp>
        <p:nvSpPr>
          <p:cNvPr id="4" name="椭圆形标注 3"/>
          <p:cNvSpPr/>
          <p:nvPr/>
        </p:nvSpPr>
        <p:spPr>
          <a:xfrm>
            <a:off x="5143504" y="2928934"/>
            <a:ext cx="2571768" cy="857256"/>
          </a:xfrm>
          <a:prstGeom prst="wedgeEllipseCallout">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单位填写区域</a:t>
            </a:r>
            <a:endParaRPr lang="zh-CN" altLang="en-US" b="1" dirty="0">
              <a:solidFill>
                <a:schemeClr val="tx1"/>
              </a:solidFill>
            </a:endParaRPr>
          </a:p>
        </p:txBody>
      </p:sp>
      <p:cxnSp>
        <p:nvCxnSpPr>
          <p:cNvPr id="6" name="直接连接符 5"/>
          <p:cNvCxnSpPr/>
          <p:nvPr/>
        </p:nvCxnSpPr>
        <p:spPr>
          <a:xfrm>
            <a:off x="357158" y="5000636"/>
            <a:ext cx="8215370" cy="1588"/>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椭圆形标注 6"/>
          <p:cNvSpPr/>
          <p:nvPr/>
        </p:nvSpPr>
        <p:spPr>
          <a:xfrm>
            <a:off x="5214942" y="5429264"/>
            <a:ext cx="2500330" cy="857256"/>
          </a:xfrm>
          <a:prstGeom prst="wedgeEllipseCallout">
            <a:avLst>
              <a:gd name="adj1" fmla="val -56577"/>
              <a:gd name="adj2" fmla="val -46156"/>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银行填写区域</a:t>
            </a:r>
            <a:endParaRPr lang="zh-CN" altLang="en-US"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r>
              <a:rPr lang="zh-CN" altLang="en-US" dirty="0" smtClean="0"/>
              <a:t>银行进账单的介绍</a:t>
            </a:r>
            <a:endParaRPr lang="zh-CN" altLang="en-US" dirty="0"/>
          </a:p>
        </p:txBody>
      </p:sp>
      <p:sp>
        <p:nvSpPr>
          <p:cNvPr id="3" name="内容占位符 2"/>
          <p:cNvSpPr>
            <a:spLocks noGrp="1"/>
          </p:cNvSpPr>
          <p:nvPr>
            <p:ph idx="1"/>
          </p:nvPr>
        </p:nvSpPr>
        <p:spPr>
          <a:xfrm>
            <a:off x="214282" y="1571612"/>
            <a:ext cx="8472518" cy="4625989"/>
          </a:xfrm>
        </p:spPr>
        <p:txBody>
          <a:bodyPr>
            <a:normAutofit/>
          </a:bodyPr>
          <a:lstStyle/>
          <a:p>
            <a:pPr>
              <a:buNone/>
            </a:pPr>
            <a:r>
              <a:rPr lang="zh-CN" altLang="en-US" sz="2400" dirty="0" smtClean="0"/>
              <a:t>            银行进账单是持票人或收款人将票据款项存入收款人在银行账户的凭证，也是银行将票据款项记入收款人账户的凭证。</a:t>
            </a:r>
            <a:endParaRPr lang="en-US" altLang="zh-CN" sz="2400" dirty="0" smtClean="0"/>
          </a:p>
          <a:p>
            <a:pPr>
              <a:buNone/>
            </a:pPr>
            <a:r>
              <a:rPr lang="zh-CN" altLang="en-US" sz="2400" dirty="0" smtClean="0"/>
              <a:t>             持票人填写银行进帐单时，必须清楚地填写</a:t>
            </a:r>
            <a:r>
              <a:rPr lang="zh-CN" altLang="en-US" sz="2400" b="1" dirty="0" smtClean="0"/>
              <a:t>票据种类、票据张数、收款人名称、收款人开户银行及帐号、付款人名称、付款人开户银行及帐号、票据金额</a:t>
            </a:r>
            <a:r>
              <a:rPr lang="zh-CN" altLang="en-US" sz="2400" dirty="0" smtClean="0"/>
              <a:t>等栏目，并连同相关票据一并交给银行经办人员。对于二联式银行进帐单，银行受理后，银行应在第一联上加盖转讫章并退给持票人，持票人凭此记账。</a:t>
            </a:r>
            <a:endParaRPr lang="en-US" altLang="zh-CN" sz="2400" dirty="0" smtClean="0"/>
          </a:p>
          <a:p>
            <a:pPr>
              <a:buNone/>
            </a:pP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r>
              <a:rPr lang="zh-CN" altLang="en-US" dirty="0" smtClean="0"/>
              <a:t>银行进账单常见的问题</a:t>
            </a:r>
            <a:endParaRPr lang="zh-CN" altLang="en-US" dirty="0"/>
          </a:p>
        </p:txBody>
      </p:sp>
      <p:sp>
        <p:nvSpPr>
          <p:cNvPr id="3" name="内容占位符 2"/>
          <p:cNvSpPr>
            <a:spLocks noGrp="1"/>
          </p:cNvSpPr>
          <p:nvPr>
            <p:ph idx="1"/>
          </p:nvPr>
        </p:nvSpPr>
        <p:spPr/>
        <p:txBody>
          <a:bodyPr/>
          <a:lstStyle/>
          <a:p>
            <a:pPr marL="514350" indent="-514350">
              <a:buAutoNum type="arabicPeriod"/>
            </a:pPr>
            <a:r>
              <a:rPr lang="zh-CN" altLang="en-US" dirty="0" smtClean="0"/>
              <a:t>票据种类、票据张数填写错误</a:t>
            </a:r>
            <a:endParaRPr lang="en-US" altLang="zh-CN" dirty="0" smtClean="0"/>
          </a:p>
          <a:p>
            <a:pPr marL="514350" indent="-514350">
              <a:buNone/>
            </a:pPr>
            <a:endParaRPr lang="zh-CN" altLang="en-US" dirty="0"/>
          </a:p>
        </p:txBody>
      </p:sp>
      <p:pic>
        <p:nvPicPr>
          <p:cNvPr id="1028" name="Picture 4"/>
          <p:cNvPicPr>
            <a:picLocks noChangeAspect="1" noChangeArrowheads="1"/>
          </p:cNvPicPr>
          <p:nvPr/>
        </p:nvPicPr>
        <p:blipFill>
          <a:blip r:embed="rId2" cstate="print"/>
          <a:srcRect/>
          <a:stretch>
            <a:fillRect/>
          </a:stretch>
        </p:blipFill>
        <p:spPr bwMode="auto">
          <a:xfrm>
            <a:off x="571472" y="2285992"/>
            <a:ext cx="7762185" cy="4071966"/>
          </a:xfrm>
          <a:prstGeom prst="rect">
            <a:avLst/>
          </a:prstGeom>
          <a:noFill/>
          <a:ln w="9525">
            <a:noFill/>
            <a:miter lim="800000"/>
            <a:headEnd/>
            <a:tailEnd/>
          </a:ln>
          <a:effectLst/>
        </p:spPr>
      </p:pic>
      <p:sp>
        <p:nvSpPr>
          <p:cNvPr id="8" name="TextBox 7"/>
          <p:cNvSpPr txBox="1"/>
          <p:nvPr/>
        </p:nvSpPr>
        <p:spPr>
          <a:xfrm>
            <a:off x="2000232" y="4786322"/>
            <a:ext cx="857256" cy="307777"/>
          </a:xfrm>
          <a:prstGeom prst="rect">
            <a:avLst/>
          </a:prstGeom>
          <a:noFill/>
        </p:spPr>
        <p:txBody>
          <a:bodyPr wrap="square" rtlCol="0">
            <a:spAutoFit/>
          </a:bodyPr>
          <a:lstStyle/>
          <a:p>
            <a:r>
              <a:rPr lang="zh-CN" altLang="en-US" sz="1400" b="1" dirty="0" smtClean="0"/>
              <a:t>壹张</a:t>
            </a:r>
            <a:endParaRPr lang="zh-CN" altLang="en-US" sz="1400" b="1" dirty="0"/>
          </a:p>
        </p:txBody>
      </p:sp>
      <p:sp>
        <p:nvSpPr>
          <p:cNvPr id="9" name="TextBox 8"/>
          <p:cNvSpPr txBox="1"/>
          <p:nvPr/>
        </p:nvSpPr>
        <p:spPr>
          <a:xfrm>
            <a:off x="2000232" y="4572008"/>
            <a:ext cx="1071570" cy="323165"/>
          </a:xfrm>
          <a:prstGeom prst="rect">
            <a:avLst/>
          </a:prstGeom>
          <a:noFill/>
        </p:spPr>
        <p:txBody>
          <a:bodyPr wrap="square" rtlCol="0">
            <a:spAutoFit/>
          </a:bodyPr>
          <a:lstStyle/>
          <a:p>
            <a:r>
              <a:rPr lang="zh-CN" altLang="en-US" sz="1500" b="1" dirty="0" smtClean="0"/>
              <a:t>现金支票</a:t>
            </a:r>
            <a:endParaRPr lang="zh-CN" altLang="en-US" sz="15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a:bodyPr>
          <a:lstStyle/>
          <a:p>
            <a:pPr algn="l"/>
            <a:r>
              <a:rPr lang="en-US" altLang="zh-CN" sz="3200" dirty="0" smtClean="0"/>
              <a:t>2. </a:t>
            </a:r>
            <a:r>
              <a:rPr lang="zh-CN" altLang="en-US" sz="3200" dirty="0" smtClean="0"/>
              <a:t>区域填写错误</a:t>
            </a:r>
            <a:endParaRPr lang="zh-CN" altLang="en-US" sz="3200" dirty="0"/>
          </a:p>
        </p:txBody>
      </p:sp>
      <p:pic>
        <p:nvPicPr>
          <p:cNvPr id="2052" name="Picture 4"/>
          <p:cNvPicPr>
            <a:picLocks noGrp="1" noChangeAspect="1" noChangeArrowheads="1"/>
          </p:cNvPicPr>
          <p:nvPr>
            <p:ph idx="1"/>
          </p:nvPr>
        </p:nvPicPr>
        <p:blipFill>
          <a:blip r:embed="rId2" cstate="print"/>
          <a:stretch>
            <a:fillRect/>
          </a:stretch>
        </p:blipFill>
        <p:spPr bwMode="auto">
          <a:xfrm>
            <a:off x="428596" y="1571612"/>
            <a:ext cx="8170721" cy="4286280"/>
          </a:xfrm>
          <a:prstGeom prst="rect">
            <a:avLst/>
          </a:prstGeom>
          <a:noFill/>
          <a:ln>
            <a:noFill/>
          </a:ln>
        </p:spPr>
      </p:pic>
      <p:sp>
        <p:nvSpPr>
          <p:cNvPr id="8" name="TextBox 7"/>
          <p:cNvSpPr txBox="1"/>
          <p:nvPr/>
        </p:nvSpPr>
        <p:spPr>
          <a:xfrm>
            <a:off x="1214414" y="5286388"/>
            <a:ext cx="642942" cy="307777"/>
          </a:xfrm>
          <a:prstGeom prst="rect">
            <a:avLst/>
          </a:prstGeom>
          <a:noFill/>
        </p:spPr>
        <p:txBody>
          <a:bodyPr wrap="square" rtlCol="0">
            <a:spAutoFit/>
          </a:bodyPr>
          <a:lstStyle/>
          <a:p>
            <a:r>
              <a:rPr lang="zh-CN" altLang="en-US" sz="1400" b="1" dirty="0" smtClean="0"/>
              <a:t>梁天</a:t>
            </a:r>
            <a:endParaRPr lang="zh-CN" altLang="en-US" sz="1400" b="1" dirty="0"/>
          </a:p>
        </p:txBody>
      </p:sp>
      <p:sp>
        <p:nvSpPr>
          <p:cNvPr id="9" name="TextBox 8"/>
          <p:cNvSpPr txBox="1"/>
          <p:nvPr/>
        </p:nvSpPr>
        <p:spPr>
          <a:xfrm>
            <a:off x="3786182" y="5286388"/>
            <a:ext cx="642942" cy="307777"/>
          </a:xfrm>
          <a:prstGeom prst="rect">
            <a:avLst/>
          </a:prstGeom>
          <a:noFill/>
        </p:spPr>
        <p:txBody>
          <a:bodyPr wrap="square" rtlCol="0">
            <a:spAutoFit/>
          </a:bodyPr>
          <a:lstStyle/>
          <a:p>
            <a:r>
              <a:rPr lang="zh-CN" altLang="en-US" sz="1400" b="1" dirty="0" smtClean="0"/>
              <a:t>赵丹</a:t>
            </a:r>
            <a:endParaRPr lang="zh-CN" altLang="en-US" sz="1400" b="1" dirty="0"/>
          </a:p>
        </p:txBody>
      </p:sp>
      <p:sp>
        <p:nvSpPr>
          <p:cNvPr id="10" name="TextBox 9"/>
          <p:cNvSpPr txBox="1"/>
          <p:nvPr/>
        </p:nvSpPr>
        <p:spPr>
          <a:xfrm>
            <a:off x="2000232" y="5286388"/>
            <a:ext cx="857256" cy="307777"/>
          </a:xfrm>
          <a:prstGeom prst="rect">
            <a:avLst/>
          </a:prstGeom>
          <a:noFill/>
        </p:spPr>
        <p:txBody>
          <a:bodyPr wrap="square" rtlCol="0">
            <a:spAutoFit/>
          </a:bodyPr>
          <a:lstStyle/>
          <a:p>
            <a:r>
              <a:rPr lang="zh-CN" altLang="en-US" sz="1400" b="1" dirty="0" smtClean="0"/>
              <a:t>朱中华</a:t>
            </a:r>
            <a:endParaRPr lang="zh-CN" altLang="en-US" sz="1400" b="1" dirty="0"/>
          </a:p>
        </p:txBody>
      </p:sp>
      <p:sp>
        <p:nvSpPr>
          <p:cNvPr id="11" name="TextBox 10"/>
          <p:cNvSpPr txBox="1"/>
          <p:nvPr/>
        </p:nvSpPr>
        <p:spPr>
          <a:xfrm>
            <a:off x="2928926" y="5286388"/>
            <a:ext cx="571504" cy="307777"/>
          </a:xfrm>
          <a:prstGeom prst="rect">
            <a:avLst/>
          </a:prstGeom>
          <a:noFill/>
        </p:spPr>
        <p:txBody>
          <a:bodyPr wrap="square" rtlCol="0">
            <a:spAutoFit/>
          </a:bodyPr>
          <a:lstStyle/>
          <a:p>
            <a:r>
              <a:rPr lang="zh-CN" altLang="en-US" sz="1400" b="1" dirty="0" smtClean="0"/>
              <a:t>钱坤</a:t>
            </a:r>
            <a:endParaRPr lang="zh-CN" altLang="en-US" sz="1400" b="1" dirty="0"/>
          </a:p>
        </p:txBody>
      </p:sp>
      <p:sp>
        <p:nvSpPr>
          <p:cNvPr id="12" name="TextBox 11"/>
          <p:cNvSpPr txBox="1"/>
          <p:nvPr/>
        </p:nvSpPr>
        <p:spPr>
          <a:xfrm>
            <a:off x="1928794" y="4214818"/>
            <a:ext cx="785818" cy="307777"/>
          </a:xfrm>
          <a:prstGeom prst="rect">
            <a:avLst/>
          </a:prstGeom>
          <a:noFill/>
        </p:spPr>
        <p:txBody>
          <a:bodyPr wrap="square" rtlCol="0">
            <a:spAutoFit/>
          </a:bodyPr>
          <a:lstStyle/>
          <a:p>
            <a:r>
              <a:rPr lang="zh-CN" altLang="en-US" sz="1400" b="1" dirty="0" smtClean="0">
                <a:effectLst>
                  <a:outerShdw blurRad="38100" dist="38100" dir="2700000" algn="tl">
                    <a:srgbClr val="000000">
                      <a:alpha val="43137"/>
                    </a:srgbClr>
                  </a:outerShdw>
                </a:effectLst>
              </a:rPr>
              <a:t>壹张</a:t>
            </a:r>
            <a:endParaRPr lang="zh-CN" altLang="en-US" sz="14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四、采购入库单</a:t>
            </a:r>
            <a:endParaRPr lang="zh-CN" altLang="en-US" dirty="0"/>
          </a:p>
        </p:txBody>
      </p:sp>
      <p:pic>
        <p:nvPicPr>
          <p:cNvPr id="3073" name="Picture 1" descr="C:\Users\hasee\AppData\Roaming\Tencent\Users\33150197\QQ\WinTemp\RichOle\TPZR{6AKPSWBK){E]IF)61G.jpg"/>
          <p:cNvPicPr>
            <a:picLocks noChangeAspect="1" noChangeArrowheads="1"/>
          </p:cNvPicPr>
          <p:nvPr/>
        </p:nvPicPr>
        <p:blipFill>
          <a:blip r:embed="rId2" cstate="print"/>
          <a:srcRect/>
          <a:stretch>
            <a:fillRect/>
          </a:stretch>
        </p:blipFill>
        <p:spPr bwMode="auto">
          <a:xfrm>
            <a:off x="1071538" y="1714488"/>
            <a:ext cx="7215238" cy="470978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五、生产（完工）入库单</a:t>
            </a:r>
            <a:endParaRPr lang="zh-CN" altLang="en-US" dirty="0"/>
          </a:p>
        </p:txBody>
      </p:sp>
      <p:pic>
        <p:nvPicPr>
          <p:cNvPr id="39937" name="Picture 1" descr="C:\Users\hasee\AppData\Roaming\Tencent\Users\33150197\QQ\WinTemp\RichOle\DGJ3}%_TJO@{JHT{]_}(7BC.jpg"/>
          <p:cNvPicPr>
            <a:picLocks noChangeAspect="1" noChangeArrowheads="1"/>
          </p:cNvPicPr>
          <p:nvPr/>
        </p:nvPicPr>
        <p:blipFill>
          <a:blip r:embed="rId2" cstate="print"/>
          <a:srcRect/>
          <a:stretch>
            <a:fillRect/>
          </a:stretch>
        </p:blipFill>
        <p:spPr bwMode="auto">
          <a:xfrm>
            <a:off x="1357290" y="1428736"/>
            <a:ext cx="6858048" cy="498335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71480"/>
            <a:ext cx="8229600" cy="1143000"/>
          </a:xfrm>
        </p:spPr>
        <p:txBody>
          <a:bodyPr/>
          <a:lstStyle/>
          <a:p>
            <a:r>
              <a:rPr lang="zh-CN" altLang="en-US" dirty="0" smtClean="0"/>
              <a:t>支票的介绍</a:t>
            </a:r>
            <a:endParaRPr lang="zh-CN" altLang="en-US" dirty="0"/>
          </a:p>
        </p:txBody>
      </p:sp>
      <p:sp>
        <p:nvSpPr>
          <p:cNvPr id="3" name="内容占位符 2"/>
          <p:cNvSpPr>
            <a:spLocks noGrp="1"/>
          </p:cNvSpPr>
          <p:nvPr>
            <p:ph idx="1"/>
          </p:nvPr>
        </p:nvSpPr>
        <p:spPr>
          <a:xfrm>
            <a:off x="0" y="1785926"/>
            <a:ext cx="3500430" cy="4911741"/>
          </a:xfrm>
        </p:spPr>
        <p:txBody>
          <a:bodyPr>
            <a:normAutofit/>
          </a:bodyPr>
          <a:lstStyle/>
          <a:p>
            <a:pPr>
              <a:buNone/>
            </a:pPr>
            <a:r>
              <a:rPr lang="zh-CN" altLang="en-US" sz="2800" dirty="0" smtClean="0"/>
              <a:t>    </a:t>
            </a:r>
            <a:r>
              <a:rPr lang="zh-CN" altLang="en-US" dirty="0" smtClean="0"/>
              <a:t>支票是出票人签发，委托办理支票存款业务的银行或者其他金融机构在见票时无条件支付确定的金额给收款人或持票人的票据。</a:t>
            </a:r>
            <a:endParaRPr lang="en-US" altLang="zh-CN" dirty="0" smtClean="0"/>
          </a:p>
          <a:p>
            <a:pPr>
              <a:buNone/>
            </a:pPr>
            <a:r>
              <a:rPr lang="en-US" altLang="zh-CN" sz="2800" dirty="0" smtClean="0"/>
              <a:t>    </a:t>
            </a:r>
            <a:endParaRPr lang="zh-CN" altLang="en-US" sz="2800" dirty="0" smtClean="0"/>
          </a:p>
          <a:p>
            <a:pPr>
              <a:buNone/>
            </a:pPr>
            <a:endParaRPr lang="zh-CN" altLang="en-US" sz="2800" dirty="0"/>
          </a:p>
        </p:txBody>
      </p:sp>
      <p:sp>
        <p:nvSpPr>
          <p:cNvPr id="4" name="矩形 3"/>
          <p:cNvSpPr/>
          <p:nvPr/>
        </p:nvSpPr>
        <p:spPr>
          <a:xfrm>
            <a:off x="4000496" y="1928802"/>
            <a:ext cx="4929222" cy="4429156"/>
          </a:xfrm>
          <a:prstGeom prst="rect">
            <a:avLst/>
          </a:prstGeom>
          <a:solidFill>
            <a:schemeClr val="accent2">
              <a:alpha val="2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5" name="矩形 4"/>
          <p:cNvSpPr/>
          <p:nvPr/>
        </p:nvSpPr>
        <p:spPr>
          <a:xfrm>
            <a:off x="4357686" y="1571612"/>
            <a:ext cx="1643074" cy="57150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b="1" dirty="0" smtClean="0">
                <a:effectLst>
                  <a:outerShdw blurRad="38100" dist="38100" dir="2700000" algn="tl">
                    <a:srgbClr val="000000">
                      <a:alpha val="43137"/>
                    </a:srgbClr>
                  </a:outerShdw>
                </a:effectLst>
              </a:rPr>
              <a:t>注意事项</a:t>
            </a:r>
            <a:endParaRPr lang="zh-CN" altLang="en-US" b="1" dirty="0">
              <a:effectLst>
                <a:outerShdw blurRad="38100" dist="38100" dir="2700000" algn="tl">
                  <a:srgbClr val="000000">
                    <a:alpha val="43137"/>
                  </a:srgbClr>
                </a:outerShdw>
              </a:effectLst>
            </a:endParaRPr>
          </a:p>
        </p:txBody>
      </p:sp>
      <p:sp>
        <p:nvSpPr>
          <p:cNvPr id="6" name="矩形 5"/>
          <p:cNvSpPr/>
          <p:nvPr/>
        </p:nvSpPr>
        <p:spPr>
          <a:xfrm>
            <a:off x="4643438" y="2214554"/>
            <a:ext cx="3571900" cy="71438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marL="342900" indent="-342900" algn="ctr"/>
            <a:r>
              <a:rPr lang="zh-CN" altLang="en-US" sz="2400" b="1" dirty="0" smtClean="0"/>
              <a:t>出票日期必须大写</a:t>
            </a:r>
            <a:endParaRPr lang="en-US" altLang="zh-CN" sz="2400" dirty="0" smtClean="0"/>
          </a:p>
        </p:txBody>
      </p:sp>
      <p:sp>
        <p:nvSpPr>
          <p:cNvPr id="7" name="矩形 6"/>
          <p:cNvSpPr/>
          <p:nvPr/>
        </p:nvSpPr>
        <p:spPr>
          <a:xfrm>
            <a:off x="4643438" y="3214686"/>
            <a:ext cx="3643370" cy="78581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marL="342900" indent="-342900" algn="ctr"/>
            <a:r>
              <a:rPr lang="zh-CN" altLang="en-US" sz="2400" b="1" dirty="0" smtClean="0"/>
              <a:t>人民币小写货币符号</a:t>
            </a:r>
            <a:r>
              <a:rPr lang="zh-CN" altLang="en-US" sz="2400" b="1" spc="-100" dirty="0" smtClean="0">
                <a:solidFill>
                  <a:schemeClr val="bg1"/>
                </a:solidFill>
                <a:latin typeface="Candara" pitchFamily="34" charset="0"/>
                <a:ea typeface="楷体_GB2312" pitchFamily="49" charset="-122"/>
              </a:rPr>
              <a:t>￥</a:t>
            </a:r>
            <a:endParaRPr lang="en-US" altLang="zh-CN" sz="2400" dirty="0" smtClean="0">
              <a:solidFill>
                <a:schemeClr val="bg1"/>
              </a:solidFill>
            </a:endParaRPr>
          </a:p>
        </p:txBody>
      </p:sp>
      <p:sp>
        <p:nvSpPr>
          <p:cNvPr id="8" name="流程图: 过程 7"/>
          <p:cNvSpPr/>
          <p:nvPr/>
        </p:nvSpPr>
        <p:spPr>
          <a:xfrm>
            <a:off x="4643438" y="4286256"/>
            <a:ext cx="3643338" cy="7858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印鉴清晰规范</a:t>
            </a:r>
            <a:endParaRPr lang="zh-CN" altLang="en-US" sz="2400" b="1" dirty="0"/>
          </a:p>
        </p:txBody>
      </p:sp>
      <p:sp>
        <p:nvSpPr>
          <p:cNvPr id="9" name="流程图: 过程 8"/>
          <p:cNvSpPr/>
          <p:nvPr/>
        </p:nvSpPr>
        <p:spPr>
          <a:xfrm>
            <a:off x="4643438" y="5357826"/>
            <a:ext cx="3643338" cy="785818"/>
          </a:xfrm>
          <a:prstGeom prst="flowChart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2400" b="1" dirty="0" smtClean="0"/>
              <a:t>票面不得有任何修改痕迹</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六、销售（成品）出库单</a:t>
            </a:r>
            <a:endParaRPr lang="zh-CN" altLang="en-US" dirty="0"/>
          </a:p>
        </p:txBody>
      </p:sp>
      <p:pic>
        <p:nvPicPr>
          <p:cNvPr id="41985" name="Picture 1" descr="C:\Users\hasee\AppData\Roaming\Tencent\Users\33150197\QQ\WinTemp\RichOle\JG7)O`47W~(GN8UEUM(Y3HL.jpg"/>
          <p:cNvPicPr>
            <a:picLocks noChangeAspect="1" noChangeArrowheads="1"/>
          </p:cNvPicPr>
          <p:nvPr/>
        </p:nvPicPr>
        <p:blipFill>
          <a:blip r:embed="rId2" cstate="print"/>
          <a:srcRect/>
          <a:stretch>
            <a:fillRect/>
          </a:stretch>
        </p:blipFill>
        <p:spPr bwMode="auto">
          <a:xfrm>
            <a:off x="714348" y="1785926"/>
            <a:ext cx="8052181" cy="400052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七、支出凭单</a:t>
            </a:r>
            <a:endParaRPr lang="zh-CN" altLang="en-US" dirty="0"/>
          </a:p>
        </p:txBody>
      </p:sp>
      <p:pic>
        <p:nvPicPr>
          <p:cNvPr id="40962" name="Picture 2"/>
          <p:cNvPicPr>
            <a:picLocks noChangeAspect="1" noChangeArrowheads="1"/>
          </p:cNvPicPr>
          <p:nvPr/>
        </p:nvPicPr>
        <p:blipFill>
          <a:blip r:embed="rId2" cstate="print"/>
          <a:srcRect/>
          <a:stretch>
            <a:fillRect/>
          </a:stretch>
        </p:blipFill>
        <p:spPr bwMode="auto">
          <a:xfrm>
            <a:off x="1000100" y="1428736"/>
            <a:ext cx="6896100" cy="4238625"/>
          </a:xfrm>
          <a:prstGeom prst="rect">
            <a:avLst/>
          </a:prstGeom>
          <a:noFill/>
          <a:ln w="9525">
            <a:noFill/>
            <a:miter lim="800000"/>
            <a:headEnd/>
            <a:tailEnd/>
          </a:ln>
          <a:effectLst/>
        </p:spPr>
      </p:pic>
      <p:sp>
        <p:nvSpPr>
          <p:cNvPr id="6" name="椭圆形标注 5"/>
          <p:cNvSpPr/>
          <p:nvPr/>
        </p:nvSpPr>
        <p:spPr>
          <a:xfrm>
            <a:off x="5286380" y="1500174"/>
            <a:ext cx="3643338" cy="1071570"/>
          </a:xfrm>
          <a:prstGeom prst="wedgeEllipseCallout">
            <a:avLst/>
          </a:prstGeom>
          <a:solidFill>
            <a:schemeClr val="accent1">
              <a:alpha val="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rgbClr val="FF0000"/>
                </a:solidFill>
              </a:rPr>
              <a:t>即付里可以填写报销人姓名和报销用途，比如某某报销交通费。</a:t>
            </a:r>
            <a:r>
              <a:rPr lang="zh-CN" altLang="en-US" b="1" dirty="0" smtClean="0">
                <a:solidFill>
                  <a:schemeClr val="tx1"/>
                </a:solidFill>
              </a:rPr>
              <a:t>！</a:t>
            </a:r>
            <a:endParaRPr lang="zh-CN" alt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blinds(horizontal)">
                                      <p:cBhvr>
                                        <p:cTn id="7" dur="500"/>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304800" y="609600"/>
            <a:ext cx="7467600" cy="1200150"/>
          </a:xfrm>
          <a:prstGeom prst="rect">
            <a:avLst/>
          </a:prstGeom>
          <a:noFill/>
          <a:ln w="9525">
            <a:noFill/>
            <a:miter lim="800000"/>
            <a:headEnd/>
            <a:tailEnd/>
          </a:ln>
        </p:spPr>
        <p:txBody>
          <a:bodyPr>
            <a:spAutoFit/>
          </a:bodyPr>
          <a:lstStyle/>
          <a:p>
            <a:r>
              <a:rPr lang="zh-CN" altLang="en-US" sz="2400">
                <a:latin typeface="微软雅黑" pitchFamily="34" charset="-122"/>
                <a:ea typeface="微软雅黑" pitchFamily="34" charset="-122"/>
              </a:rPr>
              <a:t>在正规财务制度下，发票是原始凭证，可用作报销、记账证明等，附在记账凭证后；而收据并不是正式的，只是收付现金的证明而已，不能作为原始凭证。</a:t>
            </a:r>
          </a:p>
        </p:txBody>
      </p:sp>
      <p:sp>
        <p:nvSpPr>
          <p:cNvPr id="5" name="矩形 4"/>
          <p:cNvSpPr/>
          <p:nvPr/>
        </p:nvSpPr>
        <p:spPr>
          <a:xfrm>
            <a:off x="304800" y="1752600"/>
            <a:ext cx="7924800" cy="4894263"/>
          </a:xfrm>
          <a:prstGeom prst="rect">
            <a:avLst/>
          </a:prstGeom>
        </p:spPr>
        <p:txBody>
          <a:bodyPr>
            <a:spAutoFit/>
          </a:bodyPr>
          <a:lstStyle/>
          <a:p>
            <a:pPr>
              <a:defRPr/>
            </a:pPr>
            <a:r>
              <a:rPr lang="en-US" altLang="zh-CN" sz="2400" dirty="0">
                <a:latin typeface="+mn-ea"/>
                <a:ea typeface="+mn-ea"/>
              </a:rPr>
              <a:t>1.</a:t>
            </a:r>
            <a:r>
              <a:rPr lang="zh-CN" altLang="en-US" sz="2400" dirty="0">
                <a:latin typeface="+mn-ea"/>
                <a:ea typeface="+mn-ea"/>
              </a:rPr>
              <a:t>发票，是指在购销商品，提供或者接受服务以及从事其他经营活动中，开具、收取的收付款凭证，由税务机关统一监制，一般由纳税人在税务机关领购，也有的在税务机关申请代开。而收据是收到往来资金的一种凭据，仅限于资金往来用，如收到还款和欠款以及借入资金时开具。收据一般在市场上直接购买。也有的省市将用于企业外部资金往来的收据也纳入监制范围。</a:t>
            </a:r>
          </a:p>
          <a:p>
            <a:pPr>
              <a:defRPr/>
            </a:pPr>
            <a:r>
              <a:rPr lang="en-US" altLang="zh-CN" sz="2400" dirty="0">
                <a:latin typeface="+mn-ea"/>
                <a:ea typeface="+mn-ea"/>
              </a:rPr>
              <a:t>2.</a:t>
            </a:r>
            <a:r>
              <a:rPr lang="zh-CN" altLang="en-US" sz="2400" dirty="0">
                <a:latin typeface="+mn-ea"/>
                <a:ea typeface="+mn-ea"/>
              </a:rPr>
              <a:t>发票可以作为合法的据以进入成本费用的凭据，而收据却不能。</a:t>
            </a:r>
          </a:p>
          <a:p>
            <a:pPr>
              <a:defRPr/>
            </a:pPr>
            <a:r>
              <a:rPr lang="zh-CN" altLang="en-US" sz="2400" dirty="0">
                <a:latin typeface="+mn-ea"/>
                <a:ea typeface="+mn-ea"/>
              </a:rPr>
              <a:t>     所以，当你销售商品（产品），提供或者接受服务以及从事其他经营活动时必须开具发票，收到往来资金时可以开具收据。两者不能相互混淆，否则会受到税务机关的处罚。</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2"/>
          <p:cNvPicPr>
            <a:picLocks noChangeAspect="1" noChangeArrowheads="1"/>
          </p:cNvPicPr>
          <p:nvPr/>
        </p:nvPicPr>
        <p:blipFill>
          <a:blip r:embed="rId2" cstate="print"/>
          <a:srcRect l="34554" t="18752" r="34409" b="46875"/>
          <a:stretch>
            <a:fillRect/>
          </a:stretch>
        </p:blipFill>
        <p:spPr bwMode="auto">
          <a:xfrm>
            <a:off x="685800" y="1219200"/>
            <a:ext cx="7219950" cy="4495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71480"/>
            <a:ext cx="8229600" cy="1143000"/>
          </a:xfrm>
        </p:spPr>
        <p:txBody>
          <a:bodyPr/>
          <a:lstStyle/>
          <a:p>
            <a:r>
              <a:rPr lang="zh-CN" altLang="en-US" dirty="0" smtClean="0"/>
              <a:t>支票填写常见的问题</a:t>
            </a:r>
            <a:endParaRPr lang="zh-CN" altLang="en-US" dirty="0"/>
          </a:p>
        </p:txBody>
      </p:sp>
      <p:sp>
        <p:nvSpPr>
          <p:cNvPr id="3" name="内容占位符 2"/>
          <p:cNvSpPr>
            <a:spLocks noGrp="1"/>
          </p:cNvSpPr>
          <p:nvPr>
            <p:ph idx="1"/>
          </p:nvPr>
        </p:nvSpPr>
        <p:spPr>
          <a:xfrm>
            <a:off x="428596" y="1500174"/>
            <a:ext cx="8229600" cy="4840303"/>
          </a:xfrm>
        </p:spPr>
        <p:txBody>
          <a:bodyPr/>
          <a:lstStyle/>
          <a:p>
            <a:r>
              <a:rPr lang="zh-CN" altLang="en-US" dirty="0" smtClean="0"/>
              <a:t>书写不规范</a:t>
            </a:r>
            <a:endParaRPr lang="en-US" altLang="zh-CN" dirty="0" smtClean="0"/>
          </a:p>
          <a:p>
            <a:pPr marL="514350" indent="-514350">
              <a:buAutoNum type="arabicPeriod"/>
            </a:pPr>
            <a:r>
              <a:rPr lang="zh-CN" altLang="en-US" dirty="0" smtClean="0"/>
              <a:t>出票日期填写错误</a:t>
            </a:r>
            <a:endParaRPr lang="en-US" altLang="zh-CN" dirty="0" smtClean="0"/>
          </a:p>
          <a:p>
            <a:pPr marL="514350" indent="-514350">
              <a:buNone/>
            </a:pPr>
            <a:endParaRPr lang="zh-CN" altLang="en-US" dirty="0"/>
          </a:p>
        </p:txBody>
      </p:sp>
      <p:pic>
        <p:nvPicPr>
          <p:cNvPr id="4" name="Picture 19"/>
          <p:cNvPicPr>
            <a:picLocks noChangeAspect="1" noChangeArrowheads="1"/>
          </p:cNvPicPr>
          <p:nvPr/>
        </p:nvPicPr>
        <p:blipFill>
          <a:blip r:embed="rId2" cstate="print"/>
          <a:srcRect/>
          <a:stretch>
            <a:fillRect/>
          </a:stretch>
        </p:blipFill>
        <p:spPr bwMode="auto">
          <a:xfrm>
            <a:off x="500034" y="2857496"/>
            <a:ext cx="7981950" cy="3152775"/>
          </a:xfrm>
          <a:prstGeom prst="rect">
            <a:avLst/>
          </a:prstGeom>
          <a:noFill/>
          <a:ln w="9525">
            <a:noFill/>
            <a:miter lim="800000"/>
            <a:headEnd/>
            <a:tailEnd/>
          </a:ln>
        </p:spPr>
      </p:pic>
      <p:sp>
        <p:nvSpPr>
          <p:cNvPr id="5" name="TextBox 4"/>
          <p:cNvSpPr txBox="1"/>
          <p:nvPr/>
        </p:nvSpPr>
        <p:spPr>
          <a:xfrm>
            <a:off x="3571868" y="3357562"/>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6" name="TextBox 5"/>
          <p:cNvSpPr txBox="1"/>
          <p:nvPr/>
        </p:nvSpPr>
        <p:spPr>
          <a:xfrm>
            <a:off x="4500562" y="3357562"/>
            <a:ext cx="500066" cy="276999"/>
          </a:xfrm>
          <a:prstGeom prst="rect">
            <a:avLst/>
          </a:prstGeom>
          <a:noFill/>
        </p:spPr>
        <p:txBody>
          <a:bodyPr wrap="square" rtlCol="0">
            <a:spAutoFit/>
          </a:bodyPr>
          <a:lstStyle/>
          <a:p>
            <a:r>
              <a:rPr lang="zh-CN" altLang="en-US" sz="1200" b="1" dirty="0" smtClean="0"/>
              <a:t>壹拾</a:t>
            </a:r>
            <a:endParaRPr lang="zh-CN" altLang="en-US" sz="1200" b="1" dirty="0"/>
          </a:p>
        </p:txBody>
      </p:sp>
      <p:sp>
        <p:nvSpPr>
          <p:cNvPr id="7" name="TextBox 6"/>
          <p:cNvSpPr txBox="1"/>
          <p:nvPr/>
        </p:nvSpPr>
        <p:spPr>
          <a:xfrm>
            <a:off x="4929190" y="3357562"/>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8" name="TextBox 7"/>
          <p:cNvSpPr txBox="1"/>
          <p:nvPr/>
        </p:nvSpPr>
        <p:spPr>
          <a:xfrm>
            <a:off x="3214678" y="3500438"/>
            <a:ext cx="142876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13" name="TextBox 12"/>
          <p:cNvSpPr txBox="1"/>
          <p:nvPr/>
        </p:nvSpPr>
        <p:spPr>
          <a:xfrm>
            <a:off x="3357554" y="3786190"/>
            <a:ext cx="4929222" cy="692497"/>
          </a:xfrm>
          <a:prstGeom prst="rect">
            <a:avLst/>
          </a:prstGeom>
          <a:noFill/>
        </p:spPr>
        <p:txBody>
          <a:bodyPr wrap="square" rtlCol="0">
            <a:spAutoFit/>
          </a:bodyPr>
          <a:lstStyle/>
          <a:p>
            <a:r>
              <a:rPr lang="zh-CN" altLang="en-US" sz="2000" b="1" dirty="0" smtClean="0">
                <a:solidFill>
                  <a:srgbClr val="000000"/>
                </a:solidFill>
                <a:latin typeface="楷体_GB2312" pitchFamily="49" charset="-122"/>
                <a:ea typeface="楷体_GB2312" pitchFamily="49" charset="-122"/>
              </a:rPr>
              <a:t>壹万元整                  </a:t>
            </a:r>
            <a:r>
              <a:rPr lang="zh-CN" altLang="en-US" sz="2100" b="1" spc="-100" dirty="0" smtClean="0">
                <a:solidFill>
                  <a:srgbClr val="000000"/>
                </a:solidFill>
                <a:latin typeface="Candara" pitchFamily="34" charset="0"/>
                <a:ea typeface="楷体_GB2312" pitchFamily="49" charset="-122"/>
              </a:rPr>
              <a:t>￥</a:t>
            </a:r>
            <a:r>
              <a:rPr lang="en-US" altLang="zh-CN" sz="2100" b="1" spc="-100" dirty="0" smtClean="0">
                <a:solidFill>
                  <a:srgbClr val="000000"/>
                </a:solidFill>
                <a:latin typeface="楷体_GB2312" pitchFamily="49" charset="-122"/>
                <a:ea typeface="楷体_GB2312" pitchFamily="49" charset="-122"/>
              </a:rPr>
              <a:t>1000000</a:t>
            </a:r>
          </a:p>
          <a:p>
            <a:endParaRPr lang="zh-CN" altLang="en-US" dirty="0"/>
          </a:p>
        </p:txBody>
      </p:sp>
      <p:sp>
        <p:nvSpPr>
          <p:cNvPr id="14" name="TextBox 13"/>
          <p:cNvSpPr txBox="1"/>
          <p:nvPr/>
        </p:nvSpPr>
        <p:spPr>
          <a:xfrm>
            <a:off x="3000364" y="4214818"/>
            <a:ext cx="1071570" cy="338554"/>
          </a:xfrm>
          <a:prstGeom prst="rect">
            <a:avLst/>
          </a:prstGeom>
          <a:noFill/>
        </p:spPr>
        <p:txBody>
          <a:bodyPr wrap="square" rtlCol="0">
            <a:spAutoFit/>
          </a:bodyPr>
          <a:lstStyle/>
          <a:p>
            <a:r>
              <a:rPr lang="zh-CN" altLang="en-US" sz="1600" b="1" dirty="0" smtClean="0"/>
              <a:t>备用金</a:t>
            </a:r>
            <a:endParaRPr lang="zh-CN" altLang="en-US" sz="1600" b="1" dirty="0"/>
          </a:p>
        </p:txBody>
      </p:sp>
      <p:sp>
        <p:nvSpPr>
          <p:cNvPr id="15" name="TextBox 14"/>
          <p:cNvSpPr txBox="1"/>
          <p:nvPr/>
        </p:nvSpPr>
        <p:spPr>
          <a:xfrm>
            <a:off x="5929322" y="4286256"/>
            <a:ext cx="1571636" cy="307777"/>
          </a:xfrm>
          <a:prstGeom prst="rect">
            <a:avLst/>
          </a:prstGeom>
          <a:noFill/>
        </p:spPr>
        <p:txBody>
          <a:bodyPr wrap="square" rtlCol="0">
            <a:spAutoFit/>
          </a:bodyPr>
          <a:lstStyle/>
          <a:p>
            <a:r>
              <a:rPr lang="en-US" altLang="zh-CN" sz="1400" b="1" dirty="0" smtClean="0"/>
              <a:t>123456</a:t>
            </a:r>
            <a:endParaRPr lang="zh-CN" altLang="en-US" sz="1400" b="1" dirty="0"/>
          </a:p>
        </p:txBody>
      </p:sp>
      <p:grpSp>
        <p:nvGrpSpPr>
          <p:cNvPr id="16" name="Group 17"/>
          <p:cNvGrpSpPr>
            <a:grpSpLocks noChangeAspect="1"/>
          </p:cNvGrpSpPr>
          <p:nvPr/>
        </p:nvGrpSpPr>
        <p:grpSpPr bwMode="auto">
          <a:xfrm>
            <a:off x="3500430" y="4429132"/>
            <a:ext cx="1408113" cy="1457325"/>
            <a:chOff x="2200" y="2568"/>
            <a:chExt cx="887" cy="918"/>
          </a:xfrm>
        </p:grpSpPr>
        <p:sp>
          <p:nvSpPr>
            <p:cNvPr id="1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1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1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pic>
        <p:nvPicPr>
          <p:cNvPr id="20" name="图片 23"/>
          <p:cNvPicPr>
            <a:picLocks noChangeAspect="1" noChangeArrowheads="1"/>
          </p:cNvPicPr>
          <p:nvPr/>
        </p:nvPicPr>
        <p:blipFill>
          <a:blip r:embed="rId5" cstate="print"/>
          <a:srcRect/>
          <a:stretch>
            <a:fillRect/>
          </a:stretch>
        </p:blipFill>
        <p:spPr bwMode="auto">
          <a:xfrm>
            <a:off x="5000628" y="5072074"/>
            <a:ext cx="720725" cy="723900"/>
          </a:xfrm>
          <a:prstGeom prst="rect">
            <a:avLst/>
          </a:prstGeom>
          <a:noFill/>
          <a:ln w="9525">
            <a:noFill/>
            <a:miter lim="800000"/>
            <a:headEnd/>
            <a:tailEnd/>
          </a:ln>
        </p:spPr>
      </p:pic>
      <p:sp>
        <p:nvSpPr>
          <p:cNvPr id="21" name="TextBox 20"/>
          <p:cNvSpPr txBox="1"/>
          <p:nvPr/>
        </p:nvSpPr>
        <p:spPr>
          <a:xfrm>
            <a:off x="1142976" y="4572008"/>
            <a:ext cx="1285884" cy="276999"/>
          </a:xfrm>
          <a:prstGeom prst="rect">
            <a:avLst/>
          </a:prstGeom>
          <a:noFill/>
        </p:spPr>
        <p:txBody>
          <a:bodyPr wrap="square" rtlCol="0">
            <a:spAutoFit/>
          </a:bodyPr>
          <a:lstStyle/>
          <a:p>
            <a:r>
              <a:rPr lang="en-US" altLang="zh-CN" sz="1200" b="1" dirty="0" smtClean="0"/>
              <a:t>2011    10    28</a:t>
            </a:r>
            <a:endParaRPr lang="zh-CN" altLang="en-US" sz="1200" b="1" dirty="0"/>
          </a:p>
        </p:txBody>
      </p:sp>
      <p:sp>
        <p:nvSpPr>
          <p:cNvPr id="22" name="TextBox 21"/>
          <p:cNvSpPr txBox="1"/>
          <p:nvPr/>
        </p:nvSpPr>
        <p:spPr>
          <a:xfrm>
            <a:off x="1214414" y="4786322"/>
            <a:ext cx="107157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23" name="TextBox 22"/>
          <p:cNvSpPr txBox="1"/>
          <p:nvPr/>
        </p:nvSpPr>
        <p:spPr>
          <a:xfrm>
            <a:off x="1214414" y="5000636"/>
            <a:ext cx="1428760" cy="276999"/>
          </a:xfrm>
          <a:prstGeom prst="rect">
            <a:avLst/>
          </a:prstGeom>
          <a:noFill/>
        </p:spPr>
        <p:txBody>
          <a:bodyPr wrap="square" rtlCol="0">
            <a:spAutoFit/>
          </a:bodyPr>
          <a:lstStyle/>
          <a:p>
            <a:r>
              <a:rPr lang="zh-CN" altLang="en-US" sz="1200" b="1" spc="-100" dirty="0" smtClean="0">
                <a:solidFill>
                  <a:srgbClr val="000000"/>
                </a:solidFill>
                <a:latin typeface="Candara" pitchFamily="34" charset="0"/>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10000</a:t>
            </a:r>
            <a:r>
              <a:rPr lang="zh-CN" altLang="en-US" sz="1200" b="1" spc="-100" dirty="0" smtClean="0">
                <a:solidFill>
                  <a:srgbClr val="000000"/>
                </a:solidFill>
                <a:latin typeface="楷体_GB2312" pitchFamily="49" charset="-122"/>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00</a:t>
            </a:r>
            <a:endParaRPr lang="zh-CN" altLang="en-US" sz="1200" b="1" dirty="0"/>
          </a:p>
        </p:txBody>
      </p:sp>
      <p:sp>
        <p:nvSpPr>
          <p:cNvPr id="24" name="TextBox 23"/>
          <p:cNvSpPr txBox="1"/>
          <p:nvPr/>
        </p:nvSpPr>
        <p:spPr>
          <a:xfrm>
            <a:off x="1214414" y="5214950"/>
            <a:ext cx="928694" cy="276999"/>
          </a:xfrm>
          <a:prstGeom prst="rect">
            <a:avLst/>
          </a:prstGeom>
          <a:noFill/>
        </p:spPr>
        <p:txBody>
          <a:bodyPr wrap="square" rtlCol="0">
            <a:spAutoFit/>
          </a:bodyPr>
          <a:lstStyle/>
          <a:p>
            <a:r>
              <a:rPr lang="zh-CN" altLang="en-US" sz="1200" b="1" dirty="0" smtClean="0"/>
              <a:t>备用金</a:t>
            </a:r>
            <a:endParaRPr lang="zh-CN" altLang="en-US" sz="1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428604"/>
            <a:ext cx="8229600" cy="1143000"/>
          </a:xfrm>
        </p:spPr>
        <p:txBody>
          <a:bodyPr>
            <a:normAutofit/>
          </a:bodyPr>
          <a:lstStyle/>
          <a:p>
            <a:pPr algn="l"/>
            <a:r>
              <a:rPr lang="en-US" altLang="zh-CN" sz="3200" dirty="0" smtClean="0"/>
              <a:t>2. </a:t>
            </a:r>
            <a:r>
              <a:rPr lang="zh-CN" altLang="en-US" sz="3200" dirty="0" smtClean="0"/>
              <a:t>书写涂改痕迹</a:t>
            </a:r>
            <a:endParaRPr lang="zh-CN" altLang="en-US" sz="3200" dirty="0"/>
          </a:p>
        </p:txBody>
      </p:sp>
      <p:pic>
        <p:nvPicPr>
          <p:cNvPr id="6" name="Picture 19"/>
          <p:cNvPicPr>
            <a:picLocks noChangeAspect="1" noChangeArrowheads="1"/>
          </p:cNvPicPr>
          <p:nvPr/>
        </p:nvPicPr>
        <p:blipFill>
          <a:blip r:embed="rId2" cstate="print"/>
          <a:srcRect/>
          <a:stretch>
            <a:fillRect/>
          </a:stretch>
        </p:blipFill>
        <p:spPr bwMode="auto">
          <a:xfrm>
            <a:off x="500034" y="2000240"/>
            <a:ext cx="7981950" cy="3152775"/>
          </a:xfrm>
          <a:prstGeom prst="rect">
            <a:avLst/>
          </a:prstGeom>
          <a:noFill/>
          <a:ln w="9525">
            <a:noFill/>
            <a:miter lim="800000"/>
            <a:headEnd/>
            <a:tailEnd/>
          </a:ln>
        </p:spPr>
      </p:pic>
      <p:sp>
        <p:nvSpPr>
          <p:cNvPr id="7" name="TextBox 6"/>
          <p:cNvSpPr txBox="1"/>
          <p:nvPr/>
        </p:nvSpPr>
        <p:spPr>
          <a:xfrm>
            <a:off x="3571868" y="2500306"/>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8" name="TextBox 7"/>
          <p:cNvSpPr txBox="1"/>
          <p:nvPr/>
        </p:nvSpPr>
        <p:spPr>
          <a:xfrm>
            <a:off x="4357686" y="2500306"/>
            <a:ext cx="642942" cy="276999"/>
          </a:xfrm>
          <a:prstGeom prst="rect">
            <a:avLst/>
          </a:prstGeom>
          <a:noFill/>
        </p:spPr>
        <p:txBody>
          <a:bodyPr wrap="square" rtlCol="0">
            <a:spAutoFit/>
          </a:bodyPr>
          <a:lstStyle/>
          <a:p>
            <a:r>
              <a:rPr lang="zh-CN" altLang="en-US" sz="1200" b="1" dirty="0" smtClean="0"/>
              <a:t>零壹拾</a:t>
            </a:r>
            <a:endParaRPr lang="zh-CN" altLang="en-US" sz="1200" b="1" dirty="0"/>
          </a:p>
        </p:txBody>
      </p:sp>
      <p:sp>
        <p:nvSpPr>
          <p:cNvPr id="9" name="TextBox 8"/>
          <p:cNvSpPr txBox="1"/>
          <p:nvPr/>
        </p:nvSpPr>
        <p:spPr>
          <a:xfrm>
            <a:off x="4929190" y="2500306"/>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10" name="TextBox 9"/>
          <p:cNvSpPr txBox="1"/>
          <p:nvPr/>
        </p:nvSpPr>
        <p:spPr>
          <a:xfrm>
            <a:off x="3571868" y="2500306"/>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11" name="TextBox 10"/>
          <p:cNvSpPr txBox="1"/>
          <p:nvPr/>
        </p:nvSpPr>
        <p:spPr>
          <a:xfrm>
            <a:off x="4929190" y="2500306"/>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12" name="TextBox 11"/>
          <p:cNvSpPr txBox="1"/>
          <p:nvPr/>
        </p:nvSpPr>
        <p:spPr>
          <a:xfrm>
            <a:off x="3214678" y="2643182"/>
            <a:ext cx="142876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13" name="TextBox 12"/>
          <p:cNvSpPr txBox="1"/>
          <p:nvPr/>
        </p:nvSpPr>
        <p:spPr>
          <a:xfrm>
            <a:off x="3357554" y="2928934"/>
            <a:ext cx="4929222" cy="692497"/>
          </a:xfrm>
          <a:prstGeom prst="rect">
            <a:avLst/>
          </a:prstGeom>
          <a:noFill/>
        </p:spPr>
        <p:txBody>
          <a:bodyPr wrap="square" rtlCol="0">
            <a:spAutoFit/>
          </a:bodyPr>
          <a:lstStyle/>
          <a:p>
            <a:r>
              <a:rPr lang="zh-CN" altLang="en-US" sz="2000" b="1" strike="sngStrike" dirty="0" smtClean="0">
                <a:solidFill>
                  <a:srgbClr val="000000"/>
                </a:solidFill>
                <a:latin typeface="楷体_GB2312" pitchFamily="49" charset="-122"/>
                <a:ea typeface="楷体_GB2312" pitchFamily="49" charset="-122"/>
              </a:rPr>
              <a:t>贰</a:t>
            </a:r>
            <a:r>
              <a:rPr lang="zh-CN" altLang="en-US" sz="2000" b="1" dirty="0" smtClean="0">
                <a:solidFill>
                  <a:srgbClr val="000000"/>
                </a:solidFill>
                <a:latin typeface="楷体_GB2312" pitchFamily="49" charset="-122"/>
                <a:ea typeface="楷体_GB2312" pitchFamily="49" charset="-122"/>
              </a:rPr>
              <a:t> 壹万元整               </a:t>
            </a:r>
            <a:r>
              <a:rPr lang="zh-CN" altLang="en-US" sz="2100" b="1" spc="-100" dirty="0" smtClean="0">
                <a:solidFill>
                  <a:srgbClr val="000000"/>
                </a:solidFill>
                <a:latin typeface="Candara" pitchFamily="34" charset="0"/>
                <a:ea typeface="楷体_GB2312" pitchFamily="49" charset="-122"/>
              </a:rPr>
              <a:t>￥</a:t>
            </a:r>
            <a:r>
              <a:rPr lang="en-US" altLang="zh-CN" sz="2100" b="1" spc="-100" dirty="0" smtClean="0">
                <a:solidFill>
                  <a:srgbClr val="000000"/>
                </a:solidFill>
                <a:latin typeface="楷体_GB2312" pitchFamily="49" charset="-122"/>
                <a:ea typeface="楷体_GB2312" pitchFamily="49" charset="-122"/>
              </a:rPr>
              <a:t>1000000</a:t>
            </a:r>
          </a:p>
          <a:p>
            <a:endParaRPr lang="zh-CN" altLang="en-US" dirty="0"/>
          </a:p>
        </p:txBody>
      </p:sp>
      <p:sp>
        <p:nvSpPr>
          <p:cNvPr id="14" name="TextBox 13"/>
          <p:cNvSpPr txBox="1"/>
          <p:nvPr/>
        </p:nvSpPr>
        <p:spPr>
          <a:xfrm>
            <a:off x="3000364" y="3357562"/>
            <a:ext cx="1071570" cy="338554"/>
          </a:xfrm>
          <a:prstGeom prst="rect">
            <a:avLst/>
          </a:prstGeom>
          <a:noFill/>
        </p:spPr>
        <p:txBody>
          <a:bodyPr wrap="square" rtlCol="0">
            <a:spAutoFit/>
          </a:bodyPr>
          <a:lstStyle/>
          <a:p>
            <a:r>
              <a:rPr lang="zh-CN" altLang="en-US" sz="1600" b="1" dirty="0" smtClean="0"/>
              <a:t>备用金</a:t>
            </a:r>
            <a:endParaRPr lang="zh-CN" altLang="en-US" sz="1600" b="1" dirty="0"/>
          </a:p>
        </p:txBody>
      </p:sp>
      <p:sp>
        <p:nvSpPr>
          <p:cNvPr id="15" name="TextBox 14"/>
          <p:cNvSpPr txBox="1"/>
          <p:nvPr/>
        </p:nvSpPr>
        <p:spPr>
          <a:xfrm>
            <a:off x="5929322" y="3429000"/>
            <a:ext cx="1571636" cy="307777"/>
          </a:xfrm>
          <a:prstGeom prst="rect">
            <a:avLst/>
          </a:prstGeom>
          <a:noFill/>
        </p:spPr>
        <p:txBody>
          <a:bodyPr wrap="square" rtlCol="0">
            <a:spAutoFit/>
          </a:bodyPr>
          <a:lstStyle/>
          <a:p>
            <a:r>
              <a:rPr lang="en-US" altLang="zh-CN" sz="1400" b="1" dirty="0" smtClean="0"/>
              <a:t>123456</a:t>
            </a:r>
            <a:endParaRPr lang="zh-CN" altLang="en-US" sz="1400" b="1" dirty="0"/>
          </a:p>
        </p:txBody>
      </p:sp>
      <p:grpSp>
        <p:nvGrpSpPr>
          <p:cNvPr id="16" name="Group 17"/>
          <p:cNvGrpSpPr>
            <a:grpSpLocks noChangeAspect="1"/>
          </p:cNvGrpSpPr>
          <p:nvPr/>
        </p:nvGrpSpPr>
        <p:grpSpPr bwMode="auto">
          <a:xfrm>
            <a:off x="3500430" y="3571876"/>
            <a:ext cx="1408113" cy="1457325"/>
            <a:chOff x="2200" y="2568"/>
            <a:chExt cx="887" cy="918"/>
          </a:xfrm>
        </p:grpSpPr>
        <p:sp>
          <p:nvSpPr>
            <p:cNvPr id="1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1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1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pic>
        <p:nvPicPr>
          <p:cNvPr id="20" name="图片 23"/>
          <p:cNvPicPr>
            <a:picLocks noChangeAspect="1" noChangeArrowheads="1"/>
          </p:cNvPicPr>
          <p:nvPr/>
        </p:nvPicPr>
        <p:blipFill>
          <a:blip r:embed="rId5" cstate="print"/>
          <a:srcRect/>
          <a:stretch>
            <a:fillRect/>
          </a:stretch>
        </p:blipFill>
        <p:spPr bwMode="auto">
          <a:xfrm>
            <a:off x="5000628" y="4214818"/>
            <a:ext cx="720725" cy="723900"/>
          </a:xfrm>
          <a:prstGeom prst="rect">
            <a:avLst/>
          </a:prstGeom>
          <a:noFill/>
          <a:ln w="9525">
            <a:noFill/>
            <a:miter lim="800000"/>
            <a:headEnd/>
            <a:tailEnd/>
          </a:ln>
        </p:spPr>
      </p:pic>
      <p:sp>
        <p:nvSpPr>
          <p:cNvPr id="21" name="TextBox 20"/>
          <p:cNvSpPr txBox="1"/>
          <p:nvPr/>
        </p:nvSpPr>
        <p:spPr>
          <a:xfrm>
            <a:off x="1142976" y="3714752"/>
            <a:ext cx="1285884" cy="276999"/>
          </a:xfrm>
          <a:prstGeom prst="rect">
            <a:avLst/>
          </a:prstGeom>
          <a:noFill/>
        </p:spPr>
        <p:txBody>
          <a:bodyPr wrap="square" rtlCol="0">
            <a:spAutoFit/>
          </a:bodyPr>
          <a:lstStyle/>
          <a:p>
            <a:r>
              <a:rPr lang="en-US" altLang="zh-CN" sz="1200" b="1" dirty="0" smtClean="0"/>
              <a:t>2011    10    28</a:t>
            </a:r>
            <a:endParaRPr lang="zh-CN" altLang="en-US" sz="1200" b="1" dirty="0"/>
          </a:p>
        </p:txBody>
      </p:sp>
      <p:sp>
        <p:nvSpPr>
          <p:cNvPr id="22" name="TextBox 21"/>
          <p:cNvSpPr txBox="1"/>
          <p:nvPr/>
        </p:nvSpPr>
        <p:spPr>
          <a:xfrm>
            <a:off x="1214414" y="3929066"/>
            <a:ext cx="107157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23" name="TextBox 22"/>
          <p:cNvSpPr txBox="1"/>
          <p:nvPr/>
        </p:nvSpPr>
        <p:spPr>
          <a:xfrm>
            <a:off x="1214414" y="4143380"/>
            <a:ext cx="1428760" cy="276999"/>
          </a:xfrm>
          <a:prstGeom prst="rect">
            <a:avLst/>
          </a:prstGeom>
          <a:noFill/>
        </p:spPr>
        <p:txBody>
          <a:bodyPr wrap="square" rtlCol="0">
            <a:spAutoFit/>
          </a:bodyPr>
          <a:lstStyle/>
          <a:p>
            <a:r>
              <a:rPr lang="zh-CN" altLang="en-US" sz="1200" b="1" spc="-100" dirty="0" smtClean="0">
                <a:solidFill>
                  <a:srgbClr val="000000"/>
                </a:solidFill>
                <a:latin typeface="Candara" pitchFamily="34" charset="0"/>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10000</a:t>
            </a:r>
            <a:r>
              <a:rPr lang="zh-CN" altLang="en-US" sz="1200" b="1" spc="-100" dirty="0" smtClean="0">
                <a:solidFill>
                  <a:srgbClr val="000000"/>
                </a:solidFill>
                <a:latin typeface="楷体_GB2312" pitchFamily="49" charset="-122"/>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00</a:t>
            </a:r>
            <a:endParaRPr lang="zh-CN" altLang="en-US" sz="1200" b="1" dirty="0"/>
          </a:p>
        </p:txBody>
      </p:sp>
      <p:sp>
        <p:nvSpPr>
          <p:cNvPr id="24" name="TextBox 23"/>
          <p:cNvSpPr txBox="1"/>
          <p:nvPr/>
        </p:nvSpPr>
        <p:spPr>
          <a:xfrm>
            <a:off x="1214414" y="4357694"/>
            <a:ext cx="928694" cy="276999"/>
          </a:xfrm>
          <a:prstGeom prst="rect">
            <a:avLst/>
          </a:prstGeom>
          <a:noFill/>
        </p:spPr>
        <p:txBody>
          <a:bodyPr wrap="square" rtlCol="0">
            <a:spAutoFit/>
          </a:bodyPr>
          <a:lstStyle/>
          <a:p>
            <a:r>
              <a:rPr lang="zh-CN" altLang="en-US" sz="1200" b="1" dirty="0" smtClean="0"/>
              <a:t>备用金</a:t>
            </a:r>
            <a:endParaRPr lang="zh-CN" altLang="en-US" sz="1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785794"/>
            <a:ext cx="8229600" cy="4525963"/>
          </a:xfrm>
        </p:spPr>
        <p:txBody>
          <a:bodyPr/>
          <a:lstStyle/>
          <a:p>
            <a:r>
              <a:rPr lang="zh-CN" altLang="en-US" dirty="0" smtClean="0"/>
              <a:t>印鉴不规范</a:t>
            </a:r>
            <a:endParaRPr lang="en-US" altLang="zh-CN" dirty="0" smtClean="0"/>
          </a:p>
          <a:p>
            <a:pPr marL="514350" indent="-514350">
              <a:buAutoNum type="arabicPeriod"/>
            </a:pPr>
            <a:r>
              <a:rPr lang="zh-CN" altLang="en-US" dirty="0" smtClean="0"/>
              <a:t>印鉴不清晰</a:t>
            </a:r>
            <a:endParaRPr lang="en-US" altLang="zh-CN" dirty="0" smtClean="0"/>
          </a:p>
          <a:p>
            <a:pPr marL="514350" indent="-514350">
              <a:buNone/>
            </a:pPr>
            <a:endParaRPr lang="en-US" altLang="zh-CN" dirty="0" smtClean="0"/>
          </a:p>
          <a:p>
            <a:pPr marL="514350" indent="-514350">
              <a:buNone/>
            </a:pPr>
            <a:endParaRPr lang="zh-CN" altLang="en-US" dirty="0"/>
          </a:p>
        </p:txBody>
      </p:sp>
      <p:grpSp>
        <p:nvGrpSpPr>
          <p:cNvPr id="35" name="组合 34"/>
          <p:cNvGrpSpPr/>
          <p:nvPr/>
        </p:nvGrpSpPr>
        <p:grpSpPr>
          <a:xfrm>
            <a:off x="642910" y="2285992"/>
            <a:ext cx="7981950" cy="3152775"/>
            <a:chOff x="652434" y="3009896"/>
            <a:chExt cx="7981950" cy="3152775"/>
          </a:xfrm>
        </p:grpSpPr>
        <p:sp>
          <p:nvSpPr>
            <p:cNvPr id="4" name="TextBox 3"/>
            <p:cNvSpPr txBox="1"/>
            <p:nvPr/>
          </p:nvSpPr>
          <p:spPr>
            <a:xfrm>
              <a:off x="3571868" y="3357562"/>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5" name="TextBox 4"/>
            <p:cNvSpPr txBox="1"/>
            <p:nvPr/>
          </p:nvSpPr>
          <p:spPr>
            <a:xfrm>
              <a:off x="4929190" y="3357562"/>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6" name="TextBox 5"/>
            <p:cNvSpPr txBox="1"/>
            <p:nvPr/>
          </p:nvSpPr>
          <p:spPr>
            <a:xfrm>
              <a:off x="3214678" y="3500438"/>
              <a:ext cx="142876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7" name="TextBox 6"/>
            <p:cNvSpPr txBox="1"/>
            <p:nvPr/>
          </p:nvSpPr>
          <p:spPr>
            <a:xfrm>
              <a:off x="3357554" y="3786190"/>
              <a:ext cx="4929222" cy="692497"/>
            </a:xfrm>
            <a:prstGeom prst="rect">
              <a:avLst/>
            </a:prstGeom>
            <a:noFill/>
          </p:spPr>
          <p:txBody>
            <a:bodyPr wrap="square" rtlCol="0">
              <a:spAutoFit/>
            </a:bodyPr>
            <a:lstStyle/>
            <a:p>
              <a:r>
                <a:rPr lang="zh-CN" altLang="en-US" sz="2000" b="1" dirty="0" smtClean="0">
                  <a:solidFill>
                    <a:srgbClr val="000000"/>
                  </a:solidFill>
                  <a:latin typeface="楷体_GB2312" pitchFamily="49" charset="-122"/>
                  <a:ea typeface="楷体_GB2312" pitchFamily="49" charset="-122"/>
                </a:rPr>
                <a:t>壹万元整                  </a:t>
              </a:r>
              <a:r>
                <a:rPr lang="zh-CN" altLang="en-US" sz="2100" b="1" spc="-100" dirty="0" smtClean="0">
                  <a:solidFill>
                    <a:srgbClr val="000000"/>
                  </a:solidFill>
                  <a:latin typeface="Candara" pitchFamily="34" charset="0"/>
                  <a:ea typeface="楷体_GB2312" pitchFamily="49" charset="-122"/>
                </a:rPr>
                <a:t>￥</a:t>
              </a:r>
              <a:r>
                <a:rPr lang="en-US" altLang="zh-CN" sz="2100" b="1" spc="-100" dirty="0" smtClean="0">
                  <a:solidFill>
                    <a:srgbClr val="000000"/>
                  </a:solidFill>
                  <a:latin typeface="楷体_GB2312" pitchFamily="49" charset="-122"/>
                  <a:ea typeface="楷体_GB2312" pitchFamily="49" charset="-122"/>
                </a:rPr>
                <a:t>1000000</a:t>
              </a:r>
            </a:p>
            <a:p>
              <a:endParaRPr lang="zh-CN" altLang="en-US" dirty="0"/>
            </a:p>
          </p:txBody>
        </p:sp>
        <p:sp>
          <p:nvSpPr>
            <p:cNvPr id="8" name="TextBox 7"/>
            <p:cNvSpPr txBox="1"/>
            <p:nvPr/>
          </p:nvSpPr>
          <p:spPr>
            <a:xfrm>
              <a:off x="3000364" y="4214818"/>
              <a:ext cx="1071570" cy="338554"/>
            </a:xfrm>
            <a:prstGeom prst="rect">
              <a:avLst/>
            </a:prstGeom>
            <a:noFill/>
          </p:spPr>
          <p:txBody>
            <a:bodyPr wrap="square" rtlCol="0">
              <a:spAutoFit/>
            </a:bodyPr>
            <a:lstStyle/>
            <a:p>
              <a:r>
                <a:rPr lang="zh-CN" altLang="en-US" sz="1600" b="1" dirty="0" smtClean="0"/>
                <a:t>备用金</a:t>
              </a:r>
              <a:endParaRPr lang="zh-CN" altLang="en-US" sz="1600" b="1" dirty="0"/>
            </a:p>
          </p:txBody>
        </p:sp>
        <p:sp>
          <p:nvSpPr>
            <p:cNvPr id="9" name="TextBox 8"/>
            <p:cNvSpPr txBox="1"/>
            <p:nvPr/>
          </p:nvSpPr>
          <p:spPr>
            <a:xfrm>
              <a:off x="5929322" y="4286256"/>
              <a:ext cx="1571636" cy="307777"/>
            </a:xfrm>
            <a:prstGeom prst="rect">
              <a:avLst/>
            </a:prstGeom>
            <a:noFill/>
          </p:spPr>
          <p:txBody>
            <a:bodyPr wrap="square" rtlCol="0">
              <a:spAutoFit/>
            </a:bodyPr>
            <a:lstStyle/>
            <a:p>
              <a:r>
                <a:rPr lang="en-US" altLang="zh-CN" sz="1400" b="1" dirty="0" smtClean="0"/>
                <a:t>123456</a:t>
              </a:r>
              <a:endParaRPr lang="zh-CN" altLang="en-US" sz="1400" b="1" dirty="0"/>
            </a:p>
          </p:txBody>
        </p:sp>
        <p:grpSp>
          <p:nvGrpSpPr>
            <p:cNvPr id="10" name="Group 17"/>
            <p:cNvGrpSpPr>
              <a:grpSpLocks noChangeAspect="1"/>
            </p:cNvGrpSpPr>
            <p:nvPr/>
          </p:nvGrpSpPr>
          <p:grpSpPr bwMode="auto">
            <a:xfrm>
              <a:off x="3500430" y="4429132"/>
              <a:ext cx="1408113" cy="1457325"/>
              <a:chOff x="2200" y="2568"/>
              <a:chExt cx="887" cy="918"/>
            </a:xfrm>
          </p:grpSpPr>
          <p:sp>
            <p:nvSpPr>
              <p:cNvPr id="11"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12" name="Picture 18"/>
              <p:cNvPicPr>
                <a:picLocks noChangeAspect="1" noChangeArrowheads="1"/>
              </p:cNvPicPr>
              <p:nvPr/>
            </p:nvPicPr>
            <p:blipFill>
              <a:blip r:embed="rId2" cstate="print"/>
              <a:srcRect/>
              <a:stretch>
                <a:fillRect/>
              </a:stretch>
            </p:blipFill>
            <p:spPr bwMode="auto">
              <a:xfrm>
                <a:off x="2200" y="2568"/>
                <a:ext cx="889" cy="920"/>
              </a:xfrm>
              <a:prstGeom prst="rect">
                <a:avLst/>
              </a:prstGeom>
              <a:noFill/>
              <a:ln w="9525">
                <a:noFill/>
                <a:miter lim="800000"/>
                <a:headEnd/>
                <a:tailEnd/>
              </a:ln>
            </p:spPr>
          </p:pic>
          <p:pic>
            <p:nvPicPr>
              <p:cNvPr id="13" name="Picture 19"/>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grpSp>
        <p:pic>
          <p:nvPicPr>
            <p:cNvPr id="14" name="图片 23"/>
            <p:cNvPicPr>
              <a:picLocks noChangeAspect="1" noChangeArrowheads="1"/>
            </p:cNvPicPr>
            <p:nvPr/>
          </p:nvPicPr>
          <p:blipFill>
            <a:blip r:embed="rId4" cstate="print"/>
            <a:srcRect/>
            <a:stretch>
              <a:fillRect/>
            </a:stretch>
          </p:blipFill>
          <p:spPr bwMode="auto">
            <a:xfrm>
              <a:off x="5000628" y="5072074"/>
              <a:ext cx="720725" cy="723900"/>
            </a:xfrm>
            <a:prstGeom prst="rect">
              <a:avLst/>
            </a:prstGeom>
            <a:noFill/>
            <a:ln w="9525">
              <a:noFill/>
              <a:miter lim="800000"/>
              <a:headEnd/>
              <a:tailEnd/>
            </a:ln>
          </p:spPr>
        </p:pic>
        <p:sp>
          <p:nvSpPr>
            <p:cNvPr id="15" name="TextBox 14"/>
            <p:cNvSpPr txBox="1"/>
            <p:nvPr/>
          </p:nvSpPr>
          <p:spPr>
            <a:xfrm>
              <a:off x="1142976" y="4572008"/>
              <a:ext cx="1285884" cy="276999"/>
            </a:xfrm>
            <a:prstGeom prst="rect">
              <a:avLst/>
            </a:prstGeom>
            <a:noFill/>
          </p:spPr>
          <p:txBody>
            <a:bodyPr wrap="square" rtlCol="0">
              <a:spAutoFit/>
            </a:bodyPr>
            <a:lstStyle/>
            <a:p>
              <a:r>
                <a:rPr lang="en-US" altLang="zh-CN" sz="1200" b="1" dirty="0" smtClean="0"/>
                <a:t>2011    10    28</a:t>
              </a:r>
              <a:endParaRPr lang="zh-CN" altLang="en-US" sz="1200" b="1" dirty="0"/>
            </a:p>
          </p:txBody>
        </p:sp>
        <p:sp>
          <p:nvSpPr>
            <p:cNvPr id="16" name="TextBox 15"/>
            <p:cNvSpPr txBox="1"/>
            <p:nvPr/>
          </p:nvSpPr>
          <p:spPr>
            <a:xfrm>
              <a:off x="1214414" y="4786322"/>
              <a:ext cx="107157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17" name="TextBox 16"/>
            <p:cNvSpPr txBox="1"/>
            <p:nvPr/>
          </p:nvSpPr>
          <p:spPr>
            <a:xfrm>
              <a:off x="1214414" y="5000636"/>
              <a:ext cx="1428760" cy="276999"/>
            </a:xfrm>
            <a:prstGeom prst="rect">
              <a:avLst/>
            </a:prstGeom>
            <a:noFill/>
          </p:spPr>
          <p:txBody>
            <a:bodyPr wrap="square" rtlCol="0">
              <a:spAutoFit/>
            </a:bodyPr>
            <a:lstStyle/>
            <a:p>
              <a:r>
                <a:rPr lang="zh-CN" altLang="en-US" sz="1200" b="1" spc="-100" dirty="0" smtClean="0">
                  <a:solidFill>
                    <a:srgbClr val="000000"/>
                  </a:solidFill>
                  <a:latin typeface="Candara" pitchFamily="34" charset="0"/>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10000</a:t>
              </a:r>
              <a:r>
                <a:rPr lang="zh-CN" altLang="en-US" sz="1200" b="1" spc="-100" dirty="0" smtClean="0">
                  <a:solidFill>
                    <a:srgbClr val="000000"/>
                  </a:solidFill>
                  <a:latin typeface="楷体_GB2312" pitchFamily="49" charset="-122"/>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00</a:t>
              </a:r>
              <a:endParaRPr lang="zh-CN" altLang="en-US" sz="1200" b="1" dirty="0"/>
            </a:p>
          </p:txBody>
        </p:sp>
        <p:sp>
          <p:nvSpPr>
            <p:cNvPr id="18" name="TextBox 17"/>
            <p:cNvSpPr txBox="1"/>
            <p:nvPr/>
          </p:nvSpPr>
          <p:spPr>
            <a:xfrm>
              <a:off x="1214414" y="5214950"/>
              <a:ext cx="928694" cy="276999"/>
            </a:xfrm>
            <a:prstGeom prst="rect">
              <a:avLst/>
            </a:prstGeom>
            <a:noFill/>
          </p:spPr>
          <p:txBody>
            <a:bodyPr wrap="square" rtlCol="0">
              <a:spAutoFit/>
            </a:bodyPr>
            <a:lstStyle/>
            <a:p>
              <a:r>
                <a:rPr lang="zh-CN" altLang="en-US" sz="1200" b="1" dirty="0" smtClean="0"/>
                <a:t>备用金</a:t>
              </a:r>
              <a:endParaRPr lang="zh-CN" altLang="en-US" sz="1200" b="1" dirty="0"/>
            </a:p>
          </p:txBody>
        </p:sp>
        <p:pic>
          <p:nvPicPr>
            <p:cNvPr id="19" name="Picture 19"/>
            <p:cNvPicPr>
              <a:picLocks noChangeAspect="1" noChangeArrowheads="1"/>
            </p:cNvPicPr>
            <p:nvPr/>
          </p:nvPicPr>
          <p:blipFill>
            <a:blip r:embed="rId5" cstate="print"/>
            <a:srcRect/>
            <a:stretch>
              <a:fillRect/>
            </a:stretch>
          </p:blipFill>
          <p:spPr bwMode="auto">
            <a:xfrm>
              <a:off x="652434" y="3009896"/>
              <a:ext cx="7981950" cy="3152775"/>
            </a:xfrm>
            <a:prstGeom prst="rect">
              <a:avLst/>
            </a:prstGeom>
            <a:noFill/>
            <a:ln w="9525">
              <a:noFill/>
              <a:miter lim="800000"/>
              <a:headEnd/>
              <a:tailEnd/>
            </a:ln>
          </p:spPr>
        </p:pic>
        <p:sp>
          <p:nvSpPr>
            <p:cNvPr id="20" name="TextBox 19"/>
            <p:cNvSpPr txBox="1"/>
            <p:nvPr/>
          </p:nvSpPr>
          <p:spPr>
            <a:xfrm>
              <a:off x="3724268" y="3509962"/>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21" name="TextBox 20"/>
            <p:cNvSpPr txBox="1"/>
            <p:nvPr/>
          </p:nvSpPr>
          <p:spPr>
            <a:xfrm>
              <a:off x="4510086" y="3518715"/>
              <a:ext cx="642942" cy="276999"/>
            </a:xfrm>
            <a:prstGeom prst="rect">
              <a:avLst/>
            </a:prstGeom>
            <a:noFill/>
          </p:spPr>
          <p:txBody>
            <a:bodyPr wrap="square" rtlCol="0">
              <a:spAutoFit/>
            </a:bodyPr>
            <a:lstStyle/>
            <a:p>
              <a:r>
                <a:rPr lang="zh-CN" altLang="en-US" sz="1200" b="1" dirty="0" smtClean="0"/>
                <a:t>零壹拾</a:t>
              </a:r>
              <a:endParaRPr lang="zh-CN" altLang="en-US" sz="1200" b="1" dirty="0"/>
            </a:p>
          </p:txBody>
        </p:sp>
        <p:sp>
          <p:nvSpPr>
            <p:cNvPr id="22" name="TextBox 21"/>
            <p:cNvSpPr txBox="1"/>
            <p:nvPr/>
          </p:nvSpPr>
          <p:spPr>
            <a:xfrm>
              <a:off x="5081590" y="3509962"/>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23" name="TextBox 22"/>
            <p:cNvSpPr txBox="1"/>
            <p:nvPr/>
          </p:nvSpPr>
          <p:spPr>
            <a:xfrm>
              <a:off x="3367078" y="3652838"/>
              <a:ext cx="142876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24" name="TextBox 23"/>
            <p:cNvSpPr txBox="1"/>
            <p:nvPr/>
          </p:nvSpPr>
          <p:spPr>
            <a:xfrm>
              <a:off x="3509954" y="3938590"/>
              <a:ext cx="4929222" cy="692497"/>
            </a:xfrm>
            <a:prstGeom prst="rect">
              <a:avLst/>
            </a:prstGeom>
            <a:noFill/>
          </p:spPr>
          <p:txBody>
            <a:bodyPr wrap="square" rtlCol="0">
              <a:spAutoFit/>
            </a:bodyPr>
            <a:lstStyle/>
            <a:p>
              <a:r>
                <a:rPr lang="zh-CN" altLang="en-US" sz="2000" b="1" dirty="0" smtClean="0">
                  <a:solidFill>
                    <a:srgbClr val="000000"/>
                  </a:solidFill>
                  <a:latin typeface="楷体_GB2312" pitchFamily="49" charset="-122"/>
                  <a:ea typeface="楷体_GB2312" pitchFamily="49" charset="-122"/>
                </a:rPr>
                <a:t>壹万元整                  </a:t>
              </a:r>
              <a:r>
                <a:rPr lang="zh-CN" altLang="en-US" sz="2100" b="1" spc="-100" dirty="0" smtClean="0">
                  <a:solidFill>
                    <a:srgbClr val="000000"/>
                  </a:solidFill>
                  <a:latin typeface="Candara" pitchFamily="34" charset="0"/>
                  <a:ea typeface="楷体_GB2312" pitchFamily="49" charset="-122"/>
                </a:rPr>
                <a:t>￥</a:t>
              </a:r>
              <a:r>
                <a:rPr lang="en-US" altLang="zh-CN" sz="2100" b="1" spc="-100" dirty="0" smtClean="0">
                  <a:solidFill>
                    <a:srgbClr val="000000"/>
                  </a:solidFill>
                  <a:latin typeface="楷体_GB2312" pitchFamily="49" charset="-122"/>
                  <a:ea typeface="楷体_GB2312" pitchFamily="49" charset="-122"/>
                </a:rPr>
                <a:t>1000000</a:t>
              </a:r>
            </a:p>
            <a:p>
              <a:endParaRPr lang="zh-CN" altLang="en-US" dirty="0"/>
            </a:p>
          </p:txBody>
        </p:sp>
        <p:sp>
          <p:nvSpPr>
            <p:cNvPr id="25" name="TextBox 24"/>
            <p:cNvSpPr txBox="1"/>
            <p:nvPr/>
          </p:nvSpPr>
          <p:spPr>
            <a:xfrm>
              <a:off x="3152764" y="4367218"/>
              <a:ext cx="1071570" cy="338554"/>
            </a:xfrm>
            <a:prstGeom prst="rect">
              <a:avLst/>
            </a:prstGeom>
            <a:noFill/>
          </p:spPr>
          <p:txBody>
            <a:bodyPr wrap="square" rtlCol="0">
              <a:spAutoFit/>
            </a:bodyPr>
            <a:lstStyle/>
            <a:p>
              <a:r>
                <a:rPr lang="zh-CN" altLang="en-US" sz="1600" b="1" dirty="0" smtClean="0"/>
                <a:t>备用金</a:t>
              </a:r>
              <a:endParaRPr lang="zh-CN" altLang="en-US" sz="1600" b="1" dirty="0"/>
            </a:p>
          </p:txBody>
        </p:sp>
        <p:sp>
          <p:nvSpPr>
            <p:cNvPr id="26" name="TextBox 25"/>
            <p:cNvSpPr txBox="1"/>
            <p:nvPr/>
          </p:nvSpPr>
          <p:spPr>
            <a:xfrm>
              <a:off x="6081722" y="4438656"/>
              <a:ext cx="1571636" cy="307777"/>
            </a:xfrm>
            <a:prstGeom prst="rect">
              <a:avLst/>
            </a:prstGeom>
            <a:noFill/>
          </p:spPr>
          <p:txBody>
            <a:bodyPr wrap="square" rtlCol="0">
              <a:spAutoFit/>
            </a:bodyPr>
            <a:lstStyle/>
            <a:p>
              <a:r>
                <a:rPr lang="en-US" altLang="zh-CN" sz="1400" b="1" dirty="0" smtClean="0"/>
                <a:t>123456</a:t>
              </a:r>
              <a:endParaRPr lang="zh-CN" altLang="en-US" sz="1400" b="1" dirty="0"/>
            </a:p>
          </p:txBody>
        </p:sp>
        <p:grpSp>
          <p:nvGrpSpPr>
            <p:cNvPr id="27" name="Group 17"/>
            <p:cNvGrpSpPr>
              <a:grpSpLocks noChangeAspect="1"/>
            </p:cNvGrpSpPr>
            <p:nvPr/>
          </p:nvGrpSpPr>
          <p:grpSpPr bwMode="auto">
            <a:xfrm>
              <a:off x="3652830" y="4581532"/>
              <a:ext cx="1408113" cy="1457325"/>
              <a:chOff x="2200" y="2568"/>
              <a:chExt cx="887" cy="918"/>
            </a:xfrm>
          </p:grpSpPr>
          <p:sp>
            <p:nvSpPr>
              <p:cNvPr id="28"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29" name="Picture 18"/>
              <p:cNvPicPr>
                <a:picLocks noChangeAspect="1" noChangeArrowheads="1"/>
              </p:cNvPicPr>
              <p:nvPr/>
            </p:nvPicPr>
            <p:blipFill>
              <a:blip r:embed="rId2" cstate="print"/>
              <a:srcRect/>
              <a:stretch>
                <a:fillRect/>
              </a:stretch>
            </p:blipFill>
            <p:spPr bwMode="auto">
              <a:xfrm>
                <a:off x="2200" y="2568"/>
                <a:ext cx="889" cy="920"/>
              </a:xfrm>
              <a:prstGeom prst="rect">
                <a:avLst/>
              </a:prstGeom>
              <a:noFill/>
              <a:ln w="9525">
                <a:noFill/>
                <a:miter lim="800000"/>
                <a:headEnd/>
                <a:tailEnd/>
              </a:ln>
            </p:spPr>
          </p:pic>
          <p:pic>
            <p:nvPicPr>
              <p:cNvPr id="30" name="Picture 19"/>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grpSp>
        <p:sp>
          <p:nvSpPr>
            <p:cNvPr id="32" name="TextBox 31"/>
            <p:cNvSpPr txBox="1"/>
            <p:nvPr/>
          </p:nvSpPr>
          <p:spPr>
            <a:xfrm>
              <a:off x="1295376" y="4724408"/>
              <a:ext cx="1285884" cy="276999"/>
            </a:xfrm>
            <a:prstGeom prst="rect">
              <a:avLst/>
            </a:prstGeom>
            <a:noFill/>
          </p:spPr>
          <p:txBody>
            <a:bodyPr wrap="square" rtlCol="0">
              <a:spAutoFit/>
            </a:bodyPr>
            <a:lstStyle/>
            <a:p>
              <a:r>
                <a:rPr lang="en-US" altLang="zh-CN" sz="1200" b="1" dirty="0" smtClean="0"/>
                <a:t>2011    10    28</a:t>
              </a:r>
              <a:endParaRPr lang="zh-CN" altLang="en-US" sz="1200" b="1" dirty="0"/>
            </a:p>
          </p:txBody>
        </p:sp>
        <p:sp>
          <p:nvSpPr>
            <p:cNvPr id="33" name="TextBox 32"/>
            <p:cNvSpPr txBox="1"/>
            <p:nvPr/>
          </p:nvSpPr>
          <p:spPr>
            <a:xfrm>
              <a:off x="1366814" y="5153036"/>
              <a:ext cx="1428760" cy="276999"/>
            </a:xfrm>
            <a:prstGeom prst="rect">
              <a:avLst/>
            </a:prstGeom>
            <a:noFill/>
          </p:spPr>
          <p:txBody>
            <a:bodyPr wrap="square" rtlCol="0">
              <a:spAutoFit/>
            </a:bodyPr>
            <a:lstStyle/>
            <a:p>
              <a:r>
                <a:rPr lang="zh-CN" altLang="en-US" sz="1200" b="1" spc="-100" dirty="0" smtClean="0">
                  <a:solidFill>
                    <a:srgbClr val="000000"/>
                  </a:solidFill>
                  <a:latin typeface="Candara" pitchFamily="34" charset="0"/>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10000</a:t>
              </a:r>
              <a:r>
                <a:rPr lang="zh-CN" altLang="en-US" sz="1200" b="1" spc="-100" dirty="0" smtClean="0">
                  <a:solidFill>
                    <a:srgbClr val="000000"/>
                  </a:solidFill>
                  <a:latin typeface="楷体_GB2312" pitchFamily="49" charset="-122"/>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00</a:t>
              </a:r>
              <a:endParaRPr lang="zh-CN" altLang="en-US" sz="1200" b="1" dirty="0"/>
            </a:p>
          </p:txBody>
        </p:sp>
        <p:sp>
          <p:nvSpPr>
            <p:cNvPr id="34" name="TextBox 33"/>
            <p:cNvSpPr txBox="1"/>
            <p:nvPr/>
          </p:nvSpPr>
          <p:spPr>
            <a:xfrm>
              <a:off x="1366814" y="5367350"/>
              <a:ext cx="928694" cy="276999"/>
            </a:xfrm>
            <a:prstGeom prst="rect">
              <a:avLst/>
            </a:prstGeom>
            <a:noFill/>
          </p:spPr>
          <p:txBody>
            <a:bodyPr wrap="square" rtlCol="0">
              <a:spAutoFit/>
            </a:bodyPr>
            <a:lstStyle/>
            <a:p>
              <a:r>
                <a:rPr lang="zh-CN" altLang="en-US" sz="1200" b="1" dirty="0" smtClean="0"/>
                <a:t>备用金</a:t>
              </a:r>
              <a:endParaRPr lang="zh-CN" altLang="en-US" sz="1200" b="1" dirty="0"/>
            </a:p>
          </p:txBody>
        </p:sp>
      </p:grpSp>
      <p:sp>
        <p:nvSpPr>
          <p:cNvPr id="36" name="TextBox 35"/>
          <p:cNvSpPr txBox="1"/>
          <p:nvPr/>
        </p:nvSpPr>
        <p:spPr>
          <a:xfrm>
            <a:off x="1357290" y="4214818"/>
            <a:ext cx="1071570" cy="276999"/>
          </a:xfrm>
          <a:prstGeom prst="rect">
            <a:avLst/>
          </a:prstGeom>
          <a:noFill/>
        </p:spPr>
        <p:txBody>
          <a:bodyPr wrap="square" rtlCol="0">
            <a:spAutoFit/>
          </a:bodyPr>
          <a:lstStyle/>
          <a:p>
            <a:r>
              <a:rPr lang="zh-CN" altLang="en-US" sz="1200" b="1" dirty="0" smtClean="0"/>
              <a:t>好佳童车厂</a:t>
            </a:r>
            <a:endParaRPr lang="zh-CN" altLang="en-US" sz="1200" b="1" dirty="0"/>
          </a:p>
        </p:txBody>
      </p:sp>
      <p:pic>
        <p:nvPicPr>
          <p:cNvPr id="1026" name="Picture 2"/>
          <p:cNvPicPr>
            <a:picLocks noChangeAspect="1" noChangeArrowheads="1"/>
          </p:cNvPicPr>
          <p:nvPr/>
        </p:nvPicPr>
        <p:blipFill>
          <a:blip r:embed="rId6" cstate="print"/>
          <a:srcRect/>
          <a:stretch>
            <a:fillRect/>
          </a:stretch>
        </p:blipFill>
        <p:spPr bwMode="auto">
          <a:xfrm>
            <a:off x="5143504" y="4429132"/>
            <a:ext cx="733425" cy="723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normAutofit/>
          </a:bodyPr>
          <a:lstStyle/>
          <a:p>
            <a:pPr algn="l"/>
            <a:r>
              <a:rPr lang="en-US" altLang="zh-CN" sz="3200" dirty="0" smtClean="0"/>
              <a:t>2. </a:t>
            </a:r>
            <a:r>
              <a:rPr lang="zh-CN" altLang="en-US" sz="3200" dirty="0" smtClean="0"/>
              <a:t>选择错误</a:t>
            </a:r>
            <a:r>
              <a:rPr lang="zh-CN" altLang="en-US" sz="3200" dirty="0" smtClean="0"/>
              <a:t>印鉴</a:t>
            </a:r>
            <a:r>
              <a:rPr lang="en-US" altLang="zh-CN" sz="3200" dirty="0" smtClean="0"/>
              <a:t>(</a:t>
            </a:r>
            <a:r>
              <a:rPr lang="zh-CN" altLang="en-US" sz="3200" dirty="0" smtClean="0"/>
              <a:t>下图错误的选择了企业公章</a:t>
            </a:r>
            <a:r>
              <a:rPr lang="en-US" altLang="zh-CN" sz="3200" dirty="0" smtClean="0"/>
              <a:t>)</a:t>
            </a:r>
            <a:endParaRPr lang="zh-CN" altLang="en-US" sz="3200" dirty="0"/>
          </a:p>
        </p:txBody>
      </p:sp>
      <p:grpSp>
        <p:nvGrpSpPr>
          <p:cNvPr id="21" name="组合 20"/>
          <p:cNvGrpSpPr/>
          <p:nvPr/>
        </p:nvGrpSpPr>
        <p:grpSpPr>
          <a:xfrm>
            <a:off x="500034" y="2071678"/>
            <a:ext cx="7981950" cy="3152775"/>
            <a:chOff x="500034" y="2857496"/>
            <a:chExt cx="7981950" cy="3152775"/>
          </a:xfrm>
        </p:grpSpPr>
        <p:pic>
          <p:nvPicPr>
            <p:cNvPr id="4" name="Picture 19"/>
            <p:cNvPicPr>
              <a:picLocks noChangeAspect="1" noChangeArrowheads="1"/>
            </p:cNvPicPr>
            <p:nvPr/>
          </p:nvPicPr>
          <p:blipFill>
            <a:blip r:embed="rId2" cstate="print"/>
            <a:srcRect/>
            <a:stretch>
              <a:fillRect/>
            </a:stretch>
          </p:blipFill>
          <p:spPr bwMode="auto">
            <a:xfrm>
              <a:off x="500034" y="2857496"/>
              <a:ext cx="7981950" cy="3152775"/>
            </a:xfrm>
            <a:prstGeom prst="rect">
              <a:avLst/>
            </a:prstGeom>
            <a:noFill/>
            <a:ln w="9525">
              <a:noFill/>
              <a:miter lim="800000"/>
              <a:headEnd/>
              <a:tailEnd/>
            </a:ln>
          </p:spPr>
        </p:pic>
        <p:sp>
          <p:nvSpPr>
            <p:cNvPr id="5" name="TextBox 4"/>
            <p:cNvSpPr txBox="1"/>
            <p:nvPr/>
          </p:nvSpPr>
          <p:spPr>
            <a:xfrm>
              <a:off x="3571868" y="3357562"/>
              <a:ext cx="928694" cy="261610"/>
            </a:xfrm>
            <a:prstGeom prst="rect">
              <a:avLst/>
            </a:prstGeom>
            <a:noFill/>
          </p:spPr>
          <p:txBody>
            <a:bodyPr wrap="square" rtlCol="0">
              <a:spAutoFit/>
            </a:bodyPr>
            <a:lstStyle/>
            <a:p>
              <a:r>
                <a:rPr lang="zh-CN" altLang="en-US" sz="1100" b="1" dirty="0" smtClean="0"/>
                <a:t>贰零壹壹</a:t>
              </a:r>
              <a:endParaRPr lang="zh-CN" altLang="en-US" sz="1100" b="1" dirty="0"/>
            </a:p>
          </p:txBody>
        </p:sp>
        <p:sp>
          <p:nvSpPr>
            <p:cNvPr id="6" name="TextBox 5"/>
            <p:cNvSpPr txBox="1"/>
            <p:nvPr/>
          </p:nvSpPr>
          <p:spPr>
            <a:xfrm>
              <a:off x="4357686" y="3357562"/>
              <a:ext cx="642942" cy="276999"/>
            </a:xfrm>
            <a:prstGeom prst="rect">
              <a:avLst/>
            </a:prstGeom>
            <a:noFill/>
          </p:spPr>
          <p:txBody>
            <a:bodyPr wrap="square" rtlCol="0">
              <a:spAutoFit/>
            </a:bodyPr>
            <a:lstStyle/>
            <a:p>
              <a:r>
                <a:rPr lang="zh-CN" altLang="en-US" sz="1200" b="1" dirty="0" smtClean="0"/>
                <a:t>零壹拾</a:t>
              </a:r>
              <a:endParaRPr lang="zh-CN" altLang="en-US" sz="1200" b="1" dirty="0"/>
            </a:p>
          </p:txBody>
        </p:sp>
        <p:sp>
          <p:nvSpPr>
            <p:cNvPr id="7" name="TextBox 6"/>
            <p:cNvSpPr txBox="1"/>
            <p:nvPr/>
          </p:nvSpPr>
          <p:spPr>
            <a:xfrm>
              <a:off x="4929190" y="3357562"/>
              <a:ext cx="642942" cy="276999"/>
            </a:xfrm>
            <a:prstGeom prst="rect">
              <a:avLst/>
            </a:prstGeom>
            <a:noFill/>
          </p:spPr>
          <p:txBody>
            <a:bodyPr wrap="square" rtlCol="0">
              <a:spAutoFit/>
            </a:bodyPr>
            <a:lstStyle/>
            <a:p>
              <a:r>
                <a:rPr lang="zh-CN" altLang="en-US" sz="1200" b="1" dirty="0" smtClean="0"/>
                <a:t>贰拾捌</a:t>
              </a:r>
              <a:endParaRPr lang="zh-CN" altLang="en-US" sz="1200" b="1" dirty="0"/>
            </a:p>
          </p:txBody>
        </p:sp>
        <p:sp>
          <p:nvSpPr>
            <p:cNvPr id="8" name="TextBox 7"/>
            <p:cNvSpPr txBox="1"/>
            <p:nvPr/>
          </p:nvSpPr>
          <p:spPr>
            <a:xfrm>
              <a:off x="3214678" y="3500438"/>
              <a:ext cx="1428760" cy="276999"/>
            </a:xfrm>
            <a:prstGeom prst="rect">
              <a:avLst/>
            </a:prstGeom>
            <a:noFill/>
          </p:spPr>
          <p:txBody>
            <a:bodyPr wrap="square" rtlCol="0">
              <a:spAutoFit/>
            </a:bodyPr>
            <a:lstStyle/>
            <a:p>
              <a:r>
                <a:rPr lang="zh-CN" altLang="en-US" sz="1200" b="1" dirty="0" smtClean="0"/>
                <a:t>好佳童车厂</a:t>
              </a:r>
              <a:endParaRPr lang="zh-CN" altLang="en-US" sz="1200" b="1" dirty="0"/>
            </a:p>
          </p:txBody>
        </p:sp>
        <p:sp>
          <p:nvSpPr>
            <p:cNvPr id="9" name="TextBox 8"/>
            <p:cNvSpPr txBox="1"/>
            <p:nvPr/>
          </p:nvSpPr>
          <p:spPr>
            <a:xfrm>
              <a:off x="3357554" y="3786190"/>
              <a:ext cx="4929222" cy="692497"/>
            </a:xfrm>
            <a:prstGeom prst="rect">
              <a:avLst/>
            </a:prstGeom>
            <a:noFill/>
          </p:spPr>
          <p:txBody>
            <a:bodyPr wrap="square" rtlCol="0">
              <a:spAutoFit/>
            </a:bodyPr>
            <a:lstStyle/>
            <a:p>
              <a:r>
                <a:rPr lang="zh-CN" altLang="en-US" sz="2000" b="1" dirty="0" smtClean="0">
                  <a:solidFill>
                    <a:srgbClr val="000000"/>
                  </a:solidFill>
                  <a:latin typeface="楷体_GB2312" pitchFamily="49" charset="-122"/>
                  <a:ea typeface="楷体_GB2312" pitchFamily="49" charset="-122"/>
                </a:rPr>
                <a:t>壹万元整                  </a:t>
              </a:r>
              <a:r>
                <a:rPr lang="zh-CN" altLang="en-US" sz="2100" b="1" spc="-100" dirty="0" smtClean="0">
                  <a:solidFill>
                    <a:srgbClr val="000000"/>
                  </a:solidFill>
                  <a:latin typeface="Candara" pitchFamily="34" charset="0"/>
                  <a:ea typeface="楷体_GB2312" pitchFamily="49" charset="-122"/>
                </a:rPr>
                <a:t>￥</a:t>
              </a:r>
              <a:r>
                <a:rPr lang="en-US" altLang="zh-CN" sz="2100" b="1" spc="-100" dirty="0" smtClean="0">
                  <a:solidFill>
                    <a:srgbClr val="000000"/>
                  </a:solidFill>
                  <a:latin typeface="楷体_GB2312" pitchFamily="49" charset="-122"/>
                  <a:ea typeface="楷体_GB2312" pitchFamily="49" charset="-122"/>
                </a:rPr>
                <a:t>1000000</a:t>
              </a:r>
            </a:p>
            <a:p>
              <a:endParaRPr lang="zh-CN" altLang="en-US" dirty="0"/>
            </a:p>
          </p:txBody>
        </p:sp>
        <p:sp>
          <p:nvSpPr>
            <p:cNvPr id="10" name="TextBox 9"/>
            <p:cNvSpPr txBox="1"/>
            <p:nvPr/>
          </p:nvSpPr>
          <p:spPr>
            <a:xfrm>
              <a:off x="3000364" y="4214818"/>
              <a:ext cx="1071570" cy="338554"/>
            </a:xfrm>
            <a:prstGeom prst="rect">
              <a:avLst/>
            </a:prstGeom>
            <a:noFill/>
          </p:spPr>
          <p:txBody>
            <a:bodyPr wrap="square" rtlCol="0">
              <a:spAutoFit/>
            </a:bodyPr>
            <a:lstStyle/>
            <a:p>
              <a:r>
                <a:rPr lang="zh-CN" altLang="en-US" sz="1600" b="1" dirty="0" smtClean="0"/>
                <a:t>备用金</a:t>
              </a:r>
              <a:endParaRPr lang="zh-CN" altLang="en-US" sz="1600" b="1" dirty="0"/>
            </a:p>
          </p:txBody>
        </p:sp>
        <p:sp>
          <p:nvSpPr>
            <p:cNvPr id="11" name="TextBox 10"/>
            <p:cNvSpPr txBox="1"/>
            <p:nvPr/>
          </p:nvSpPr>
          <p:spPr>
            <a:xfrm>
              <a:off x="5929322" y="4286256"/>
              <a:ext cx="1571636" cy="307777"/>
            </a:xfrm>
            <a:prstGeom prst="rect">
              <a:avLst/>
            </a:prstGeom>
            <a:noFill/>
          </p:spPr>
          <p:txBody>
            <a:bodyPr wrap="square" rtlCol="0">
              <a:spAutoFit/>
            </a:bodyPr>
            <a:lstStyle/>
            <a:p>
              <a:r>
                <a:rPr lang="en-US" altLang="zh-CN" sz="1400" b="1" dirty="0" smtClean="0"/>
                <a:t>123456</a:t>
              </a:r>
              <a:endParaRPr lang="zh-CN" altLang="en-US" sz="1400" b="1" dirty="0"/>
            </a:p>
          </p:txBody>
        </p:sp>
        <p:grpSp>
          <p:nvGrpSpPr>
            <p:cNvPr id="12" name="Group 17"/>
            <p:cNvGrpSpPr>
              <a:grpSpLocks noChangeAspect="1"/>
            </p:cNvGrpSpPr>
            <p:nvPr/>
          </p:nvGrpSpPr>
          <p:grpSpPr bwMode="auto">
            <a:xfrm>
              <a:off x="3500430" y="4429132"/>
              <a:ext cx="1411288" cy="1460500"/>
              <a:chOff x="2200" y="2568"/>
              <a:chExt cx="889" cy="920"/>
            </a:xfrm>
          </p:grpSpPr>
          <p:sp>
            <p:nvSpPr>
              <p:cNvPr id="13"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14"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grpSp>
        <p:pic>
          <p:nvPicPr>
            <p:cNvPr id="16" name="图片 23"/>
            <p:cNvPicPr>
              <a:picLocks noChangeAspect="1" noChangeArrowheads="1"/>
            </p:cNvPicPr>
            <p:nvPr/>
          </p:nvPicPr>
          <p:blipFill>
            <a:blip r:embed="rId4" cstate="print"/>
            <a:srcRect/>
            <a:stretch>
              <a:fillRect/>
            </a:stretch>
          </p:blipFill>
          <p:spPr bwMode="auto">
            <a:xfrm>
              <a:off x="5000628" y="5072074"/>
              <a:ext cx="720725" cy="723900"/>
            </a:xfrm>
            <a:prstGeom prst="rect">
              <a:avLst/>
            </a:prstGeom>
            <a:noFill/>
            <a:ln w="9525">
              <a:noFill/>
              <a:miter lim="800000"/>
              <a:headEnd/>
              <a:tailEnd/>
            </a:ln>
          </p:spPr>
        </p:pic>
        <p:sp>
          <p:nvSpPr>
            <p:cNvPr id="17" name="TextBox 16"/>
            <p:cNvSpPr txBox="1"/>
            <p:nvPr/>
          </p:nvSpPr>
          <p:spPr>
            <a:xfrm>
              <a:off x="1142976" y="4572008"/>
              <a:ext cx="1285884" cy="276999"/>
            </a:xfrm>
            <a:prstGeom prst="rect">
              <a:avLst/>
            </a:prstGeom>
            <a:noFill/>
          </p:spPr>
          <p:txBody>
            <a:bodyPr wrap="square" rtlCol="0">
              <a:spAutoFit/>
            </a:bodyPr>
            <a:lstStyle/>
            <a:p>
              <a:r>
                <a:rPr lang="en-US" altLang="zh-CN" sz="1200" b="1" dirty="0" smtClean="0"/>
                <a:t>2011    10    28</a:t>
              </a:r>
              <a:endParaRPr lang="zh-CN" altLang="en-US" sz="1200" b="1" dirty="0"/>
            </a:p>
          </p:txBody>
        </p:sp>
        <p:sp>
          <p:nvSpPr>
            <p:cNvPr id="18" name="TextBox 17"/>
            <p:cNvSpPr txBox="1"/>
            <p:nvPr/>
          </p:nvSpPr>
          <p:spPr>
            <a:xfrm>
              <a:off x="1214414" y="5000636"/>
              <a:ext cx="1428760" cy="276999"/>
            </a:xfrm>
            <a:prstGeom prst="rect">
              <a:avLst/>
            </a:prstGeom>
            <a:noFill/>
          </p:spPr>
          <p:txBody>
            <a:bodyPr wrap="square" rtlCol="0">
              <a:spAutoFit/>
            </a:bodyPr>
            <a:lstStyle/>
            <a:p>
              <a:r>
                <a:rPr lang="zh-CN" altLang="en-US" sz="1200" b="1" spc="-100" dirty="0" smtClean="0">
                  <a:solidFill>
                    <a:srgbClr val="000000"/>
                  </a:solidFill>
                  <a:latin typeface="Candara" pitchFamily="34" charset="0"/>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10000</a:t>
              </a:r>
              <a:r>
                <a:rPr lang="zh-CN" altLang="en-US" sz="1200" b="1" spc="-100" dirty="0" smtClean="0">
                  <a:solidFill>
                    <a:srgbClr val="000000"/>
                  </a:solidFill>
                  <a:latin typeface="楷体_GB2312" pitchFamily="49" charset="-122"/>
                  <a:ea typeface="楷体_GB2312" pitchFamily="49" charset="-122"/>
                </a:rPr>
                <a:t>。</a:t>
              </a:r>
              <a:r>
                <a:rPr lang="en-US" altLang="zh-CN" sz="1200" b="1" spc="-100" dirty="0" smtClean="0">
                  <a:solidFill>
                    <a:srgbClr val="000000"/>
                  </a:solidFill>
                  <a:latin typeface="楷体_GB2312" pitchFamily="49" charset="-122"/>
                  <a:ea typeface="楷体_GB2312" pitchFamily="49" charset="-122"/>
                </a:rPr>
                <a:t>00</a:t>
              </a:r>
              <a:endParaRPr lang="zh-CN" altLang="en-US" sz="1200" b="1" dirty="0"/>
            </a:p>
          </p:txBody>
        </p:sp>
        <p:sp>
          <p:nvSpPr>
            <p:cNvPr id="19" name="TextBox 18"/>
            <p:cNvSpPr txBox="1"/>
            <p:nvPr/>
          </p:nvSpPr>
          <p:spPr>
            <a:xfrm>
              <a:off x="1214414" y="5214950"/>
              <a:ext cx="928694" cy="276999"/>
            </a:xfrm>
            <a:prstGeom prst="rect">
              <a:avLst/>
            </a:prstGeom>
            <a:noFill/>
          </p:spPr>
          <p:txBody>
            <a:bodyPr wrap="square" rtlCol="0">
              <a:spAutoFit/>
            </a:bodyPr>
            <a:lstStyle/>
            <a:p>
              <a:r>
                <a:rPr lang="zh-CN" altLang="en-US" sz="1200" b="1" dirty="0" smtClean="0"/>
                <a:t>备用金</a:t>
              </a:r>
              <a:endParaRPr lang="zh-CN" altLang="en-US" sz="1200" b="1" dirty="0"/>
            </a:p>
          </p:txBody>
        </p:sp>
        <p:sp>
          <p:nvSpPr>
            <p:cNvPr id="20" name="TextBox 19"/>
            <p:cNvSpPr txBox="1"/>
            <p:nvPr/>
          </p:nvSpPr>
          <p:spPr>
            <a:xfrm>
              <a:off x="1214414" y="4786322"/>
              <a:ext cx="1071570" cy="276999"/>
            </a:xfrm>
            <a:prstGeom prst="rect">
              <a:avLst/>
            </a:prstGeom>
            <a:noFill/>
          </p:spPr>
          <p:txBody>
            <a:bodyPr wrap="square" rtlCol="0">
              <a:spAutoFit/>
            </a:bodyPr>
            <a:lstStyle/>
            <a:p>
              <a:r>
                <a:rPr lang="zh-CN" altLang="en-US" sz="1200" b="1" dirty="0" smtClean="0"/>
                <a:t>好佳童车厂</a:t>
              </a:r>
              <a:endParaRPr lang="zh-CN" altLang="en-US" sz="1200" b="1" dirty="0"/>
            </a:p>
          </p:txBody>
        </p:sp>
      </p:grpSp>
      <p:pic>
        <p:nvPicPr>
          <p:cNvPr id="22" name="图片 21" descr="好佳童车厂.gif"/>
          <p:cNvPicPr>
            <a:picLocks noChangeAspect="1"/>
          </p:cNvPicPr>
          <p:nvPr/>
        </p:nvPicPr>
        <p:blipFill>
          <a:blip r:embed="rId5" cstate="print"/>
          <a:stretch>
            <a:fillRect/>
          </a:stretch>
        </p:blipFill>
        <p:spPr>
          <a:xfrm>
            <a:off x="3500430" y="3643314"/>
            <a:ext cx="1415556" cy="144303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8229600" cy="1143000"/>
          </a:xfrm>
        </p:spPr>
        <p:txBody>
          <a:bodyPr/>
          <a:lstStyle/>
          <a:p>
            <a:pPr algn="l"/>
            <a:r>
              <a:rPr lang="zh-CN" altLang="en-US" dirty="0" smtClean="0"/>
              <a:t>二、增值税专用发票</a:t>
            </a:r>
            <a:endParaRPr lang="zh-CN" alt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42910" y="1500174"/>
            <a:ext cx="7715304" cy="4911442"/>
          </a:xfrm>
          <a:prstGeom prst="rect">
            <a:avLst/>
          </a:prstGeom>
          <a:noFill/>
          <a:ln w="9525">
            <a:noFill/>
            <a:miter lim="800000"/>
            <a:headEnd/>
            <a:tailEnd/>
          </a:ln>
          <a:effectLst/>
        </p:spPr>
      </p:pic>
      <p:sp>
        <p:nvSpPr>
          <p:cNvPr id="4" name="椭圆形标注 3"/>
          <p:cNvSpPr/>
          <p:nvPr/>
        </p:nvSpPr>
        <p:spPr>
          <a:xfrm>
            <a:off x="4857752" y="4286256"/>
            <a:ext cx="3214710" cy="714380"/>
          </a:xfrm>
          <a:prstGeom prst="wedgeEllipseCallou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大小写金额如何填列？</a:t>
            </a:r>
            <a:endParaRPr lang="zh-CN" altLang="en-US"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500042"/>
            <a:ext cx="8229600" cy="1143000"/>
          </a:xfrm>
        </p:spPr>
        <p:txBody>
          <a:bodyPr/>
          <a:lstStyle/>
          <a:p>
            <a:r>
              <a:rPr lang="zh-CN" altLang="en-US" dirty="0" smtClean="0"/>
              <a:t>增值税专用发票的介绍</a:t>
            </a:r>
            <a:endParaRPr lang="zh-CN" altLang="en-US" dirty="0"/>
          </a:p>
        </p:txBody>
      </p:sp>
      <p:sp>
        <p:nvSpPr>
          <p:cNvPr id="3" name="内容占位符 2"/>
          <p:cNvSpPr>
            <a:spLocks noGrp="1"/>
          </p:cNvSpPr>
          <p:nvPr>
            <p:ph idx="1"/>
          </p:nvPr>
        </p:nvSpPr>
        <p:spPr>
          <a:xfrm>
            <a:off x="357158" y="1428736"/>
            <a:ext cx="8329642" cy="4840303"/>
          </a:xfrm>
        </p:spPr>
        <p:txBody>
          <a:bodyPr>
            <a:normAutofit lnSpcReduction="10000"/>
          </a:bodyPr>
          <a:lstStyle/>
          <a:p>
            <a:pPr indent="342900">
              <a:buNone/>
            </a:pPr>
            <a:r>
              <a:rPr lang="zh-CN" altLang="en-US" sz="2400" dirty="0" smtClean="0"/>
              <a:t>增值税专用发票是由国家税务总局监制设计印制的，只限于增值税一般纳税人领购使用的，既作为纳税人反映经济活动中的重要会计凭证又是兼记销货方纳税义务和购货方进项税额的合法证明；是增值税计算和管理中重要的决定性的合法的专用发票。</a:t>
            </a:r>
            <a:endParaRPr lang="en-US" altLang="zh-CN" sz="2400" dirty="0" smtClean="0"/>
          </a:p>
          <a:p>
            <a:pPr>
              <a:buNone/>
            </a:pPr>
            <a:r>
              <a:rPr lang="zh-CN" altLang="en-US" sz="2400" dirty="0" smtClean="0"/>
              <a:t>填写增值税专用发票注意事项：</a:t>
            </a:r>
            <a:endParaRPr lang="en-US" altLang="zh-CN" sz="2400" dirty="0" smtClean="0"/>
          </a:p>
          <a:p>
            <a:pPr>
              <a:buNone/>
            </a:pPr>
            <a:r>
              <a:rPr lang="en-US" altLang="zh-CN" sz="2400" dirty="0" smtClean="0"/>
              <a:t>(</a:t>
            </a:r>
            <a:r>
              <a:rPr lang="zh-CN" altLang="en-US" sz="2400" dirty="0" smtClean="0"/>
              <a:t>一</a:t>
            </a:r>
            <a:r>
              <a:rPr lang="en-US" altLang="zh-CN" sz="2400" dirty="0" smtClean="0"/>
              <a:t>)</a:t>
            </a:r>
            <a:r>
              <a:rPr lang="zh-CN" altLang="en-US" sz="2400" dirty="0" smtClean="0"/>
              <a:t>字迹清楚。 </a:t>
            </a:r>
          </a:p>
          <a:p>
            <a:pPr>
              <a:buNone/>
            </a:pPr>
            <a:r>
              <a:rPr lang="en-US" altLang="zh-CN" sz="2400" dirty="0" smtClean="0"/>
              <a:t>(</a:t>
            </a:r>
            <a:r>
              <a:rPr lang="zh-CN" altLang="en-US" sz="2400" dirty="0" smtClean="0"/>
              <a:t>二</a:t>
            </a:r>
            <a:r>
              <a:rPr lang="en-US" altLang="zh-CN" sz="2400" dirty="0" smtClean="0"/>
              <a:t>)</a:t>
            </a:r>
            <a:r>
              <a:rPr lang="zh-CN" altLang="en-US" sz="2400" dirty="0" smtClean="0"/>
              <a:t>不得涂改。如填写有误，应另行开具专用发票，并在误填的专用发票上注明“误填作废”四字。</a:t>
            </a:r>
          </a:p>
          <a:p>
            <a:pPr>
              <a:buNone/>
            </a:pPr>
            <a:r>
              <a:rPr lang="en-US" altLang="zh-CN" sz="2400" dirty="0" smtClean="0"/>
              <a:t>(</a:t>
            </a:r>
            <a:r>
              <a:rPr lang="zh-CN" altLang="en-US" sz="2400" dirty="0" smtClean="0"/>
              <a:t>三</a:t>
            </a:r>
            <a:r>
              <a:rPr lang="en-US" altLang="zh-CN" sz="2400" dirty="0" smtClean="0"/>
              <a:t>)</a:t>
            </a:r>
            <a:r>
              <a:rPr lang="zh-CN" altLang="en-US" sz="2400" dirty="0" smtClean="0"/>
              <a:t>项目填写齐全。 </a:t>
            </a:r>
          </a:p>
          <a:p>
            <a:pPr>
              <a:buNone/>
            </a:pPr>
            <a:r>
              <a:rPr lang="en-US" altLang="zh-CN" sz="2400" dirty="0" smtClean="0"/>
              <a:t>(</a:t>
            </a:r>
            <a:r>
              <a:rPr lang="zh-CN" altLang="en-US" sz="2400" dirty="0" smtClean="0"/>
              <a:t>四</a:t>
            </a:r>
            <a:r>
              <a:rPr lang="en-US" altLang="zh-CN" sz="2400" dirty="0" smtClean="0"/>
              <a:t>)</a:t>
            </a:r>
            <a:r>
              <a:rPr lang="zh-CN" altLang="en-US" sz="2400" dirty="0" smtClean="0"/>
              <a:t>票、物相符，票面金额与实际收取的金额相符。 </a:t>
            </a:r>
          </a:p>
          <a:p>
            <a:pPr>
              <a:buNone/>
            </a:pPr>
            <a:r>
              <a:rPr lang="en-US" altLang="zh-CN" sz="2400" dirty="0" smtClean="0"/>
              <a:t>(</a:t>
            </a:r>
            <a:r>
              <a:rPr lang="zh-CN" altLang="en-US" sz="2400" dirty="0" smtClean="0"/>
              <a:t>五</a:t>
            </a:r>
            <a:r>
              <a:rPr lang="en-US" altLang="zh-CN" sz="2400" dirty="0" smtClean="0"/>
              <a:t>)</a:t>
            </a:r>
            <a:r>
              <a:rPr lang="zh-CN" altLang="en-US" sz="2400" dirty="0" smtClean="0"/>
              <a:t>各项目内容正确无误。</a:t>
            </a:r>
            <a:endParaRPr lang="en-US" altLang="zh-CN" sz="2400" dirty="0" smtClean="0"/>
          </a:p>
          <a:p>
            <a:pPr>
              <a:buNone/>
            </a:pPr>
            <a:endParaRPr lang="zh-CN" altLang="en-US" sz="2400" dirty="0" smtClean="0"/>
          </a:p>
          <a:p>
            <a:pPr>
              <a:buNone/>
            </a:pP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642910" y="1857364"/>
            <a:ext cx="7929618" cy="4786346"/>
            <a:chOff x="642910" y="1857364"/>
            <a:chExt cx="7929618" cy="4786346"/>
          </a:xfrm>
        </p:grpSpPr>
        <p:pic>
          <p:nvPicPr>
            <p:cNvPr id="4" name="Picture 2"/>
            <p:cNvPicPr>
              <a:picLocks noChangeAspect="1" noChangeArrowheads="1"/>
            </p:cNvPicPr>
            <p:nvPr/>
          </p:nvPicPr>
          <p:blipFill>
            <a:blip r:embed="rId2" cstate="print"/>
            <a:srcRect/>
            <a:stretch>
              <a:fillRect/>
            </a:stretch>
          </p:blipFill>
          <p:spPr bwMode="auto">
            <a:xfrm>
              <a:off x="938700" y="2613102"/>
              <a:ext cx="7356469" cy="4030608"/>
            </a:xfrm>
            <a:prstGeom prst="rect">
              <a:avLst/>
            </a:prstGeom>
            <a:noFill/>
            <a:ln w="9525">
              <a:noFill/>
              <a:miter lim="800000"/>
              <a:headEnd/>
              <a:tailEnd/>
            </a:ln>
            <a:effectLst/>
          </p:spPr>
        </p:pic>
        <p:pic>
          <p:nvPicPr>
            <p:cNvPr id="5" name="Picture 2"/>
            <p:cNvPicPr>
              <a:picLocks noChangeAspect="1" noChangeArrowheads="1"/>
            </p:cNvPicPr>
            <p:nvPr/>
          </p:nvPicPr>
          <p:blipFill>
            <a:blip r:embed="rId2" cstate="print"/>
            <a:srcRect/>
            <a:stretch>
              <a:fillRect/>
            </a:stretch>
          </p:blipFill>
          <p:spPr bwMode="auto">
            <a:xfrm>
              <a:off x="642910" y="1857364"/>
              <a:ext cx="7929618" cy="4597411"/>
            </a:xfrm>
            <a:prstGeom prst="rect">
              <a:avLst/>
            </a:prstGeom>
            <a:noFill/>
            <a:ln w="9525">
              <a:noFill/>
              <a:miter lim="800000"/>
              <a:headEnd/>
              <a:tailEnd/>
            </a:ln>
            <a:effectLst/>
          </p:spPr>
        </p:pic>
        <p:sp>
          <p:nvSpPr>
            <p:cNvPr id="6" name="TextBox 5"/>
            <p:cNvSpPr txBox="1"/>
            <p:nvPr/>
          </p:nvSpPr>
          <p:spPr>
            <a:xfrm>
              <a:off x="2109453" y="2865016"/>
              <a:ext cx="2048818" cy="271330"/>
            </a:xfrm>
            <a:prstGeom prst="rect">
              <a:avLst/>
            </a:prstGeom>
            <a:noFill/>
          </p:spPr>
          <p:txBody>
            <a:bodyPr wrap="square" rtlCol="0">
              <a:spAutoFit/>
            </a:bodyPr>
            <a:lstStyle/>
            <a:p>
              <a:r>
                <a:rPr lang="zh-CN" altLang="en-US" sz="1400" b="1" dirty="0" smtClean="0"/>
                <a:t>旭日贸易公司</a:t>
              </a:r>
              <a:endParaRPr lang="zh-CN" altLang="en-US" sz="1400" b="1" dirty="0"/>
            </a:p>
          </p:txBody>
        </p:sp>
        <p:sp>
          <p:nvSpPr>
            <p:cNvPr id="7" name="TextBox 6"/>
            <p:cNvSpPr txBox="1"/>
            <p:nvPr/>
          </p:nvSpPr>
          <p:spPr>
            <a:xfrm>
              <a:off x="938700" y="3998624"/>
              <a:ext cx="1829302" cy="271330"/>
            </a:xfrm>
            <a:prstGeom prst="rect">
              <a:avLst/>
            </a:prstGeom>
            <a:noFill/>
          </p:spPr>
          <p:txBody>
            <a:bodyPr wrap="square" rtlCol="0">
              <a:spAutoFit/>
            </a:bodyPr>
            <a:lstStyle/>
            <a:p>
              <a:pPr algn="ctr"/>
              <a:r>
                <a:rPr lang="zh-CN" altLang="en-US" sz="1400" b="1" dirty="0" smtClean="0"/>
                <a:t>经济型童车</a:t>
              </a:r>
              <a:endParaRPr lang="zh-CN" altLang="en-US" sz="1400" b="1" dirty="0"/>
            </a:p>
          </p:txBody>
        </p:sp>
        <p:sp>
          <p:nvSpPr>
            <p:cNvPr id="8" name="TextBox 7"/>
            <p:cNvSpPr txBox="1"/>
            <p:nvPr/>
          </p:nvSpPr>
          <p:spPr>
            <a:xfrm>
              <a:off x="3792410" y="3998624"/>
              <a:ext cx="292688" cy="271330"/>
            </a:xfrm>
            <a:prstGeom prst="rect">
              <a:avLst/>
            </a:prstGeom>
            <a:noFill/>
          </p:spPr>
          <p:txBody>
            <a:bodyPr wrap="square" rtlCol="0">
              <a:spAutoFit/>
            </a:bodyPr>
            <a:lstStyle/>
            <a:p>
              <a:r>
                <a:rPr lang="zh-CN" altLang="en-US" sz="1400" b="1" dirty="0" smtClean="0"/>
                <a:t>辆</a:t>
              </a:r>
              <a:endParaRPr lang="zh-CN" altLang="en-US" sz="1400" b="1" dirty="0"/>
            </a:p>
          </p:txBody>
        </p:sp>
        <p:sp>
          <p:nvSpPr>
            <p:cNvPr id="9" name="TextBox 8"/>
            <p:cNvSpPr txBox="1"/>
            <p:nvPr/>
          </p:nvSpPr>
          <p:spPr>
            <a:xfrm>
              <a:off x="4158271" y="3998624"/>
              <a:ext cx="585377" cy="271330"/>
            </a:xfrm>
            <a:prstGeom prst="rect">
              <a:avLst/>
            </a:prstGeom>
            <a:noFill/>
          </p:spPr>
          <p:txBody>
            <a:bodyPr wrap="square" rtlCol="0">
              <a:spAutoFit/>
            </a:bodyPr>
            <a:lstStyle/>
            <a:p>
              <a:r>
                <a:rPr lang="en-US" altLang="zh-CN" sz="1400" b="1" dirty="0" smtClean="0"/>
                <a:t>1000</a:t>
              </a:r>
              <a:endParaRPr lang="zh-CN" altLang="en-US" sz="1400" b="1" dirty="0"/>
            </a:p>
          </p:txBody>
        </p:sp>
        <p:sp>
          <p:nvSpPr>
            <p:cNvPr id="10" name="TextBox 9"/>
            <p:cNvSpPr txBox="1"/>
            <p:nvPr/>
          </p:nvSpPr>
          <p:spPr>
            <a:xfrm>
              <a:off x="4816819" y="3998624"/>
              <a:ext cx="585377" cy="271330"/>
            </a:xfrm>
            <a:prstGeom prst="rect">
              <a:avLst/>
            </a:prstGeom>
            <a:noFill/>
          </p:spPr>
          <p:txBody>
            <a:bodyPr wrap="square" rtlCol="0">
              <a:spAutoFit/>
            </a:bodyPr>
            <a:lstStyle/>
            <a:p>
              <a:r>
                <a:rPr lang="en-US" altLang="zh-CN" sz="1400" b="1" dirty="0" smtClean="0"/>
                <a:t>560</a:t>
              </a:r>
              <a:endParaRPr lang="zh-CN" altLang="en-US" sz="1400" b="1" dirty="0"/>
            </a:p>
          </p:txBody>
        </p:sp>
        <p:sp>
          <p:nvSpPr>
            <p:cNvPr id="11" name="TextBox 10"/>
            <p:cNvSpPr txBox="1"/>
            <p:nvPr/>
          </p:nvSpPr>
          <p:spPr>
            <a:xfrm>
              <a:off x="5548540" y="3998624"/>
              <a:ext cx="878065" cy="271330"/>
            </a:xfrm>
            <a:prstGeom prst="rect">
              <a:avLst/>
            </a:prstGeom>
            <a:noFill/>
          </p:spPr>
          <p:txBody>
            <a:bodyPr wrap="square" rtlCol="0">
              <a:spAutoFit/>
            </a:bodyPr>
            <a:lstStyle/>
            <a:p>
              <a:r>
                <a:rPr lang="en-US" altLang="zh-CN" sz="1400" b="1" dirty="0" smtClean="0"/>
                <a:t>560000</a:t>
              </a:r>
              <a:endParaRPr lang="zh-CN" altLang="en-US" sz="1400" b="1" dirty="0"/>
            </a:p>
          </p:txBody>
        </p:sp>
        <p:sp>
          <p:nvSpPr>
            <p:cNvPr id="12" name="TextBox 11"/>
            <p:cNvSpPr txBox="1"/>
            <p:nvPr/>
          </p:nvSpPr>
          <p:spPr>
            <a:xfrm>
              <a:off x="6280261" y="3998624"/>
              <a:ext cx="512204" cy="271330"/>
            </a:xfrm>
            <a:prstGeom prst="rect">
              <a:avLst/>
            </a:prstGeom>
            <a:noFill/>
          </p:spPr>
          <p:txBody>
            <a:bodyPr wrap="square" rtlCol="0">
              <a:spAutoFit/>
            </a:bodyPr>
            <a:lstStyle/>
            <a:p>
              <a:r>
                <a:rPr lang="en-US" altLang="zh-CN" sz="1400" b="1" dirty="0" smtClean="0"/>
                <a:t>17%</a:t>
              </a:r>
              <a:endParaRPr lang="zh-CN" altLang="en-US" sz="1400" b="1" dirty="0"/>
            </a:p>
          </p:txBody>
        </p:sp>
        <p:sp>
          <p:nvSpPr>
            <p:cNvPr id="13" name="TextBox 12"/>
            <p:cNvSpPr txBox="1"/>
            <p:nvPr/>
          </p:nvSpPr>
          <p:spPr>
            <a:xfrm>
              <a:off x="6938809" y="3998624"/>
              <a:ext cx="804893" cy="271330"/>
            </a:xfrm>
            <a:prstGeom prst="rect">
              <a:avLst/>
            </a:prstGeom>
            <a:noFill/>
          </p:spPr>
          <p:txBody>
            <a:bodyPr wrap="square" rtlCol="0">
              <a:spAutoFit/>
            </a:bodyPr>
            <a:lstStyle/>
            <a:p>
              <a:r>
                <a:rPr lang="en-US" altLang="zh-CN" sz="1400" b="1" dirty="0" smtClean="0"/>
                <a:t>95200</a:t>
              </a:r>
              <a:endParaRPr lang="zh-CN" altLang="en-US" sz="1400" b="1" dirty="0"/>
            </a:p>
          </p:txBody>
        </p:sp>
        <p:sp>
          <p:nvSpPr>
            <p:cNvPr id="14" name="TextBox 13"/>
            <p:cNvSpPr txBox="1"/>
            <p:nvPr/>
          </p:nvSpPr>
          <p:spPr>
            <a:xfrm>
              <a:off x="5475368" y="4817341"/>
              <a:ext cx="878065" cy="307777"/>
            </a:xfrm>
            <a:prstGeom prst="rect">
              <a:avLst/>
            </a:prstGeom>
            <a:noFill/>
          </p:spPr>
          <p:txBody>
            <a:bodyPr wrap="square" rtlCol="0">
              <a:spAutoFit/>
            </a:bodyPr>
            <a:lstStyle/>
            <a:p>
              <a:r>
                <a:rPr lang="en-US" sz="1400" b="1" dirty="0" smtClean="0"/>
                <a:t>  </a:t>
              </a:r>
              <a:r>
                <a:rPr lang="en-US" altLang="zh-CN" sz="1400" b="1" dirty="0" smtClean="0"/>
                <a:t>560000</a:t>
              </a:r>
              <a:endParaRPr lang="zh-CN" altLang="en-US" sz="1400" b="1" dirty="0"/>
            </a:p>
          </p:txBody>
        </p:sp>
        <p:sp>
          <p:nvSpPr>
            <p:cNvPr id="15" name="TextBox 14"/>
            <p:cNvSpPr txBox="1"/>
            <p:nvPr/>
          </p:nvSpPr>
          <p:spPr>
            <a:xfrm>
              <a:off x="6908645" y="4817341"/>
              <a:ext cx="878065" cy="307777"/>
            </a:xfrm>
            <a:prstGeom prst="rect">
              <a:avLst/>
            </a:prstGeom>
            <a:noFill/>
          </p:spPr>
          <p:txBody>
            <a:bodyPr wrap="square" rtlCol="0">
              <a:spAutoFit/>
            </a:bodyPr>
            <a:lstStyle/>
            <a:p>
              <a:r>
                <a:rPr lang="en-US" sz="1400" b="1" dirty="0" smtClean="0"/>
                <a:t>95200</a:t>
              </a:r>
              <a:endParaRPr lang="zh-CN" altLang="en-US" sz="1400" b="1" dirty="0"/>
            </a:p>
          </p:txBody>
        </p:sp>
        <p:sp>
          <p:nvSpPr>
            <p:cNvPr id="16" name="TextBox 15"/>
            <p:cNvSpPr txBox="1"/>
            <p:nvPr/>
          </p:nvSpPr>
          <p:spPr>
            <a:xfrm>
              <a:off x="6865637" y="2676081"/>
              <a:ext cx="1536613" cy="271330"/>
            </a:xfrm>
            <a:prstGeom prst="rect">
              <a:avLst/>
            </a:prstGeom>
            <a:noFill/>
          </p:spPr>
          <p:txBody>
            <a:bodyPr wrap="square" rtlCol="0">
              <a:spAutoFit/>
            </a:bodyPr>
            <a:lstStyle/>
            <a:p>
              <a:r>
                <a:rPr lang="en-US" altLang="zh-CN" sz="1400" b="1" dirty="0" smtClean="0"/>
                <a:t>2011</a:t>
              </a:r>
              <a:r>
                <a:rPr lang="zh-CN" altLang="en-US" sz="1400" b="1" dirty="0" smtClean="0"/>
                <a:t>年</a:t>
              </a:r>
              <a:r>
                <a:rPr lang="en-US" altLang="zh-CN" sz="1400" b="1" dirty="0" smtClean="0"/>
                <a:t>10</a:t>
              </a:r>
              <a:r>
                <a:rPr lang="zh-CN" altLang="en-US" sz="1400" b="1" dirty="0" smtClean="0"/>
                <a:t>月</a:t>
              </a:r>
              <a:r>
                <a:rPr lang="en-US" altLang="zh-CN" sz="1400" b="1" dirty="0" smtClean="0"/>
                <a:t>28</a:t>
              </a:r>
              <a:r>
                <a:rPr lang="zh-CN" altLang="en-US" sz="1400" b="1" dirty="0" smtClean="0"/>
                <a:t>日</a:t>
              </a:r>
              <a:endParaRPr lang="zh-CN" altLang="en-US" sz="1400" b="1" dirty="0"/>
            </a:p>
          </p:txBody>
        </p:sp>
        <p:sp>
          <p:nvSpPr>
            <p:cNvPr id="17" name="TextBox 16"/>
            <p:cNvSpPr txBox="1"/>
            <p:nvPr/>
          </p:nvSpPr>
          <p:spPr>
            <a:xfrm>
              <a:off x="3207034" y="5006276"/>
              <a:ext cx="2195162" cy="271330"/>
            </a:xfrm>
            <a:prstGeom prst="rect">
              <a:avLst/>
            </a:prstGeom>
            <a:noFill/>
          </p:spPr>
          <p:txBody>
            <a:bodyPr wrap="square" rtlCol="0">
              <a:spAutoFit/>
            </a:bodyPr>
            <a:lstStyle/>
            <a:p>
              <a:r>
                <a:rPr lang="zh-CN" altLang="en-US" sz="1400" b="1" dirty="0" smtClean="0"/>
                <a:t>陆拾伍万伍仟贰百元整</a:t>
              </a:r>
              <a:endParaRPr lang="zh-CN" altLang="en-US" sz="1400" b="1" dirty="0"/>
            </a:p>
          </p:txBody>
        </p:sp>
        <p:sp>
          <p:nvSpPr>
            <p:cNvPr id="18" name="流程图: 联系 17"/>
            <p:cNvSpPr/>
            <p:nvPr/>
          </p:nvSpPr>
          <p:spPr>
            <a:xfrm>
              <a:off x="3060690" y="5069254"/>
              <a:ext cx="219516" cy="18893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a:stCxn id="18" idx="1"/>
              <a:endCxn id="18" idx="5"/>
            </p:cNvCxnSpPr>
            <p:nvPr/>
          </p:nvCxnSpPr>
          <p:spPr>
            <a:xfrm rot="16200000" flipH="1">
              <a:off x="3103650" y="5086111"/>
              <a:ext cx="133596" cy="1552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8" idx="7"/>
              <a:endCxn id="18" idx="3"/>
            </p:cNvCxnSpPr>
            <p:nvPr/>
          </p:nvCxnSpPr>
          <p:spPr>
            <a:xfrm rot="16200000" flipH="1" flipV="1">
              <a:off x="3103650" y="5086111"/>
              <a:ext cx="133596" cy="15522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548540" y="5006276"/>
              <a:ext cx="1390269" cy="271330"/>
            </a:xfrm>
            <a:prstGeom prst="rect">
              <a:avLst/>
            </a:prstGeom>
            <a:noFill/>
          </p:spPr>
          <p:txBody>
            <a:bodyPr wrap="square" rtlCol="0">
              <a:spAutoFit/>
            </a:bodyPr>
            <a:lstStyle/>
            <a:p>
              <a:r>
                <a:rPr lang="en-US" sz="1400" b="1" dirty="0" smtClean="0"/>
                <a:t>¥ </a:t>
              </a:r>
              <a:r>
                <a:rPr lang="en-US" altLang="zh-CN" sz="1400" b="1" dirty="0" smtClean="0"/>
                <a:t>655200.00</a:t>
              </a:r>
              <a:endParaRPr lang="zh-CN" altLang="en-US" sz="1400" b="1" dirty="0"/>
            </a:p>
          </p:txBody>
        </p:sp>
        <p:sp>
          <p:nvSpPr>
            <p:cNvPr id="22" name="TextBox 21"/>
            <p:cNvSpPr txBox="1"/>
            <p:nvPr/>
          </p:nvSpPr>
          <p:spPr>
            <a:xfrm>
              <a:off x="2109453" y="5258189"/>
              <a:ext cx="1975646" cy="271330"/>
            </a:xfrm>
            <a:prstGeom prst="rect">
              <a:avLst/>
            </a:prstGeom>
            <a:noFill/>
          </p:spPr>
          <p:txBody>
            <a:bodyPr wrap="square" rtlCol="0">
              <a:spAutoFit/>
            </a:bodyPr>
            <a:lstStyle/>
            <a:p>
              <a:r>
                <a:rPr lang="zh-CN" altLang="en-US" sz="1400" b="1" dirty="0" smtClean="0"/>
                <a:t>好佳童车厂</a:t>
              </a:r>
              <a:endParaRPr lang="zh-CN" altLang="en-US" sz="1400" b="1" dirty="0"/>
            </a:p>
          </p:txBody>
        </p:sp>
        <p:sp>
          <p:nvSpPr>
            <p:cNvPr id="23" name="TextBox 22"/>
            <p:cNvSpPr txBox="1"/>
            <p:nvPr/>
          </p:nvSpPr>
          <p:spPr>
            <a:xfrm>
              <a:off x="2109453" y="5447124"/>
              <a:ext cx="1756130" cy="271330"/>
            </a:xfrm>
            <a:prstGeom prst="rect">
              <a:avLst/>
            </a:prstGeom>
            <a:noFill/>
          </p:spPr>
          <p:txBody>
            <a:bodyPr wrap="square" rtlCol="0">
              <a:spAutoFit/>
            </a:bodyPr>
            <a:lstStyle/>
            <a:p>
              <a:r>
                <a:rPr lang="en-US" altLang="zh-CN" sz="1400" b="1" dirty="0" smtClean="0"/>
                <a:t>110108745862890</a:t>
              </a:r>
              <a:endParaRPr lang="zh-CN" altLang="en-US" sz="1400" b="1" dirty="0"/>
            </a:p>
          </p:txBody>
        </p:sp>
        <p:sp>
          <p:nvSpPr>
            <p:cNvPr id="24" name="TextBox 23"/>
            <p:cNvSpPr txBox="1"/>
            <p:nvPr/>
          </p:nvSpPr>
          <p:spPr>
            <a:xfrm>
              <a:off x="2109453" y="5824993"/>
              <a:ext cx="2926883" cy="271330"/>
            </a:xfrm>
            <a:prstGeom prst="rect">
              <a:avLst/>
            </a:prstGeom>
            <a:noFill/>
          </p:spPr>
          <p:txBody>
            <a:bodyPr wrap="square" rtlCol="0">
              <a:spAutoFit/>
            </a:bodyPr>
            <a:lstStyle/>
            <a:p>
              <a:r>
                <a:rPr lang="zh-CN" altLang="en-US" sz="1400" b="1" dirty="0" smtClean="0"/>
                <a:t>中国工商银行 </a:t>
              </a:r>
              <a:r>
                <a:rPr lang="en-US" altLang="zh-CN" sz="1400" b="1" dirty="0" smtClean="0"/>
                <a:t>957688832456</a:t>
              </a:r>
              <a:endParaRPr lang="zh-CN" altLang="en-US" sz="1400" b="1" dirty="0"/>
            </a:p>
          </p:txBody>
        </p:sp>
        <p:sp>
          <p:nvSpPr>
            <p:cNvPr id="25" name="TextBox 24"/>
            <p:cNvSpPr txBox="1"/>
            <p:nvPr/>
          </p:nvSpPr>
          <p:spPr>
            <a:xfrm>
              <a:off x="4670475" y="6013928"/>
              <a:ext cx="804893" cy="271330"/>
            </a:xfrm>
            <a:prstGeom prst="rect">
              <a:avLst/>
            </a:prstGeom>
            <a:noFill/>
          </p:spPr>
          <p:txBody>
            <a:bodyPr wrap="square" rtlCol="0">
              <a:spAutoFit/>
            </a:bodyPr>
            <a:lstStyle/>
            <a:p>
              <a:r>
                <a:rPr lang="zh-CN" altLang="en-US" sz="1400" b="1" dirty="0" smtClean="0"/>
                <a:t>朱中华</a:t>
              </a:r>
              <a:endParaRPr lang="zh-CN" altLang="en-US" sz="1400" b="1" dirty="0"/>
            </a:p>
          </p:txBody>
        </p:sp>
        <p:grpSp>
          <p:nvGrpSpPr>
            <p:cNvPr id="26" name="Group 17"/>
            <p:cNvGrpSpPr>
              <a:grpSpLocks noChangeAspect="1"/>
            </p:cNvGrpSpPr>
            <p:nvPr/>
          </p:nvGrpSpPr>
          <p:grpSpPr bwMode="auto">
            <a:xfrm>
              <a:off x="6060745" y="4943298"/>
              <a:ext cx="1442293" cy="1284747"/>
              <a:chOff x="2200" y="2568"/>
              <a:chExt cx="887" cy="918"/>
            </a:xfrm>
          </p:grpSpPr>
          <p:sp>
            <p:nvSpPr>
              <p:cNvPr id="27" name="AutoShape 16"/>
              <p:cNvSpPr>
                <a:spLocks noChangeAspect="1" noChangeArrowheads="1" noTextEdit="1"/>
              </p:cNvSpPr>
              <p:nvPr/>
            </p:nvSpPr>
            <p:spPr bwMode="auto">
              <a:xfrm>
                <a:off x="2200" y="2568"/>
                <a:ext cx="887" cy="918"/>
              </a:xfrm>
              <a:prstGeom prst="rect">
                <a:avLst/>
              </a:prstGeom>
              <a:noFill/>
              <a:ln w="9525">
                <a:noFill/>
                <a:miter lim="800000"/>
                <a:headEnd/>
                <a:tailEnd/>
              </a:ln>
            </p:spPr>
            <p:txBody>
              <a:bodyPr/>
              <a:lstStyle/>
              <a:p>
                <a:endParaRPr lang="zh-CN" altLang="en-US"/>
              </a:p>
            </p:txBody>
          </p:sp>
          <p:pic>
            <p:nvPicPr>
              <p:cNvPr id="28" name="Picture 18"/>
              <p:cNvPicPr>
                <a:picLocks noChangeAspect="1" noChangeArrowheads="1"/>
              </p:cNvPicPr>
              <p:nvPr/>
            </p:nvPicPr>
            <p:blipFill>
              <a:blip r:embed="rId3" cstate="print"/>
              <a:srcRect/>
              <a:stretch>
                <a:fillRect/>
              </a:stretch>
            </p:blipFill>
            <p:spPr bwMode="auto">
              <a:xfrm>
                <a:off x="2200" y="2568"/>
                <a:ext cx="889" cy="920"/>
              </a:xfrm>
              <a:prstGeom prst="rect">
                <a:avLst/>
              </a:prstGeom>
              <a:noFill/>
              <a:ln w="9525">
                <a:noFill/>
                <a:miter lim="800000"/>
                <a:headEnd/>
                <a:tailEnd/>
              </a:ln>
            </p:spPr>
          </p:pic>
          <p:pic>
            <p:nvPicPr>
              <p:cNvPr id="29" name="Picture 19"/>
              <p:cNvPicPr>
                <a:picLocks noChangeAspect="1" noChangeArrowheads="1"/>
              </p:cNvPicPr>
              <p:nvPr/>
            </p:nvPicPr>
            <p:blipFill>
              <a:blip r:embed="rId4" cstate="print"/>
              <a:srcRect/>
              <a:stretch>
                <a:fillRect/>
              </a:stretch>
            </p:blipFill>
            <p:spPr bwMode="auto">
              <a:xfrm>
                <a:off x="2200" y="2568"/>
                <a:ext cx="889" cy="920"/>
              </a:xfrm>
              <a:prstGeom prst="rect">
                <a:avLst/>
              </a:prstGeom>
              <a:noFill/>
              <a:ln w="9525">
                <a:noFill/>
                <a:miter lim="800000"/>
                <a:headEnd/>
                <a:tailEnd/>
              </a:ln>
            </p:spPr>
          </p:pic>
        </p:grpSp>
        <p:sp>
          <p:nvSpPr>
            <p:cNvPr id="30" name="TextBox 29"/>
            <p:cNvSpPr txBox="1"/>
            <p:nvPr/>
          </p:nvSpPr>
          <p:spPr>
            <a:xfrm>
              <a:off x="2036281" y="5636058"/>
              <a:ext cx="3146399" cy="271330"/>
            </a:xfrm>
            <a:prstGeom prst="rect">
              <a:avLst/>
            </a:prstGeom>
            <a:noFill/>
          </p:spPr>
          <p:txBody>
            <a:bodyPr wrap="square" rtlCol="0">
              <a:spAutoFit/>
            </a:bodyPr>
            <a:lstStyle/>
            <a:p>
              <a:r>
                <a:rPr lang="zh-CN" altLang="en-US" sz="1400" b="1" dirty="0" smtClean="0"/>
                <a:t>  昌平区健翔路</a:t>
              </a:r>
              <a:r>
                <a:rPr lang="en-US" altLang="zh-CN" sz="1400" b="1" dirty="0" smtClean="0"/>
                <a:t>115</a:t>
              </a:r>
              <a:r>
                <a:rPr lang="zh-CN" altLang="en-US" sz="1400" b="1" dirty="0" smtClean="0"/>
                <a:t>号 </a:t>
              </a:r>
              <a:r>
                <a:rPr lang="en-US" altLang="zh-CN" sz="1400" b="1" dirty="0" smtClean="0"/>
                <a:t>010-69706878</a:t>
              </a:r>
              <a:endParaRPr lang="zh-CN" altLang="en-US" sz="1400" b="1" dirty="0"/>
            </a:p>
          </p:txBody>
        </p:sp>
      </p:grpSp>
      <p:sp>
        <p:nvSpPr>
          <p:cNvPr id="2" name="标题 1"/>
          <p:cNvSpPr>
            <a:spLocks noGrp="1"/>
          </p:cNvSpPr>
          <p:nvPr>
            <p:ph type="title"/>
          </p:nvPr>
        </p:nvSpPr>
        <p:spPr>
          <a:xfrm>
            <a:off x="428596" y="357166"/>
            <a:ext cx="8229600" cy="1143000"/>
          </a:xfrm>
        </p:spPr>
        <p:txBody>
          <a:bodyPr>
            <a:normAutofit/>
          </a:bodyPr>
          <a:lstStyle/>
          <a:p>
            <a:r>
              <a:rPr lang="zh-CN" altLang="en-US" sz="3600" dirty="0" smtClean="0"/>
              <a:t>增值税发票填写常见的问题</a:t>
            </a:r>
            <a:endParaRPr lang="zh-CN" altLang="en-US" sz="3600" dirty="0"/>
          </a:p>
        </p:txBody>
      </p:sp>
      <p:sp>
        <p:nvSpPr>
          <p:cNvPr id="3" name="内容占位符 2"/>
          <p:cNvSpPr>
            <a:spLocks noGrp="1"/>
          </p:cNvSpPr>
          <p:nvPr>
            <p:ph idx="1"/>
          </p:nvPr>
        </p:nvSpPr>
        <p:spPr>
          <a:xfrm>
            <a:off x="428596" y="1214423"/>
            <a:ext cx="8229600" cy="1143008"/>
          </a:xfrm>
        </p:spPr>
        <p:txBody>
          <a:bodyPr>
            <a:normAutofit lnSpcReduction="10000"/>
          </a:bodyPr>
          <a:lstStyle/>
          <a:p>
            <a:r>
              <a:rPr lang="zh-CN" altLang="en-US" dirty="0" smtClean="0"/>
              <a:t>缺少货币符号</a:t>
            </a:r>
            <a:endParaRPr lang="en-US" altLang="zh-CN" dirty="0" smtClean="0"/>
          </a:p>
          <a:p>
            <a:pPr marL="514350" indent="-514350">
              <a:buAutoNum type="arabicPeriod"/>
            </a:pPr>
            <a:r>
              <a:rPr lang="zh-CN" altLang="en-US" dirty="0" smtClean="0"/>
              <a:t>合计栏金额处或税额处缺少“</a:t>
            </a:r>
            <a:r>
              <a:rPr lang="en-US" altLang="zh-CN" dirty="0" smtClean="0"/>
              <a:t>¥</a:t>
            </a:r>
            <a:r>
              <a:rPr lang="zh-CN" altLang="en-US" dirty="0" smtClean="0"/>
              <a:t>”符号</a:t>
            </a:r>
            <a:endParaRPr lang="en-US" altLang="zh-CN" dirty="0" smtClean="0"/>
          </a:p>
          <a:p>
            <a:pPr marL="514350" indent="-514350">
              <a:buNone/>
            </a:pPr>
            <a:endParaRPr lang="zh-CN" altLang="en-US" dirty="0" smtClean="0"/>
          </a:p>
          <a:p>
            <a:pPr>
              <a:buNone/>
            </a:pP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4791</TotalTime>
  <Words>1104</Words>
  <Application>Microsoft Office PowerPoint</Application>
  <PresentationFormat>全屏显示(4:3)</PresentationFormat>
  <Paragraphs>207</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一、支票</vt:lpstr>
      <vt:lpstr>支票的介绍</vt:lpstr>
      <vt:lpstr>支票填写常见的问题</vt:lpstr>
      <vt:lpstr>2. 书写涂改痕迹</vt:lpstr>
      <vt:lpstr>幻灯片 5</vt:lpstr>
      <vt:lpstr>2. 选择错误印鉴(下图错误的选择了企业公章)</vt:lpstr>
      <vt:lpstr>二、增值税专用发票</vt:lpstr>
      <vt:lpstr>增值税专用发票的介绍</vt:lpstr>
      <vt:lpstr>增值税发票填写常见的问题</vt:lpstr>
      <vt:lpstr>2. 价税合计（小写）栏处缺少“¥”符号</vt:lpstr>
      <vt:lpstr>幻灯片 11</vt:lpstr>
      <vt:lpstr>2. 小数位未保留两位</vt:lpstr>
      <vt:lpstr>3. 价税合计前缺少“   ”符号</vt:lpstr>
      <vt:lpstr>三、银行进账单</vt:lpstr>
      <vt:lpstr>银行进账单的介绍</vt:lpstr>
      <vt:lpstr>银行进账单常见的问题</vt:lpstr>
      <vt:lpstr>2. 区域填写错误</vt:lpstr>
      <vt:lpstr>四、采购入库单</vt:lpstr>
      <vt:lpstr>五、生产（完工）入库单</vt:lpstr>
      <vt:lpstr>六、销售（成品）出库单</vt:lpstr>
      <vt:lpstr>七、支出凭单</vt:lpstr>
      <vt:lpstr>幻灯片 22</vt:lpstr>
      <vt:lpstr>幻灯片 23</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kanglinlin</cp:lastModifiedBy>
  <cp:revision>627</cp:revision>
  <dcterms:created xsi:type="dcterms:W3CDTF">2011-11-29T07:44:41Z</dcterms:created>
  <dcterms:modified xsi:type="dcterms:W3CDTF">2013-06-03T16:41:48Z</dcterms:modified>
</cp:coreProperties>
</file>