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451" r:id="rId2"/>
    <p:sldId id="452" r:id="rId3"/>
    <p:sldId id="453" r:id="rId4"/>
    <p:sldId id="454" r:id="rId5"/>
    <p:sldId id="455" r:id="rId6"/>
    <p:sldId id="456" r:id="rId7"/>
    <p:sldId id="457" r:id="rId8"/>
    <p:sldId id="458" r:id="rId9"/>
    <p:sldId id="459" r:id="rId10"/>
    <p:sldId id="460" r:id="rId11"/>
    <p:sldId id="461" r:id="rId12"/>
    <p:sldId id="462" r:id="rId13"/>
    <p:sldId id="463" r:id="rId14"/>
    <p:sldId id="464" r:id="rId15"/>
    <p:sldId id="465" r:id="rId16"/>
    <p:sldId id="466" r:id="rId17"/>
    <p:sldId id="467" r:id="rId18"/>
    <p:sldId id="468" r:id="rId19"/>
    <p:sldId id="471" r:id="rId20"/>
    <p:sldId id="469" r:id="rId21"/>
    <p:sldId id="470" r:id="rId22"/>
    <p:sldId id="472" r:id="rId23"/>
    <p:sldId id="473"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7409" autoAdjust="0"/>
  </p:normalViewPr>
  <p:slideViewPr>
    <p:cSldViewPr>
      <p:cViewPr>
        <p:scale>
          <a:sx n="70" d="100"/>
          <a:sy n="70" d="100"/>
        </p:scale>
        <p:origin x="-13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2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F2E2B8-906E-4AFD-8F0A-2C636E8FC8A8}" type="datetimeFigureOut">
              <a:rPr lang="zh-CN" altLang="en-US" smtClean="0"/>
              <a:pPr/>
              <a:t>2013/6/4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648219-E64A-4750-8C90-1BC8C812185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3AA863-638B-4655-986B-2F7AEF423CD7}" type="datetimeFigureOut">
              <a:rPr lang="zh-CN" altLang="en-US" smtClean="0"/>
              <a:pPr/>
              <a:t>2013/6/4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B7107F-A373-4D2D-B7B2-3C4F5E52DB0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A9AC996-E105-4AED-BE3D-9C292ACA323F}" type="datetimeFigureOut">
              <a:rPr lang="zh-CN" altLang="en-US" smtClean="0"/>
              <a:pPr/>
              <a:t>2013/6/4</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B2F01354-B9C9-4689-817D-2B75EE53FD61}" type="slidenum">
              <a:rPr lang="zh-CN" altLang="en-US" smtClean="0"/>
              <a:pPr/>
              <a:t>‹#›</a:t>
            </a:fld>
            <a:endParaRPr lang="zh-CN" altLang="en-US"/>
          </a:p>
        </p:txBody>
      </p:sp>
      <p:cxnSp>
        <p:nvCxnSpPr>
          <p:cNvPr id="8" name="直接连接符 7"/>
          <p:cNvCxnSpPr/>
          <p:nvPr userDrawn="1"/>
        </p:nvCxnSpPr>
        <p:spPr>
          <a:xfrm>
            <a:off x="0" y="642918"/>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71406" y="58143"/>
            <a:ext cx="4071966" cy="584775"/>
          </a:xfrm>
          <a:prstGeom prst="rect">
            <a:avLst/>
          </a:prstGeom>
          <a:noFill/>
        </p:spPr>
        <p:txBody>
          <a:bodyPr wrap="square" rtlCol="0">
            <a:spAutoFit/>
          </a:bodyPr>
          <a:lstStyle/>
          <a:p>
            <a:r>
              <a:rPr lang="en-US" altLang="zh-CN" sz="3200" b="1" dirty="0" smtClean="0">
                <a:solidFill>
                  <a:srgbClr val="C00000"/>
                </a:solidFill>
                <a:latin typeface="黑体" pitchFamily="2" charset="-122"/>
                <a:ea typeface="黑体" pitchFamily="2" charset="-122"/>
              </a:rPr>
              <a:t>VBSE</a:t>
            </a:r>
            <a:r>
              <a:rPr lang="zh-CN" altLang="en-US" sz="3200" b="1" dirty="0" smtClean="0">
                <a:solidFill>
                  <a:srgbClr val="C00000"/>
                </a:solidFill>
                <a:latin typeface="黑体" pitchFamily="2" charset="-122"/>
                <a:ea typeface="黑体" pitchFamily="2" charset="-122"/>
              </a:rPr>
              <a:t>虚拟商业社会</a:t>
            </a:r>
            <a:endParaRPr lang="zh-CN" altLang="en-US" sz="3200" b="1" dirty="0">
              <a:solidFill>
                <a:srgbClr val="C00000"/>
              </a:solidFill>
              <a:latin typeface="黑体" pitchFamily="2" charset="-122"/>
              <a:ea typeface="黑体" pitchFamily="2" charset="-122"/>
            </a:endParaRPr>
          </a:p>
        </p:txBody>
      </p:sp>
      <p:pic>
        <p:nvPicPr>
          <p:cNvPr id="1026" name="Picture 2"/>
          <p:cNvPicPr>
            <a:picLocks noChangeAspect="1" noChangeArrowheads="1"/>
          </p:cNvPicPr>
          <p:nvPr userDrawn="1"/>
        </p:nvPicPr>
        <p:blipFill>
          <a:blip r:embed="rId2" cstate="print"/>
          <a:srcRect/>
          <a:stretch>
            <a:fillRect/>
          </a:stretch>
        </p:blipFill>
        <p:spPr bwMode="auto">
          <a:xfrm>
            <a:off x="8001024" y="357166"/>
            <a:ext cx="781050" cy="476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A9AC996-E105-4AED-BE3D-9C292ACA323F}" type="datetimeFigureOut">
              <a:rPr lang="zh-CN" altLang="en-US" smtClean="0"/>
              <a:pPr/>
              <a:t>2013/6/4</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B2F01354-B9C9-4689-817D-2B75EE53FD61}"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A9AC996-E105-4AED-BE3D-9C292ACA323F}" type="datetimeFigureOut">
              <a:rPr lang="zh-CN" altLang="en-US" smtClean="0"/>
              <a:pPr/>
              <a:t>2013/6/4</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B2F01354-B9C9-4689-817D-2B75EE53FD61}"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A9AC996-E105-4AED-BE3D-9C292ACA323F}" type="datetimeFigureOut">
              <a:rPr lang="zh-CN" altLang="en-US" smtClean="0"/>
              <a:pPr/>
              <a:t>2013/6/4</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B2F01354-B9C9-4689-817D-2B75EE53FD61}"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A9AC996-E105-4AED-BE3D-9C292ACA323F}" type="datetimeFigureOut">
              <a:rPr lang="zh-CN" altLang="en-US" smtClean="0"/>
              <a:pPr/>
              <a:t>2013/6/4</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B2F01354-B9C9-4689-817D-2B75EE53FD61}"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A9AC996-E105-4AED-BE3D-9C292ACA323F}" type="datetimeFigureOut">
              <a:rPr lang="zh-CN" altLang="en-US" smtClean="0"/>
              <a:pPr/>
              <a:t>2013/6/4</a:t>
            </a:fld>
            <a:endParaRPr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B2F01354-B9C9-4689-817D-2B75EE53FD61}"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A9AC996-E105-4AED-BE3D-9C292ACA323F}" type="datetimeFigureOut">
              <a:rPr lang="zh-CN" altLang="en-US" smtClean="0"/>
              <a:pPr/>
              <a:t>2013/6/4</a:t>
            </a:fld>
            <a:endParaRPr lang="zh-CN" altLang="en-US"/>
          </a:p>
        </p:txBody>
      </p:sp>
      <p:sp>
        <p:nvSpPr>
          <p:cNvPr id="8" name="页脚占位符 7"/>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9" name="灯片编号占位符 8"/>
          <p:cNvSpPr>
            <a:spLocks noGrp="1"/>
          </p:cNvSpPr>
          <p:nvPr>
            <p:ph type="sldNum" sz="quarter" idx="12"/>
          </p:nvPr>
        </p:nvSpPr>
        <p:spPr/>
        <p:txBody>
          <a:bodyPr/>
          <a:lstStyle/>
          <a:p>
            <a:fld id="{B2F01354-B9C9-4689-817D-2B75EE53FD61}"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A9AC996-E105-4AED-BE3D-9C292ACA323F}" type="datetimeFigureOut">
              <a:rPr lang="zh-CN" altLang="en-US" smtClean="0"/>
              <a:pPr/>
              <a:t>2013/6/4</a:t>
            </a:fld>
            <a:endParaRPr lang="zh-CN" altLang="en-US"/>
          </a:p>
        </p:txBody>
      </p:sp>
      <p:sp>
        <p:nvSpPr>
          <p:cNvPr id="4" name="页脚占位符 3"/>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5" name="灯片编号占位符 4"/>
          <p:cNvSpPr>
            <a:spLocks noGrp="1"/>
          </p:cNvSpPr>
          <p:nvPr>
            <p:ph type="sldNum" sz="quarter" idx="12"/>
          </p:nvPr>
        </p:nvSpPr>
        <p:spPr/>
        <p:txBody>
          <a:bodyPr/>
          <a:lstStyle/>
          <a:p>
            <a:fld id="{B2F01354-B9C9-4689-817D-2B75EE53FD61}"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A9AC996-E105-4AED-BE3D-9C292ACA323F}" type="datetimeFigureOut">
              <a:rPr lang="zh-CN" altLang="en-US" smtClean="0"/>
              <a:pPr/>
              <a:t>2013/6/4</a:t>
            </a:fld>
            <a:endParaRPr lang="zh-CN" altLang="en-US"/>
          </a:p>
        </p:txBody>
      </p:sp>
      <p:sp>
        <p:nvSpPr>
          <p:cNvPr id="3" name="页脚占位符 2"/>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4" name="灯片编号占位符 3"/>
          <p:cNvSpPr>
            <a:spLocks noGrp="1"/>
          </p:cNvSpPr>
          <p:nvPr>
            <p:ph type="sldNum" sz="quarter" idx="12"/>
          </p:nvPr>
        </p:nvSpPr>
        <p:spPr/>
        <p:txBody>
          <a:bodyPr/>
          <a:lstStyle/>
          <a:p>
            <a:fld id="{B2F01354-B9C9-4689-817D-2B75EE53FD61}"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A9AC996-E105-4AED-BE3D-9C292ACA323F}" type="datetimeFigureOut">
              <a:rPr lang="zh-CN" altLang="en-US" smtClean="0"/>
              <a:pPr/>
              <a:t>2013/6/4</a:t>
            </a:fld>
            <a:endParaRPr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B2F01354-B9C9-4689-817D-2B75EE53FD61}"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A9AC996-E105-4AED-BE3D-9C292ACA323F}" type="datetimeFigureOut">
              <a:rPr lang="zh-CN" altLang="en-US" smtClean="0"/>
              <a:pPr/>
              <a:t>2013/6/4</a:t>
            </a:fld>
            <a:endParaRPr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B2F01354-B9C9-4689-817D-2B75EE53FD61}"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alpha val="2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9AC996-E105-4AED-BE3D-9C292ACA323F}" type="datetimeFigureOut">
              <a:rPr lang="zh-CN" altLang="en-US" smtClean="0"/>
              <a:pPr/>
              <a:t>2013/6/4</a:t>
            </a:fld>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01354-B9C9-4689-817D-2B75EE53FD61}" type="slidenum">
              <a:rPr lang="zh-CN" altLang="en-US" smtClean="0"/>
              <a:pPr/>
              <a:t>‹#›</a:t>
            </a:fld>
            <a:endParaRPr lang="zh-CN" altLang="en-US"/>
          </a:p>
        </p:txBody>
      </p:sp>
      <p:cxnSp>
        <p:nvCxnSpPr>
          <p:cNvPr id="7" name="直接连接符 6"/>
          <p:cNvCxnSpPr/>
          <p:nvPr userDrawn="1"/>
        </p:nvCxnSpPr>
        <p:spPr>
          <a:xfrm>
            <a:off x="0" y="642918"/>
            <a:ext cx="91440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71406" y="58143"/>
            <a:ext cx="4071966" cy="584775"/>
          </a:xfrm>
          <a:prstGeom prst="rect">
            <a:avLst/>
          </a:prstGeom>
          <a:noFill/>
        </p:spPr>
        <p:txBody>
          <a:bodyPr wrap="square" rtlCol="0">
            <a:spAutoFit/>
          </a:bodyPr>
          <a:lstStyle/>
          <a:p>
            <a:r>
              <a:rPr lang="en-US" altLang="zh-CN" sz="3200" b="1" dirty="0" smtClean="0">
                <a:solidFill>
                  <a:srgbClr val="C00000"/>
                </a:solidFill>
                <a:latin typeface="黑体" pitchFamily="2" charset="-122"/>
                <a:ea typeface="黑体" pitchFamily="2" charset="-122"/>
              </a:rPr>
              <a:t>VBSE</a:t>
            </a:r>
            <a:r>
              <a:rPr lang="zh-CN" altLang="en-US" sz="3200" b="1" dirty="0" smtClean="0">
                <a:solidFill>
                  <a:srgbClr val="C00000"/>
                </a:solidFill>
                <a:latin typeface="黑体" pitchFamily="2" charset="-122"/>
                <a:ea typeface="黑体" pitchFamily="2" charset="-122"/>
              </a:rPr>
              <a:t>虚拟商业社会</a:t>
            </a:r>
            <a:endParaRPr lang="zh-CN" altLang="en-US" sz="3200" b="1" dirty="0">
              <a:solidFill>
                <a:srgbClr val="C00000"/>
              </a:solidFill>
              <a:latin typeface="黑体" pitchFamily="2" charset="-122"/>
              <a:ea typeface="黑体" pitchFamily="2" charset="-122"/>
            </a:endParaRPr>
          </a:p>
        </p:txBody>
      </p:sp>
      <p:pic>
        <p:nvPicPr>
          <p:cNvPr id="11" name="Picture 2"/>
          <p:cNvPicPr>
            <a:picLocks noChangeAspect="1" noChangeArrowheads="1"/>
          </p:cNvPicPr>
          <p:nvPr userDrawn="1"/>
        </p:nvPicPr>
        <p:blipFill>
          <a:blip r:embed="rId13" cstate="print"/>
          <a:srcRect/>
          <a:stretch>
            <a:fillRect/>
          </a:stretch>
        </p:blipFill>
        <p:spPr bwMode="auto">
          <a:xfrm>
            <a:off x="8001024" y="357166"/>
            <a:ext cx="781050" cy="47625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20" y="571480"/>
            <a:ext cx="8229600" cy="1143000"/>
          </a:xfrm>
        </p:spPr>
        <p:txBody>
          <a:bodyPr/>
          <a:lstStyle/>
          <a:p>
            <a:pPr algn="l"/>
            <a:r>
              <a:rPr lang="zh-CN" altLang="en-US" dirty="0" smtClean="0"/>
              <a:t>一、支票</a:t>
            </a:r>
            <a:endParaRPr lang="zh-CN" altLang="en-US" dirty="0"/>
          </a:p>
        </p:txBody>
      </p:sp>
      <p:pic>
        <p:nvPicPr>
          <p:cNvPr id="4" name="Picture 19"/>
          <p:cNvPicPr>
            <a:picLocks noGrp="1" noChangeAspect="1" noChangeArrowheads="1"/>
          </p:cNvPicPr>
          <p:nvPr>
            <p:ph idx="1"/>
          </p:nvPr>
        </p:nvPicPr>
        <p:blipFill>
          <a:blip r:embed="rId2" cstate="print"/>
          <a:srcRect/>
          <a:stretch>
            <a:fillRect/>
          </a:stretch>
        </p:blipFill>
        <p:spPr bwMode="auto">
          <a:xfrm>
            <a:off x="500034" y="2000240"/>
            <a:ext cx="7981950" cy="3152775"/>
          </a:xfrm>
          <a:prstGeom prst="rect">
            <a:avLst/>
          </a:prstGeom>
          <a:noFill/>
          <a:ln w="9525">
            <a:noFill/>
            <a:miter lim="800000"/>
            <a:headEnd/>
            <a:tailEnd/>
          </a:ln>
        </p:spPr>
      </p:pic>
      <p:sp>
        <p:nvSpPr>
          <p:cNvPr id="5" name="椭圆形标注 4"/>
          <p:cNvSpPr/>
          <p:nvPr/>
        </p:nvSpPr>
        <p:spPr>
          <a:xfrm>
            <a:off x="4714876" y="1571612"/>
            <a:ext cx="1857388" cy="1000132"/>
          </a:xfrm>
          <a:prstGeom prst="wedgeEllipseCallout">
            <a:avLst/>
          </a:prstGeom>
          <a:solidFill>
            <a:schemeClr val="accent1">
              <a:alpha val="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注意大写！</a:t>
            </a:r>
            <a:endParaRPr lang="zh-CN" altLang="en-US" b="1" dirty="0">
              <a:solidFill>
                <a:schemeClr val="tx1"/>
              </a:solidFill>
            </a:endParaRPr>
          </a:p>
        </p:txBody>
      </p:sp>
      <p:sp>
        <p:nvSpPr>
          <p:cNvPr id="6" name="椭圆形标注 5"/>
          <p:cNvSpPr/>
          <p:nvPr/>
        </p:nvSpPr>
        <p:spPr>
          <a:xfrm>
            <a:off x="4157574" y="4357694"/>
            <a:ext cx="1914624" cy="1000132"/>
          </a:xfrm>
          <a:prstGeom prst="wedgeEllipseCallout">
            <a:avLst>
              <a:gd name="adj1" fmla="val -43465"/>
              <a:gd name="adj2" fmla="val -52929"/>
            </a:avLst>
          </a:prstGeom>
          <a:solidFill>
            <a:schemeClr val="lt1">
              <a:alpha val="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b="1" dirty="0" smtClean="0"/>
              <a:t>注意印鉴！</a:t>
            </a:r>
            <a:endParaRPr lang="zh-CN" alt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428604"/>
            <a:ext cx="8229600" cy="1143000"/>
          </a:xfrm>
        </p:spPr>
        <p:txBody>
          <a:bodyPr>
            <a:normAutofit/>
          </a:bodyPr>
          <a:lstStyle/>
          <a:p>
            <a:pPr algn="l"/>
            <a:r>
              <a:rPr lang="en-US" altLang="zh-CN" sz="3200" dirty="0" smtClean="0"/>
              <a:t>2. </a:t>
            </a:r>
            <a:r>
              <a:rPr lang="zh-CN" altLang="en-US" sz="3200" dirty="0" smtClean="0"/>
              <a:t>价税合计（小写）栏处缺少“</a:t>
            </a:r>
            <a:r>
              <a:rPr lang="en-US" altLang="zh-CN" sz="3200" dirty="0" smtClean="0"/>
              <a:t>¥</a:t>
            </a:r>
            <a:r>
              <a:rPr lang="zh-CN" altLang="en-US" sz="3200" dirty="0" smtClean="0"/>
              <a:t>”符号</a:t>
            </a:r>
            <a:endParaRPr lang="zh-CN" altLang="en-US" sz="3200"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785786" y="1312706"/>
            <a:ext cx="7500990" cy="5052828"/>
          </a:xfrm>
          <a:prstGeom prst="rect">
            <a:avLst/>
          </a:prstGeom>
          <a:noFill/>
          <a:ln w="9525">
            <a:noFill/>
            <a:miter lim="800000"/>
            <a:headEnd/>
            <a:tailEnd/>
          </a:ln>
          <a:effectLst/>
        </p:spPr>
      </p:pic>
      <p:pic>
        <p:nvPicPr>
          <p:cNvPr id="5" name="Picture 2"/>
          <p:cNvPicPr>
            <a:picLocks noChangeAspect="1" noChangeArrowheads="1"/>
          </p:cNvPicPr>
          <p:nvPr/>
        </p:nvPicPr>
        <p:blipFill>
          <a:blip r:embed="rId2" cstate="print"/>
          <a:srcRect/>
          <a:stretch>
            <a:fillRect/>
          </a:stretch>
        </p:blipFill>
        <p:spPr bwMode="auto">
          <a:xfrm>
            <a:off x="639882" y="1214422"/>
            <a:ext cx="7741698" cy="5214974"/>
          </a:xfrm>
          <a:prstGeom prst="rect">
            <a:avLst/>
          </a:prstGeom>
          <a:noFill/>
          <a:ln w="9525">
            <a:noFill/>
            <a:miter lim="800000"/>
            <a:headEnd/>
            <a:tailEnd/>
          </a:ln>
          <a:effectLst/>
        </p:spPr>
      </p:pic>
      <p:sp>
        <p:nvSpPr>
          <p:cNvPr id="6" name="TextBox 5"/>
          <p:cNvSpPr txBox="1"/>
          <p:nvPr/>
        </p:nvSpPr>
        <p:spPr>
          <a:xfrm>
            <a:off x="2071670" y="2357430"/>
            <a:ext cx="2000264" cy="307777"/>
          </a:xfrm>
          <a:prstGeom prst="rect">
            <a:avLst/>
          </a:prstGeom>
          <a:noFill/>
        </p:spPr>
        <p:txBody>
          <a:bodyPr wrap="square" rtlCol="0">
            <a:spAutoFit/>
          </a:bodyPr>
          <a:lstStyle/>
          <a:p>
            <a:r>
              <a:rPr lang="zh-CN" altLang="en-US" sz="1400" b="1" dirty="0" smtClean="0"/>
              <a:t>旭日贸易公司</a:t>
            </a:r>
            <a:endParaRPr lang="zh-CN" altLang="en-US" sz="1400" b="1" dirty="0"/>
          </a:p>
        </p:txBody>
      </p:sp>
      <p:sp>
        <p:nvSpPr>
          <p:cNvPr id="7" name="TextBox 6"/>
          <p:cNvSpPr txBox="1"/>
          <p:nvPr/>
        </p:nvSpPr>
        <p:spPr>
          <a:xfrm>
            <a:off x="928662" y="3643314"/>
            <a:ext cx="1785950" cy="307777"/>
          </a:xfrm>
          <a:prstGeom prst="rect">
            <a:avLst/>
          </a:prstGeom>
          <a:noFill/>
        </p:spPr>
        <p:txBody>
          <a:bodyPr wrap="square" rtlCol="0">
            <a:spAutoFit/>
          </a:bodyPr>
          <a:lstStyle/>
          <a:p>
            <a:pPr algn="ctr"/>
            <a:r>
              <a:rPr lang="zh-CN" altLang="en-US" sz="1400" b="1" dirty="0" smtClean="0"/>
              <a:t>经济型童车</a:t>
            </a:r>
            <a:endParaRPr lang="zh-CN" altLang="en-US" sz="1400" b="1" dirty="0"/>
          </a:p>
        </p:txBody>
      </p:sp>
      <p:sp>
        <p:nvSpPr>
          <p:cNvPr id="8" name="TextBox 7"/>
          <p:cNvSpPr txBox="1"/>
          <p:nvPr/>
        </p:nvSpPr>
        <p:spPr>
          <a:xfrm>
            <a:off x="3714744" y="3643314"/>
            <a:ext cx="285752" cy="307777"/>
          </a:xfrm>
          <a:prstGeom prst="rect">
            <a:avLst/>
          </a:prstGeom>
          <a:noFill/>
        </p:spPr>
        <p:txBody>
          <a:bodyPr wrap="square" rtlCol="0">
            <a:spAutoFit/>
          </a:bodyPr>
          <a:lstStyle/>
          <a:p>
            <a:r>
              <a:rPr lang="zh-CN" altLang="en-US" sz="1400" b="1" dirty="0" smtClean="0"/>
              <a:t>辆</a:t>
            </a:r>
            <a:endParaRPr lang="zh-CN" altLang="en-US" sz="1400" b="1" dirty="0"/>
          </a:p>
        </p:txBody>
      </p:sp>
      <p:sp>
        <p:nvSpPr>
          <p:cNvPr id="9" name="TextBox 8"/>
          <p:cNvSpPr txBox="1"/>
          <p:nvPr/>
        </p:nvSpPr>
        <p:spPr>
          <a:xfrm>
            <a:off x="4071934" y="3643314"/>
            <a:ext cx="571504" cy="307777"/>
          </a:xfrm>
          <a:prstGeom prst="rect">
            <a:avLst/>
          </a:prstGeom>
          <a:noFill/>
        </p:spPr>
        <p:txBody>
          <a:bodyPr wrap="square" rtlCol="0">
            <a:spAutoFit/>
          </a:bodyPr>
          <a:lstStyle/>
          <a:p>
            <a:r>
              <a:rPr lang="en-US" altLang="zh-CN" sz="1400" b="1" dirty="0" smtClean="0"/>
              <a:t>1000</a:t>
            </a:r>
            <a:endParaRPr lang="zh-CN" altLang="en-US" sz="1400" b="1" dirty="0"/>
          </a:p>
        </p:txBody>
      </p:sp>
      <p:sp>
        <p:nvSpPr>
          <p:cNvPr id="10" name="TextBox 9"/>
          <p:cNvSpPr txBox="1"/>
          <p:nvPr/>
        </p:nvSpPr>
        <p:spPr>
          <a:xfrm>
            <a:off x="4714876" y="3643314"/>
            <a:ext cx="571504" cy="307777"/>
          </a:xfrm>
          <a:prstGeom prst="rect">
            <a:avLst/>
          </a:prstGeom>
          <a:noFill/>
        </p:spPr>
        <p:txBody>
          <a:bodyPr wrap="square" rtlCol="0">
            <a:spAutoFit/>
          </a:bodyPr>
          <a:lstStyle/>
          <a:p>
            <a:r>
              <a:rPr lang="en-US" altLang="zh-CN" sz="1400" b="1" dirty="0" smtClean="0"/>
              <a:t>560</a:t>
            </a:r>
            <a:endParaRPr lang="zh-CN" altLang="en-US" sz="1400" b="1" dirty="0"/>
          </a:p>
        </p:txBody>
      </p:sp>
      <p:sp>
        <p:nvSpPr>
          <p:cNvPr id="11" name="TextBox 10"/>
          <p:cNvSpPr txBox="1"/>
          <p:nvPr/>
        </p:nvSpPr>
        <p:spPr>
          <a:xfrm>
            <a:off x="5429256" y="3643314"/>
            <a:ext cx="857256" cy="307777"/>
          </a:xfrm>
          <a:prstGeom prst="rect">
            <a:avLst/>
          </a:prstGeom>
          <a:noFill/>
        </p:spPr>
        <p:txBody>
          <a:bodyPr wrap="square" rtlCol="0">
            <a:spAutoFit/>
          </a:bodyPr>
          <a:lstStyle/>
          <a:p>
            <a:r>
              <a:rPr lang="en-US" altLang="zh-CN" sz="1400" b="1" dirty="0" smtClean="0"/>
              <a:t>560000</a:t>
            </a:r>
            <a:endParaRPr lang="zh-CN" altLang="en-US" sz="1400" b="1" dirty="0"/>
          </a:p>
        </p:txBody>
      </p:sp>
      <p:sp>
        <p:nvSpPr>
          <p:cNvPr id="12" name="TextBox 11"/>
          <p:cNvSpPr txBox="1"/>
          <p:nvPr/>
        </p:nvSpPr>
        <p:spPr>
          <a:xfrm>
            <a:off x="6143636" y="3643314"/>
            <a:ext cx="500066" cy="307777"/>
          </a:xfrm>
          <a:prstGeom prst="rect">
            <a:avLst/>
          </a:prstGeom>
          <a:noFill/>
        </p:spPr>
        <p:txBody>
          <a:bodyPr wrap="square" rtlCol="0">
            <a:spAutoFit/>
          </a:bodyPr>
          <a:lstStyle/>
          <a:p>
            <a:r>
              <a:rPr lang="en-US" altLang="zh-CN" sz="1400" b="1" dirty="0" smtClean="0"/>
              <a:t>17%</a:t>
            </a:r>
            <a:endParaRPr lang="zh-CN" altLang="en-US" sz="1400" b="1" dirty="0"/>
          </a:p>
        </p:txBody>
      </p:sp>
      <p:sp>
        <p:nvSpPr>
          <p:cNvPr id="13" name="TextBox 12"/>
          <p:cNvSpPr txBox="1"/>
          <p:nvPr/>
        </p:nvSpPr>
        <p:spPr>
          <a:xfrm>
            <a:off x="6786578" y="3643314"/>
            <a:ext cx="785818" cy="307777"/>
          </a:xfrm>
          <a:prstGeom prst="rect">
            <a:avLst/>
          </a:prstGeom>
          <a:noFill/>
        </p:spPr>
        <p:txBody>
          <a:bodyPr wrap="square" rtlCol="0">
            <a:spAutoFit/>
          </a:bodyPr>
          <a:lstStyle/>
          <a:p>
            <a:r>
              <a:rPr lang="en-US" altLang="zh-CN" sz="1400" b="1" dirty="0" smtClean="0"/>
              <a:t>95200</a:t>
            </a:r>
            <a:endParaRPr lang="zh-CN" altLang="en-US" sz="1400" b="1" dirty="0"/>
          </a:p>
        </p:txBody>
      </p:sp>
      <p:sp>
        <p:nvSpPr>
          <p:cNvPr id="14" name="TextBox 13"/>
          <p:cNvSpPr txBox="1"/>
          <p:nvPr/>
        </p:nvSpPr>
        <p:spPr>
          <a:xfrm>
            <a:off x="5357818" y="4572008"/>
            <a:ext cx="857256" cy="307777"/>
          </a:xfrm>
          <a:prstGeom prst="rect">
            <a:avLst/>
          </a:prstGeom>
          <a:noFill/>
        </p:spPr>
        <p:txBody>
          <a:bodyPr wrap="square" rtlCol="0">
            <a:spAutoFit/>
          </a:bodyPr>
          <a:lstStyle/>
          <a:p>
            <a:r>
              <a:rPr lang="en-US" sz="1400" b="1" dirty="0" smtClean="0"/>
              <a:t>¥ </a:t>
            </a:r>
            <a:r>
              <a:rPr lang="en-US" altLang="zh-CN" sz="1400" b="1" dirty="0" smtClean="0"/>
              <a:t>560000</a:t>
            </a:r>
            <a:endParaRPr lang="zh-CN" altLang="en-US" sz="1400" b="1" dirty="0"/>
          </a:p>
        </p:txBody>
      </p:sp>
      <p:sp>
        <p:nvSpPr>
          <p:cNvPr id="15" name="TextBox 14"/>
          <p:cNvSpPr txBox="1"/>
          <p:nvPr/>
        </p:nvSpPr>
        <p:spPr>
          <a:xfrm>
            <a:off x="6715140" y="4572008"/>
            <a:ext cx="857256" cy="307777"/>
          </a:xfrm>
          <a:prstGeom prst="rect">
            <a:avLst/>
          </a:prstGeom>
          <a:noFill/>
        </p:spPr>
        <p:txBody>
          <a:bodyPr wrap="square" rtlCol="0">
            <a:spAutoFit/>
          </a:bodyPr>
          <a:lstStyle/>
          <a:p>
            <a:r>
              <a:rPr lang="en-US" sz="1400" b="1" dirty="0" smtClean="0"/>
              <a:t>¥95200</a:t>
            </a:r>
            <a:endParaRPr lang="zh-CN" altLang="en-US" sz="1400" b="1" dirty="0"/>
          </a:p>
        </p:txBody>
      </p:sp>
      <p:sp>
        <p:nvSpPr>
          <p:cNvPr id="16" name="TextBox 15"/>
          <p:cNvSpPr txBox="1"/>
          <p:nvPr/>
        </p:nvSpPr>
        <p:spPr>
          <a:xfrm>
            <a:off x="6715140" y="2143116"/>
            <a:ext cx="1500198" cy="307777"/>
          </a:xfrm>
          <a:prstGeom prst="rect">
            <a:avLst/>
          </a:prstGeom>
          <a:noFill/>
        </p:spPr>
        <p:txBody>
          <a:bodyPr wrap="square" rtlCol="0">
            <a:spAutoFit/>
          </a:bodyPr>
          <a:lstStyle/>
          <a:p>
            <a:r>
              <a:rPr lang="en-US" altLang="zh-CN" sz="1400" b="1" dirty="0" smtClean="0"/>
              <a:t>2011</a:t>
            </a:r>
            <a:r>
              <a:rPr lang="zh-CN" altLang="en-US" sz="1400" b="1" dirty="0" smtClean="0"/>
              <a:t>年</a:t>
            </a:r>
            <a:r>
              <a:rPr lang="en-US" altLang="zh-CN" sz="1400" b="1" dirty="0" smtClean="0"/>
              <a:t>10</a:t>
            </a:r>
            <a:r>
              <a:rPr lang="zh-CN" altLang="en-US" sz="1400" b="1" dirty="0" smtClean="0"/>
              <a:t>月</a:t>
            </a:r>
            <a:r>
              <a:rPr lang="en-US" altLang="zh-CN" sz="1400" b="1" dirty="0" smtClean="0"/>
              <a:t>28</a:t>
            </a:r>
            <a:r>
              <a:rPr lang="zh-CN" altLang="en-US" sz="1400" b="1" dirty="0" smtClean="0"/>
              <a:t>日</a:t>
            </a:r>
            <a:endParaRPr lang="zh-CN" altLang="en-US" sz="1400" b="1" dirty="0"/>
          </a:p>
        </p:txBody>
      </p:sp>
      <p:sp>
        <p:nvSpPr>
          <p:cNvPr id="17" name="TextBox 16"/>
          <p:cNvSpPr txBox="1"/>
          <p:nvPr/>
        </p:nvSpPr>
        <p:spPr>
          <a:xfrm>
            <a:off x="3143240" y="4786322"/>
            <a:ext cx="2143140" cy="307777"/>
          </a:xfrm>
          <a:prstGeom prst="rect">
            <a:avLst/>
          </a:prstGeom>
          <a:noFill/>
        </p:spPr>
        <p:txBody>
          <a:bodyPr wrap="square" rtlCol="0">
            <a:spAutoFit/>
          </a:bodyPr>
          <a:lstStyle/>
          <a:p>
            <a:r>
              <a:rPr lang="zh-CN" altLang="en-US" sz="1400" b="1" dirty="0" smtClean="0"/>
              <a:t>陆拾伍万伍仟贰百元整</a:t>
            </a:r>
            <a:endParaRPr lang="zh-CN" altLang="en-US" sz="1400" b="1" dirty="0"/>
          </a:p>
        </p:txBody>
      </p:sp>
      <p:sp>
        <p:nvSpPr>
          <p:cNvPr id="18" name="流程图: 联系 17"/>
          <p:cNvSpPr/>
          <p:nvPr/>
        </p:nvSpPr>
        <p:spPr>
          <a:xfrm>
            <a:off x="3000364" y="4857760"/>
            <a:ext cx="214314" cy="214314"/>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a:stCxn id="18" idx="1"/>
            <a:endCxn id="18" idx="5"/>
          </p:cNvCxnSpPr>
          <p:nvPr/>
        </p:nvCxnSpPr>
        <p:spPr>
          <a:xfrm rot="16200000" flipH="1">
            <a:off x="3031750" y="4889146"/>
            <a:ext cx="151542" cy="1515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p:cNvCxnSpPr>
            <a:stCxn id="18" idx="7"/>
            <a:endCxn id="18" idx="3"/>
          </p:cNvCxnSpPr>
          <p:nvPr/>
        </p:nvCxnSpPr>
        <p:spPr>
          <a:xfrm rot="16200000" flipH="1" flipV="1">
            <a:off x="3031750" y="4889146"/>
            <a:ext cx="151542" cy="151542"/>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429256" y="4786322"/>
            <a:ext cx="1357322" cy="307777"/>
          </a:xfrm>
          <a:prstGeom prst="rect">
            <a:avLst/>
          </a:prstGeom>
          <a:noFill/>
        </p:spPr>
        <p:txBody>
          <a:bodyPr wrap="square" rtlCol="0">
            <a:spAutoFit/>
          </a:bodyPr>
          <a:lstStyle/>
          <a:p>
            <a:r>
              <a:rPr lang="en-US" altLang="zh-CN" sz="1400" b="1" dirty="0" smtClean="0"/>
              <a:t> 655200.00</a:t>
            </a:r>
            <a:endParaRPr lang="zh-CN" altLang="en-US" sz="1400" b="1" dirty="0"/>
          </a:p>
        </p:txBody>
      </p:sp>
      <p:sp>
        <p:nvSpPr>
          <p:cNvPr id="22" name="TextBox 21"/>
          <p:cNvSpPr txBox="1"/>
          <p:nvPr/>
        </p:nvSpPr>
        <p:spPr>
          <a:xfrm>
            <a:off x="2071670" y="5072074"/>
            <a:ext cx="1928826" cy="307777"/>
          </a:xfrm>
          <a:prstGeom prst="rect">
            <a:avLst/>
          </a:prstGeom>
          <a:noFill/>
        </p:spPr>
        <p:txBody>
          <a:bodyPr wrap="square" rtlCol="0">
            <a:spAutoFit/>
          </a:bodyPr>
          <a:lstStyle/>
          <a:p>
            <a:r>
              <a:rPr lang="zh-CN" altLang="en-US" sz="1400" b="1" dirty="0" smtClean="0"/>
              <a:t>好佳童车厂</a:t>
            </a:r>
            <a:endParaRPr lang="zh-CN" altLang="en-US" sz="1400" b="1" dirty="0"/>
          </a:p>
        </p:txBody>
      </p:sp>
      <p:sp>
        <p:nvSpPr>
          <p:cNvPr id="23" name="TextBox 22"/>
          <p:cNvSpPr txBox="1"/>
          <p:nvPr/>
        </p:nvSpPr>
        <p:spPr>
          <a:xfrm>
            <a:off x="2071670" y="5286388"/>
            <a:ext cx="1714512" cy="307777"/>
          </a:xfrm>
          <a:prstGeom prst="rect">
            <a:avLst/>
          </a:prstGeom>
          <a:noFill/>
        </p:spPr>
        <p:txBody>
          <a:bodyPr wrap="square" rtlCol="0">
            <a:spAutoFit/>
          </a:bodyPr>
          <a:lstStyle/>
          <a:p>
            <a:r>
              <a:rPr lang="en-US" altLang="zh-CN" sz="1400" b="1" dirty="0" smtClean="0"/>
              <a:t>110108745862890</a:t>
            </a:r>
            <a:endParaRPr lang="zh-CN" altLang="en-US" sz="1400" b="1" dirty="0"/>
          </a:p>
        </p:txBody>
      </p:sp>
      <p:sp>
        <p:nvSpPr>
          <p:cNvPr id="24" name="TextBox 23"/>
          <p:cNvSpPr txBox="1"/>
          <p:nvPr/>
        </p:nvSpPr>
        <p:spPr>
          <a:xfrm>
            <a:off x="2071670" y="5715016"/>
            <a:ext cx="2857520" cy="307777"/>
          </a:xfrm>
          <a:prstGeom prst="rect">
            <a:avLst/>
          </a:prstGeom>
          <a:noFill/>
        </p:spPr>
        <p:txBody>
          <a:bodyPr wrap="square" rtlCol="0">
            <a:spAutoFit/>
          </a:bodyPr>
          <a:lstStyle/>
          <a:p>
            <a:r>
              <a:rPr lang="zh-CN" altLang="en-US" sz="1400" b="1" dirty="0" smtClean="0"/>
              <a:t>中国工商银行 </a:t>
            </a:r>
            <a:r>
              <a:rPr lang="en-US" altLang="zh-CN" sz="1400" b="1" dirty="0" smtClean="0"/>
              <a:t>957688832456</a:t>
            </a:r>
            <a:endParaRPr lang="zh-CN" altLang="en-US" sz="1400" b="1" dirty="0"/>
          </a:p>
        </p:txBody>
      </p:sp>
      <p:sp>
        <p:nvSpPr>
          <p:cNvPr id="25" name="TextBox 24"/>
          <p:cNvSpPr txBox="1"/>
          <p:nvPr/>
        </p:nvSpPr>
        <p:spPr>
          <a:xfrm>
            <a:off x="4572000" y="5929330"/>
            <a:ext cx="785818" cy="307777"/>
          </a:xfrm>
          <a:prstGeom prst="rect">
            <a:avLst/>
          </a:prstGeom>
          <a:noFill/>
        </p:spPr>
        <p:txBody>
          <a:bodyPr wrap="square" rtlCol="0">
            <a:spAutoFit/>
          </a:bodyPr>
          <a:lstStyle/>
          <a:p>
            <a:r>
              <a:rPr lang="zh-CN" altLang="en-US" sz="1400" b="1" dirty="0" smtClean="0"/>
              <a:t>朱中华</a:t>
            </a:r>
            <a:endParaRPr lang="zh-CN" altLang="en-US" sz="1400" b="1" dirty="0"/>
          </a:p>
        </p:txBody>
      </p:sp>
      <p:grpSp>
        <p:nvGrpSpPr>
          <p:cNvPr id="26" name="Group 17"/>
          <p:cNvGrpSpPr>
            <a:grpSpLocks noChangeAspect="1"/>
          </p:cNvGrpSpPr>
          <p:nvPr/>
        </p:nvGrpSpPr>
        <p:grpSpPr bwMode="auto">
          <a:xfrm>
            <a:off x="5929322" y="4714884"/>
            <a:ext cx="1408113" cy="1457325"/>
            <a:chOff x="2200" y="2568"/>
            <a:chExt cx="887" cy="918"/>
          </a:xfrm>
        </p:grpSpPr>
        <p:sp>
          <p:nvSpPr>
            <p:cNvPr id="27" name="AutoShape 16"/>
            <p:cNvSpPr>
              <a:spLocks noChangeAspect="1" noChangeArrowheads="1" noTextEdit="1"/>
            </p:cNvSpPr>
            <p:nvPr/>
          </p:nvSpPr>
          <p:spPr bwMode="auto">
            <a:xfrm>
              <a:off x="2200" y="2568"/>
              <a:ext cx="887" cy="918"/>
            </a:xfrm>
            <a:prstGeom prst="rect">
              <a:avLst/>
            </a:prstGeom>
            <a:noFill/>
            <a:ln w="9525">
              <a:noFill/>
              <a:miter lim="800000"/>
              <a:headEnd/>
              <a:tailEnd/>
            </a:ln>
          </p:spPr>
          <p:txBody>
            <a:bodyPr/>
            <a:lstStyle/>
            <a:p>
              <a:endParaRPr lang="zh-CN" altLang="en-US"/>
            </a:p>
          </p:txBody>
        </p:sp>
        <p:pic>
          <p:nvPicPr>
            <p:cNvPr id="28" name="Picture 18"/>
            <p:cNvPicPr>
              <a:picLocks noChangeAspect="1" noChangeArrowheads="1"/>
            </p:cNvPicPr>
            <p:nvPr/>
          </p:nvPicPr>
          <p:blipFill>
            <a:blip r:embed="rId3" cstate="print"/>
            <a:srcRect/>
            <a:stretch>
              <a:fillRect/>
            </a:stretch>
          </p:blipFill>
          <p:spPr bwMode="auto">
            <a:xfrm>
              <a:off x="2200" y="2568"/>
              <a:ext cx="889" cy="920"/>
            </a:xfrm>
            <a:prstGeom prst="rect">
              <a:avLst/>
            </a:prstGeom>
            <a:noFill/>
            <a:ln w="9525">
              <a:noFill/>
              <a:miter lim="800000"/>
              <a:headEnd/>
              <a:tailEnd/>
            </a:ln>
          </p:spPr>
        </p:pic>
        <p:pic>
          <p:nvPicPr>
            <p:cNvPr id="29" name="Picture 19"/>
            <p:cNvPicPr>
              <a:picLocks noChangeAspect="1" noChangeArrowheads="1"/>
            </p:cNvPicPr>
            <p:nvPr/>
          </p:nvPicPr>
          <p:blipFill>
            <a:blip r:embed="rId4" cstate="print"/>
            <a:srcRect/>
            <a:stretch>
              <a:fillRect/>
            </a:stretch>
          </p:blipFill>
          <p:spPr bwMode="auto">
            <a:xfrm>
              <a:off x="2200" y="2568"/>
              <a:ext cx="889" cy="920"/>
            </a:xfrm>
            <a:prstGeom prst="rect">
              <a:avLst/>
            </a:prstGeom>
            <a:noFill/>
            <a:ln w="9525">
              <a:noFill/>
              <a:miter lim="800000"/>
              <a:headEnd/>
              <a:tailEnd/>
            </a:ln>
          </p:spPr>
        </p:pic>
      </p:grpSp>
      <p:sp>
        <p:nvSpPr>
          <p:cNvPr id="30" name="TextBox 29"/>
          <p:cNvSpPr txBox="1"/>
          <p:nvPr/>
        </p:nvSpPr>
        <p:spPr>
          <a:xfrm>
            <a:off x="2000232" y="5500702"/>
            <a:ext cx="3071834" cy="307777"/>
          </a:xfrm>
          <a:prstGeom prst="rect">
            <a:avLst/>
          </a:prstGeom>
          <a:noFill/>
        </p:spPr>
        <p:txBody>
          <a:bodyPr wrap="square" rtlCol="0">
            <a:spAutoFit/>
          </a:bodyPr>
          <a:lstStyle/>
          <a:p>
            <a:r>
              <a:rPr lang="zh-CN" altLang="en-US" sz="1400" b="1" dirty="0" smtClean="0"/>
              <a:t>  昌平区健翔路</a:t>
            </a:r>
            <a:r>
              <a:rPr lang="en-US" altLang="zh-CN" sz="1400" b="1" dirty="0" smtClean="0"/>
              <a:t>115</a:t>
            </a:r>
            <a:r>
              <a:rPr lang="zh-CN" altLang="en-US" sz="1400" b="1" dirty="0" smtClean="0"/>
              <a:t>号 </a:t>
            </a:r>
            <a:r>
              <a:rPr lang="en-US" altLang="zh-CN" sz="1400" b="1" dirty="0" smtClean="0"/>
              <a:t>010-69706878</a:t>
            </a:r>
            <a:endParaRPr lang="zh-CN" altLang="en-US" sz="1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组合 59"/>
          <p:cNvGrpSpPr/>
          <p:nvPr/>
        </p:nvGrpSpPr>
        <p:grpSpPr>
          <a:xfrm>
            <a:off x="642910" y="1357298"/>
            <a:ext cx="7741698" cy="5214974"/>
            <a:chOff x="642910" y="1357298"/>
            <a:chExt cx="7741698" cy="5214974"/>
          </a:xfrm>
        </p:grpSpPr>
        <p:pic>
          <p:nvPicPr>
            <p:cNvPr id="34" name="Picture 2"/>
            <p:cNvPicPr>
              <a:picLocks noChangeAspect="1" noChangeArrowheads="1"/>
            </p:cNvPicPr>
            <p:nvPr/>
          </p:nvPicPr>
          <p:blipFill>
            <a:blip r:embed="rId2" cstate="print"/>
            <a:srcRect/>
            <a:stretch>
              <a:fillRect/>
            </a:stretch>
          </p:blipFill>
          <p:spPr bwMode="auto">
            <a:xfrm>
              <a:off x="642910" y="1357298"/>
              <a:ext cx="7741698" cy="5214974"/>
            </a:xfrm>
            <a:prstGeom prst="rect">
              <a:avLst/>
            </a:prstGeom>
            <a:noFill/>
            <a:ln w="9525">
              <a:noFill/>
              <a:miter lim="800000"/>
              <a:headEnd/>
              <a:tailEnd/>
            </a:ln>
            <a:effectLst/>
          </p:spPr>
        </p:pic>
        <p:sp>
          <p:nvSpPr>
            <p:cNvPr id="35" name="TextBox 34"/>
            <p:cNvSpPr txBox="1"/>
            <p:nvPr/>
          </p:nvSpPr>
          <p:spPr>
            <a:xfrm>
              <a:off x="2074698" y="2500306"/>
              <a:ext cx="2000264" cy="307777"/>
            </a:xfrm>
            <a:prstGeom prst="rect">
              <a:avLst/>
            </a:prstGeom>
            <a:noFill/>
          </p:spPr>
          <p:txBody>
            <a:bodyPr wrap="square" rtlCol="0">
              <a:spAutoFit/>
            </a:bodyPr>
            <a:lstStyle/>
            <a:p>
              <a:r>
                <a:rPr lang="zh-CN" altLang="en-US" sz="1400" b="1" dirty="0" smtClean="0"/>
                <a:t>旭日贸易公司</a:t>
              </a:r>
              <a:endParaRPr lang="zh-CN" altLang="en-US" sz="1400" b="1" dirty="0"/>
            </a:p>
          </p:txBody>
        </p:sp>
        <p:sp>
          <p:nvSpPr>
            <p:cNvPr id="36" name="TextBox 35"/>
            <p:cNvSpPr txBox="1"/>
            <p:nvPr/>
          </p:nvSpPr>
          <p:spPr>
            <a:xfrm>
              <a:off x="931690" y="3786190"/>
              <a:ext cx="1785950" cy="307777"/>
            </a:xfrm>
            <a:prstGeom prst="rect">
              <a:avLst/>
            </a:prstGeom>
            <a:noFill/>
          </p:spPr>
          <p:txBody>
            <a:bodyPr wrap="square" rtlCol="0">
              <a:spAutoFit/>
            </a:bodyPr>
            <a:lstStyle/>
            <a:p>
              <a:pPr algn="ctr"/>
              <a:r>
                <a:rPr lang="zh-CN" altLang="en-US" sz="1400" b="1" dirty="0" smtClean="0"/>
                <a:t>经济型童车</a:t>
              </a:r>
              <a:endParaRPr lang="zh-CN" altLang="en-US" sz="1400" b="1" dirty="0"/>
            </a:p>
          </p:txBody>
        </p:sp>
        <p:sp>
          <p:nvSpPr>
            <p:cNvPr id="37" name="TextBox 36"/>
            <p:cNvSpPr txBox="1"/>
            <p:nvPr/>
          </p:nvSpPr>
          <p:spPr>
            <a:xfrm>
              <a:off x="3717772" y="3786190"/>
              <a:ext cx="285752" cy="307777"/>
            </a:xfrm>
            <a:prstGeom prst="rect">
              <a:avLst/>
            </a:prstGeom>
            <a:noFill/>
          </p:spPr>
          <p:txBody>
            <a:bodyPr wrap="square" rtlCol="0">
              <a:spAutoFit/>
            </a:bodyPr>
            <a:lstStyle/>
            <a:p>
              <a:r>
                <a:rPr lang="zh-CN" altLang="en-US" sz="1400" b="1" dirty="0" smtClean="0"/>
                <a:t>辆</a:t>
              </a:r>
              <a:endParaRPr lang="zh-CN" altLang="en-US" sz="1400" b="1" dirty="0"/>
            </a:p>
          </p:txBody>
        </p:sp>
        <p:sp>
          <p:nvSpPr>
            <p:cNvPr id="38" name="TextBox 37"/>
            <p:cNvSpPr txBox="1"/>
            <p:nvPr/>
          </p:nvSpPr>
          <p:spPr>
            <a:xfrm>
              <a:off x="4074962" y="3786190"/>
              <a:ext cx="571504" cy="307777"/>
            </a:xfrm>
            <a:prstGeom prst="rect">
              <a:avLst/>
            </a:prstGeom>
            <a:noFill/>
          </p:spPr>
          <p:txBody>
            <a:bodyPr wrap="square" rtlCol="0">
              <a:spAutoFit/>
            </a:bodyPr>
            <a:lstStyle/>
            <a:p>
              <a:r>
                <a:rPr lang="en-US" altLang="zh-CN" sz="1400" b="1" dirty="0" smtClean="0"/>
                <a:t>1000</a:t>
              </a:r>
              <a:endParaRPr lang="zh-CN" altLang="en-US" sz="1400" b="1" dirty="0"/>
            </a:p>
          </p:txBody>
        </p:sp>
        <p:sp>
          <p:nvSpPr>
            <p:cNvPr id="39" name="TextBox 38"/>
            <p:cNvSpPr txBox="1"/>
            <p:nvPr/>
          </p:nvSpPr>
          <p:spPr>
            <a:xfrm>
              <a:off x="4717904" y="3786190"/>
              <a:ext cx="571504" cy="307777"/>
            </a:xfrm>
            <a:prstGeom prst="rect">
              <a:avLst/>
            </a:prstGeom>
            <a:noFill/>
          </p:spPr>
          <p:txBody>
            <a:bodyPr wrap="square" rtlCol="0">
              <a:spAutoFit/>
            </a:bodyPr>
            <a:lstStyle/>
            <a:p>
              <a:r>
                <a:rPr lang="en-US" altLang="zh-CN" sz="1400" b="1" dirty="0" smtClean="0"/>
                <a:t>560</a:t>
              </a:r>
              <a:endParaRPr lang="zh-CN" altLang="en-US" sz="1400" b="1" dirty="0"/>
            </a:p>
          </p:txBody>
        </p:sp>
        <p:sp>
          <p:nvSpPr>
            <p:cNvPr id="40" name="TextBox 39"/>
            <p:cNvSpPr txBox="1"/>
            <p:nvPr/>
          </p:nvSpPr>
          <p:spPr>
            <a:xfrm>
              <a:off x="5432284" y="3786190"/>
              <a:ext cx="857256" cy="307777"/>
            </a:xfrm>
            <a:prstGeom prst="rect">
              <a:avLst/>
            </a:prstGeom>
            <a:noFill/>
          </p:spPr>
          <p:txBody>
            <a:bodyPr wrap="square" rtlCol="0">
              <a:spAutoFit/>
            </a:bodyPr>
            <a:lstStyle/>
            <a:p>
              <a:r>
                <a:rPr lang="en-US" altLang="zh-CN" sz="1400" b="1" dirty="0" smtClean="0"/>
                <a:t>560000</a:t>
              </a:r>
              <a:endParaRPr lang="zh-CN" altLang="en-US" sz="1400" b="1" dirty="0"/>
            </a:p>
          </p:txBody>
        </p:sp>
        <p:sp>
          <p:nvSpPr>
            <p:cNvPr id="41" name="TextBox 40"/>
            <p:cNvSpPr txBox="1"/>
            <p:nvPr/>
          </p:nvSpPr>
          <p:spPr>
            <a:xfrm>
              <a:off x="6146664" y="3786190"/>
              <a:ext cx="500066" cy="307777"/>
            </a:xfrm>
            <a:prstGeom prst="rect">
              <a:avLst/>
            </a:prstGeom>
            <a:noFill/>
          </p:spPr>
          <p:txBody>
            <a:bodyPr wrap="square" rtlCol="0">
              <a:spAutoFit/>
            </a:bodyPr>
            <a:lstStyle/>
            <a:p>
              <a:r>
                <a:rPr lang="en-US" altLang="zh-CN" sz="1400" b="1" dirty="0" smtClean="0"/>
                <a:t>17%</a:t>
              </a:r>
              <a:endParaRPr lang="zh-CN" altLang="en-US" sz="1400" b="1" dirty="0"/>
            </a:p>
          </p:txBody>
        </p:sp>
        <p:sp>
          <p:nvSpPr>
            <p:cNvPr id="42" name="TextBox 41"/>
            <p:cNvSpPr txBox="1"/>
            <p:nvPr/>
          </p:nvSpPr>
          <p:spPr>
            <a:xfrm>
              <a:off x="6789606" y="3786190"/>
              <a:ext cx="785818" cy="307777"/>
            </a:xfrm>
            <a:prstGeom prst="rect">
              <a:avLst/>
            </a:prstGeom>
            <a:noFill/>
          </p:spPr>
          <p:txBody>
            <a:bodyPr wrap="square" rtlCol="0">
              <a:spAutoFit/>
            </a:bodyPr>
            <a:lstStyle/>
            <a:p>
              <a:r>
                <a:rPr lang="en-US" altLang="zh-CN" sz="1400" b="1" dirty="0" smtClean="0"/>
                <a:t>95200</a:t>
              </a:r>
              <a:endParaRPr lang="zh-CN" altLang="en-US" sz="1400" b="1" dirty="0"/>
            </a:p>
          </p:txBody>
        </p:sp>
        <p:sp>
          <p:nvSpPr>
            <p:cNvPr id="43" name="TextBox 42"/>
            <p:cNvSpPr txBox="1"/>
            <p:nvPr/>
          </p:nvSpPr>
          <p:spPr>
            <a:xfrm>
              <a:off x="5360846" y="4714884"/>
              <a:ext cx="857256" cy="307777"/>
            </a:xfrm>
            <a:prstGeom prst="rect">
              <a:avLst/>
            </a:prstGeom>
            <a:noFill/>
          </p:spPr>
          <p:txBody>
            <a:bodyPr wrap="square" rtlCol="0">
              <a:spAutoFit/>
            </a:bodyPr>
            <a:lstStyle/>
            <a:p>
              <a:r>
                <a:rPr lang="en-US" sz="1400" b="1" dirty="0" smtClean="0"/>
                <a:t>¥ </a:t>
              </a:r>
              <a:r>
                <a:rPr lang="en-US" altLang="zh-CN" sz="1400" b="1" dirty="0" smtClean="0"/>
                <a:t>560000</a:t>
              </a:r>
              <a:endParaRPr lang="zh-CN" altLang="en-US" sz="1400" b="1" dirty="0"/>
            </a:p>
          </p:txBody>
        </p:sp>
        <p:sp>
          <p:nvSpPr>
            <p:cNvPr id="44" name="TextBox 43"/>
            <p:cNvSpPr txBox="1"/>
            <p:nvPr/>
          </p:nvSpPr>
          <p:spPr>
            <a:xfrm>
              <a:off x="6718168" y="4714884"/>
              <a:ext cx="857256" cy="307777"/>
            </a:xfrm>
            <a:prstGeom prst="rect">
              <a:avLst/>
            </a:prstGeom>
            <a:noFill/>
          </p:spPr>
          <p:txBody>
            <a:bodyPr wrap="square" rtlCol="0">
              <a:spAutoFit/>
            </a:bodyPr>
            <a:lstStyle/>
            <a:p>
              <a:r>
                <a:rPr lang="en-US" sz="1400" b="1" dirty="0" smtClean="0"/>
                <a:t>¥95200</a:t>
              </a:r>
              <a:endParaRPr lang="zh-CN" altLang="en-US" sz="1400" b="1" dirty="0"/>
            </a:p>
          </p:txBody>
        </p:sp>
        <p:sp>
          <p:nvSpPr>
            <p:cNvPr id="45" name="TextBox 44"/>
            <p:cNvSpPr txBox="1"/>
            <p:nvPr/>
          </p:nvSpPr>
          <p:spPr>
            <a:xfrm>
              <a:off x="6718168" y="2285992"/>
              <a:ext cx="1500198" cy="307777"/>
            </a:xfrm>
            <a:prstGeom prst="rect">
              <a:avLst/>
            </a:prstGeom>
            <a:noFill/>
          </p:spPr>
          <p:txBody>
            <a:bodyPr wrap="square" rtlCol="0">
              <a:spAutoFit/>
            </a:bodyPr>
            <a:lstStyle/>
            <a:p>
              <a:r>
                <a:rPr lang="en-US" altLang="zh-CN" sz="1400" b="1" dirty="0" smtClean="0"/>
                <a:t>2011</a:t>
              </a:r>
              <a:r>
                <a:rPr lang="zh-CN" altLang="en-US" sz="1400" b="1" dirty="0" smtClean="0"/>
                <a:t>年</a:t>
              </a:r>
              <a:r>
                <a:rPr lang="en-US" altLang="zh-CN" sz="1400" b="1" dirty="0" smtClean="0"/>
                <a:t>10</a:t>
              </a:r>
              <a:r>
                <a:rPr lang="zh-CN" altLang="en-US" sz="1400" b="1" dirty="0" smtClean="0"/>
                <a:t>月</a:t>
              </a:r>
              <a:r>
                <a:rPr lang="en-US" altLang="zh-CN" sz="1400" b="1" dirty="0" smtClean="0"/>
                <a:t>28</a:t>
              </a:r>
              <a:r>
                <a:rPr lang="zh-CN" altLang="en-US" sz="1400" b="1" dirty="0" smtClean="0"/>
                <a:t>日</a:t>
              </a:r>
              <a:endParaRPr lang="zh-CN" altLang="en-US" sz="1400" b="1" dirty="0"/>
            </a:p>
          </p:txBody>
        </p:sp>
        <p:sp>
          <p:nvSpPr>
            <p:cNvPr id="46" name="TextBox 45"/>
            <p:cNvSpPr txBox="1"/>
            <p:nvPr/>
          </p:nvSpPr>
          <p:spPr>
            <a:xfrm>
              <a:off x="3146268" y="4929198"/>
              <a:ext cx="2143140" cy="307777"/>
            </a:xfrm>
            <a:prstGeom prst="rect">
              <a:avLst/>
            </a:prstGeom>
            <a:noFill/>
          </p:spPr>
          <p:txBody>
            <a:bodyPr wrap="square" rtlCol="0">
              <a:spAutoFit/>
            </a:bodyPr>
            <a:lstStyle/>
            <a:p>
              <a:r>
                <a:rPr lang="zh-CN" altLang="en-US" sz="1400" b="1" dirty="0" smtClean="0"/>
                <a:t>陆拾伍万伍仟贰百元整</a:t>
              </a:r>
              <a:endParaRPr lang="zh-CN" altLang="en-US" sz="1400" b="1" dirty="0"/>
            </a:p>
          </p:txBody>
        </p:sp>
        <p:sp>
          <p:nvSpPr>
            <p:cNvPr id="47" name="流程图: 联系 46"/>
            <p:cNvSpPr/>
            <p:nvPr/>
          </p:nvSpPr>
          <p:spPr>
            <a:xfrm>
              <a:off x="3003392" y="5000636"/>
              <a:ext cx="214314" cy="214314"/>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8" name="直接连接符 47"/>
            <p:cNvCxnSpPr>
              <a:stCxn id="47" idx="1"/>
              <a:endCxn id="47" idx="5"/>
            </p:cNvCxnSpPr>
            <p:nvPr/>
          </p:nvCxnSpPr>
          <p:spPr>
            <a:xfrm rot="16200000" flipH="1">
              <a:off x="3034778" y="5032022"/>
              <a:ext cx="151542" cy="151542"/>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47" idx="7"/>
              <a:endCxn id="47" idx="3"/>
            </p:cNvCxnSpPr>
            <p:nvPr/>
          </p:nvCxnSpPr>
          <p:spPr>
            <a:xfrm rot="16200000" flipH="1" flipV="1">
              <a:off x="3034778" y="5032022"/>
              <a:ext cx="151542" cy="151542"/>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432284" y="4929198"/>
              <a:ext cx="1857388" cy="307777"/>
            </a:xfrm>
            <a:prstGeom prst="rect">
              <a:avLst/>
            </a:prstGeom>
            <a:noFill/>
          </p:spPr>
          <p:txBody>
            <a:bodyPr wrap="square" rtlCol="0">
              <a:spAutoFit/>
            </a:bodyPr>
            <a:lstStyle/>
            <a:p>
              <a:r>
                <a:rPr lang="en-US" sz="1400" b="1" dirty="0" smtClean="0"/>
                <a:t>¥     </a:t>
              </a:r>
              <a:r>
                <a:rPr lang="en-US" altLang="zh-CN" sz="1400" b="1" dirty="0" smtClean="0"/>
                <a:t>655200.00</a:t>
              </a:r>
              <a:endParaRPr lang="zh-CN" altLang="en-US" sz="1400" b="1" dirty="0"/>
            </a:p>
          </p:txBody>
        </p:sp>
        <p:sp>
          <p:nvSpPr>
            <p:cNvPr id="51" name="TextBox 50"/>
            <p:cNvSpPr txBox="1"/>
            <p:nvPr/>
          </p:nvSpPr>
          <p:spPr>
            <a:xfrm>
              <a:off x="2074698" y="5214950"/>
              <a:ext cx="1928826" cy="307777"/>
            </a:xfrm>
            <a:prstGeom prst="rect">
              <a:avLst/>
            </a:prstGeom>
            <a:noFill/>
          </p:spPr>
          <p:txBody>
            <a:bodyPr wrap="square" rtlCol="0">
              <a:spAutoFit/>
            </a:bodyPr>
            <a:lstStyle/>
            <a:p>
              <a:r>
                <a:rPr lang="zh-CN" altLang="en-US" sz="1400" b="1" dirty="0" smtClean="0"/>
                <a:t>好佳童车厂</a:t>
              </a:r>
              <a:endParaRPr lang="zh-CN" altLang="en-US" sz="1400" b="1" dirty="0"/>
            </a:p>
          </p:txBody>
        </p:sp>
        <p:sp>
          <p:nvSpPr>
            <p:cNvPr id="52" name="TextBox 51"/>
            <p:cNvSpPr txBox="1"/>
            <p:nvPr/>
          </p:nvSpPr>
          <p:spPr>
            <a:xfrm>
              <a:off x="2074698" y="5429264"/>
              <a:ext cx="1714512" cy="307777"/>
            </a:xfrm>
            <a:prstGeom prst="rect">
              <a:avLst/>
            </a:prstGeom>
            <a:noFill/>
          </p:spPr>
          <p:txBody>
            <a:bodyPr wrap="square" rtlCol="0">
              <a:spAutoFit/>
            </a:bodyPr>
            <a:lstStyle/>
            <a:p>
              <a:r>
                <a:rPr lang="en-US" altLang="zh-CN" sz="1400" b="1" dirty="0" smtClean="0"/>
                <a:t>110108745862890</a:t>
              </a:r>
              <a:endParaRPr lang="zh-CN" altLang="en-US" sz="1400" b="1" dirty="0"/>
            </a:p>
          </p:txBody>
        </p:sp>
        <p:sp>
          <p:nvSpPr>
            <p:cNvPr id="53" name="TextBox 52"/>
            <p:cNvSpPr txBox="1"/>
            <p:nvPr/>
          </p:nvSpPr>
          <p:spPr>
            <a:xfrm>
              <a:off x="2074698" y="5857892"/>
              <a:ext cx="2857520" cy="307777"/>
            </a:xfrm>
            <a:prstGeom prst="rect">
              <a:avLst/>
            </a:prstGeom>
            <a:noFill/>
          </p:spPr>
          <p:txBody>
            <a:bodyPr wrap="square" rtlCol="0">
              <a:spAutoFit/>
            </a:bodyPr>
            <a:lstStyle/>
            <a:p>
              <a:r>
                <a:rPr lang="zh-CN" altLang="en-US" sz="1400" b="1" dirty="0" smtClean="0"/>
                <a:t>中国工商银行 </a:t>
              </a:r>
              <a:r>
                <a:rPr lang="en-US" altLang="zh-CN" sz="1400" b="1" dirty="0" smtClean="0"/>
                <a:t>957688832456</a:t>
              </a:r>
              <a:endParaRPr lang="zh-CN" altLang="en-US" sz="1400" b="1" dirty="0"/>
            </a:p>
          </p:txBody>
        </p:sp>
        <p:sp>
          <p:nvSpPr>
            <p:cNvPr id="54" name="TextBox 53"/>
            <p:cNvSpPr txBox="1"/>
            <p:nvPr/>
          </p:nvSpPr>
          <p:spPr>
            <a:xfrm>
              <a:off x="4575028" y="6072206"/>
              <a:ext cx="785818" cy="307777"/>
            </a:xfrm>
            <a:prstGeom prst="rect">
              <a:avLst/>
            </a:prstGeom>
            <a:noFill/>
          </p:spPr>
          <p:txBody>
            <a:bodyPr wrap="square" rtlCol="0">
              <a:spAutoFit/>
            </a:bodyPr>
            <a:lstStyle/>
            <a:p>
              <a:r>
                <a:rPr lang="zh-CN" altLang="en-US" sz="1400" b="1" dirty="0" smtClean="0"/>
                <a:t>朱中华</a:t>
              </a:r>
              <a:endParaRPr lang="zh-CN" altLang="en-US" sz="1400" b="1" dirty="0"/>
            </a:p>
          </p:txBody>
        </p:sp>
        <p:grpSp>
          <p:nvGrpSpPr>
            <p:cNvPr id="55" name="Group 17"/>
            <p:cNvGrpSpPr>
              <a:grpSpLocks noChangeAspect="1"/>
            </p:cNvGrpSpPr>
            <p:nvPr/>
          </p:nvGrpSpPr>
          <p:grpSpPr bwMode="auto">
            <a:xfrm>
              <a:off x="6000760" y="4929198"/>
              <a:ext cx="1411288" cy="1460500"/>
              <a:chOff x="2200" y="2568"/>
              <a:chExt cx="889" cy="920"/>
            </a:xfrm>
          </p:grpSpPr>
          <p:sp>
            <p:nvSpPr>
              <p:cNvPr id="57" name="AutoShape 16"/>
              <p:cNvSpPr>
                <a:spLocks noChangeAspect="1" noChangeArrowheads="1" noTextEdit="1"/>
              </p:cNvSpPr>
              <p:nvPr/>
            </p:nvSpPr>
            <p:spPr bwMode="auto">
              <a:xfrm>
                <a:off x="2200" y="2568"/>
                <a:ext cx="887" cy="918"/>
              </a:xfrm>
              <a:prstGeom prst="rect">
                <a:avLst/>
              </a:prstGeom>
              <a:noFill/>
              <a:ln w="9525">
                <a:noFill/>
                <a:miter lim="800000"/>
                <a:headEnd/>
                <a:tailEnd/>
              </a:ln>
            </p:spPr>
            <p:txBody>
              <a:bodyPr/>
              <a:lstStyle/>
              <a:p>
                <a:endParaRPr lang="zh-CN" altLang="en-US"/>
              </a:p>
            </p:txBody>
          </p:sp>
          <p:pic>
            <p:nvPicPr>
              <p:cNvPr id="58" name="Picture 18"/>
              <p:cNvPicPr>
                <a:picLocks noChangeAspect="1" noChangeArrowheads="1"/>
              </p:cNvPicPr>
              <p:nvPr/>
            </p:nvPicPr>
            <p:blipFill>
              <a:blip r:embed="rId3" cstate="print"/>
              <a:srcRect/>
              <a:stretch>
                <a:fillRect/>
              </a:stretch>
            </p:blipFill>
            <p:spPr bwMode="auto">
              <a:xfrm>
                <a:off x="2200" y="2568"/>
                <a:ext cx="889" cy="920"/>
              </a:xfrm>
              <a:prstGeom prst="rect">
                <a:avLst/>
              </a:prstGeom>
              <a:noFill/>
              <a:ln w="9525">
                <a:noFill/>
                <a:miter lim="800000"/>
                <a:headEnd/>
                <a:tailEnd/>
              </a:ln>
            </p:spPr>
          </p:pic>
          <p:pic>
            <p:nvPicPr>
              <p:cNvPr id="59" name="Picture 19"/>
              <p:cNvPicPr>
                <a:picLocks noChangeAspect="1" noChangeArrowheads="1"/>
              </p:cNvPicPr>
              <p:nvPr/>
            </p:nvPicPr>
            <p:blipFill>
              <a:blip r:embed="rId4" cstate="print"/>
              <a:srcRect/>
              <a:stretch>
                <a:fillRect/>
              </a:stretch>
            </p:blipFill>
            <p:spPr bwMode="auto">
              <a:xfrm>
                <a:off x="2200" y="2568"/>
                <a:ext cx="889" cy="920"/>
              </a:xfrm>
              <a:prstGeom prst="rect">
                <a:avLst/>
              </a:prstGeom>
              <a:noFill/>
              <a:ln w="9525">
                <a:noFill/>
                <a:miter lim="800000"/>
                <a:headEnd/>
                <a:tailEnd/>
              </a:ln>
            </p:spPr>
          </p:pic>
        </p:grpSp>
        <p:sp>
          <p:nvSpPr>
            <p:cNvPr id="56" name="TextBox 55"/>
            <p:cNvSpPr txBox="1"/>
            <p:nvPr/>
          </p:nvSpPr>
          <p:spPr>
            <a:xfrm>
              <a:off x="2003260" y="5643578"/>
              <a:ext cx="3071834" cy="307777"/>
            </a:xfrm>
            <a:prstGeom prst="rect">
              <a:avLst/>
            </a:prstGeom>
            <a:noFill/>
          </p:spPr>
          <p:txBody>
            <a:bodyPr wrap="square" rtlCol="0">
              <a:spAutoFit/>
            </a:bodyPr>
            <a:lstStyle/>
            <a:p>
              <a:r>
                <a:rPr lang="zh-CN" altLang="en-US" sz="1400" b="1" dirty="0" smtClean="0"/>
                <a:t>  昌平区健翔路</a:t>
              </a:r>
              <a:r>
                <a:rPr lang="en-US" altLang="zh-CN" sz="1400" b="1" dirty="0" smtClean="0"/>
                <a:t>115</a:t>
              </a:r>
              <a:r>
                <a:rPr lang="zh-CN" altLang="en-US" sz="1400" b="1" dirty="0" smtClean="0"/>
                <a:t>号 </a:t>
              </a:r>
              <a:r>
                <a:rPr lang="en-US" altLang="zh-CN" sz="1400" b="1" dirty="0" smtClean="0"/>
                <a:t>010-69706878</a:t>
              </a:r>
              <a:endParaRPr lang="zh-CN" altLang="en-US" sz="1400" b="1" dirty="0"/>
            </a:p>
          </p:txBody>
        </p:sp>
      </p:grpSp>
      <p:sp>
        <p:nvSpPr>
          <p:cNvPr id="3" name="内容占位符 2"/>
          <p:cNvSpPr>
            <a:spLocks noGrp="1"/>
          </p:cNvSpPr>
          <p:nvPr>
            <p:ph idx="1"/>
          </p:nvPr>
        </p:nvSpPr>
        <p:spPr>
          <a:xfrm>
            <a:off x="428596" y="642918"/>
            <a:ext cx="8229600" cy="5697559"/>
          </a:xfrm>
        </p:spPr>
        <p:txBody>
          <a:bodyPr/>
          <a:lstStyle/>
          <a:p>
            <a:r>
              <a:rPr lang="zh-CN" altLang="en-US" dirty="0" smtClean="0"/>
              <a:t>格式不规范</a:t>
            </a:r>
            <a:endParaRPr lang="en-US" altLang="zh-CN" dirty="0" smtClean="0"/>
          </a:p>
          <a:p>
            <a:pPr>
              <a:buNone/>
            </a:pPr>
            <a:r>
              <a:rPr lang="en-US" altLang="zh-CN" dirty="0" smtClean="0"/>
              <a:t>1.  </a:t>
            </a:r>
            <a:r>
              <a:rPr lang="zh-CN" altLang="en-US" dirty="0" smtClean="0"/>
              <a:t>价税合计（小写）处金额未顶格填写</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428604"/>
            <a:ext cx="8229600" cy="1143000"/>
          </a:xfrm>
        </p:spPr>
        <p:txBody>
          <a:bodyPr>
            <a:normAutofit/>
          </a:bodyPr>
          <a:lstStyle/>
          <a:p>
            <a:pPr algn="l"/>
            <a:r>
              <a:rPr lang="en-US" altLang="zh-CN" sz="3200" dirty="0" smtClean="0"/>
              <a:t>2. </a:t>
            </a:r>
            <a:r>
              <a:rPr lang="zh-CN" altLang="en-US" sz="3200" dirty="0" smtClean="0"/>
              <a:t>小数位未保留两位</a:t>
            </a:r>
            <a:endParaRPr lang="zh-CN" altLang="en-US" sz="3200"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571472" y="1168340"/>
            <a:ext cx="7786742" cy="5245316"/>
          </a:xfrm>
          <a:prstGeom prst="rect">
            <a:avLst/>
          </a:prstGeom>
          <a:noFill/>
          <a:ln w="9525">
            <a:noFill/>
            <a:miter lim="800000"/>
            <a:headEnd/>
            <a:tailEnd/>
          </a:ln>
          <a:effectLst/>
        </p:spPr>
      </p:pic>
      <p:grpSp>
        <p:nvGrpSpPr>
          <p:cNvPr id="31" name="组合 30"/>
          <p:cNvGrpSpPr/>
          <p:nvPr/>
        </p:nvGrpSpPr>
        <p:grpSpPr>
          <a:xfrm>
            <a:off x="639882" y="1214422"/>
            <a:ext cx="7741698" cy="5243539"/>
            <a:chOff x="639882" y="1214422"/>
            <a:chExt cx="7741698" cy="5243539"/>
          </a:xfrm>
        </p:grpSpPr>
        <p:pic>
          <p:nvPicPr>
            <p:cNvPr id="5" name="Picture 2"/>
            <p:cNvPicPr>
              <a:picLocks noChangeAspect="1" noChangeArrowheads="1"/>
            </p:cNvPicPr>
            <p:nvPr/>
          </p:nvPicPr>
          <p:blipFill>
            <a:blip r:embed="rId2" cstate="print"/>
            <a:srcRect/>
            <a:stretch>
              <a:fillRect/>
            </a:stretch>
          </p:blipFill>
          <p:spPr bwMode="auto">
            <a:xfrm>
              <a:off x="639882" y="1214422"/>
              <a:ext cx="7741698" cy="5214974"/>
            </a:xfrm>
            <a:prstGeom prst="rect">
              <a:avLst/>
            </a:prstGeom>
            <a:noFill/>
            <a:ln w="9525">
              <a:noFill/>
              <a:miter lim="800000"/>
              <a:headEnd/>
              <a:tailEnd/>
            </a:ln>
            <a:effectLst/>
          </p:spPr>
        </p:pic>
        <p:sp>
          <p:nvSpPr>
            <p:cNvPr id="6" name="TextBox 5"/>
            <p:cNvSpPr txBox="1"/>
            <p:nvPr/>
          </p:nvSpPr>
          <p:spPr>
            <a:xfrm>
              <a:off x="2071670" y="2357430"/>
              <a:ext cx="2000264" cy="307777"/>
            </a:xfrm>
            <a:prstGeom prst="rect">
              <a:avLst/>
            </a:prstGeom>
            <a:noFill/>
          </p:spPr>
          <p:txBody>
            <a:bodyPr wrap="square" rtlCol="0">
              <a:spAutoFit/>
            </a:bodyPr>
            <a:lstStyle/>
            <a:p>
              <a:r>
                <a:rPr lang="zh-CN" altLang="en-US" sz="1400" b="1" dirty="0" smtClean="0"/>
                <a:t>旭日贸易公司</a:t>
              </a:r>
              <a:endParaRPr lang="zh-CN" altLang="en-US" sz="1400" b="1" dirty="0"/>
            </a:p>
          </p:txBody>
        </p:sp>
        <p:sp>
          <p:nvSpPr>
            <p:cNvPr id="7" name="TextBox 6"/>
            <p:cNvSpPr txBox="1"/>
            <p:nvPr/>
          </p:nvSpPr>
          <p:spPr>
            <a:xfrm>
              <a:off x="928662" y="3643314"/>
              <a:ext cx="1785950" cy="307777"/>
            </a:xfrm>
            <a:prstGeom prst="rect">
              <a:avLst/>
            </a:prstGeom>
            <a:noFill/>
          </p:spPr>
          <p:txBody>
            <a:bodyPr wrap="square" rtlCol="0">
              <a:spAutoFit/>
            </a:bodyPr>
            <a:lstStyle/>
            <a:p>
              <a:pPr algn="ctr"/>
              <a:r>
                <a:rPr lang="zh-CN" altLang="en-US" sz="1400" b="1" dirty="0" smtClean="0"/>
                <a:t>经济型童车</a:t>
              </a:r>
              <a:endParaRPr lang="zh-CN" altLang="en-US" sz="1400" b="1" dirty="0"/>
            </a:p>
          </p:txBody>
        </p:sp>
        <p:sp>
          <p:nvSpPr>
            <p:cNvPr id="8" name="TextBox 7"/>
            <p:cNvSpPr txBox="1"/>
            <p:nvPr/>
          </p:nvSpPr>
          <p:spPr>
            <a:xfrm>
              <a:off x="3714744" y="3643314"/>
              <a:ext cx="285752" cy="307777"/>
            </a:xfrm>
            <a:prstGeom prst="rect">
              <a:avLst/>
            </a:prstGeom>
            <a:noFill/>
          </p:spPr>
          <p:txBody>
            <a:bodyPr wrap="square" rtlCol="0">
              <a:spAutoFit/>
            </a:bodyPr>
            <a:lstStyle/>
            <a:p>
              <a:r>
                <a:rPr lang="zh-CN" altLang="en-US" sz="1400" b="1" dirty="0" smtClean="0"/>
                <a:t>辆</a:t>
              </a:r>
              <a:endParaRPr lang="zh-CN" altLang="en-US" sz="1400" b="1" dirty="0"/>
            </a:p>
          </p:txBody>
        </p:sp>
        <p:sp>
          <p:nvSpPr>
            <p:cNvPr id="9" name="TextBox 8"/>
            <p:cNvSpPr txBox="1"/>
            <p:nvPr/>
          </p:nvSpPr>
          <p:spPr>
            <a:xfrm>
              <a:off x="4071934" y="3643314"/>
              <a:ext cx="571504" cy="307777"/>
            </a:xfrm>
            <a:prstGeom prst="rect">
              <a:avLst/>
            </a:prstGeom>
            <a:noFill/>
          </p:spPr>
          <p:txBody>
            <a:bodyPr wrap="square" rtlCol="0">
              <a:spAutoFit/>
            </a:bodyPr>
            <a:lstStyle/>
            <a:p>
              <a:r>
                <a:rPr lang="en-US" altLang="zh-CN" sz="1400" b="1" dirty="0" smtClean="0"/>
                <a:t>1000</a:t>
              </a:r>
              <a:endParaRPr lang="zh-CN" altLang="en-US" sz="1400" b="1" dirty="0"/>
            </a:p>
          </p:txBody>
        </p:sp>
        <p:sp>
          <p:nvSpPr>
            <p:cNvPr id="10" name="TextBox 9"/>
            <p:cNvSpPr txBox="1"/>
            <p:nvPr/>
          </p:nvSpPr>
          <p:spPr>
            <a:xfrm>
              <a:off x="4714876" y="3643314"/>
              <a:ext cx="571504" cy="307777"/>
            </a:xfrm>
            <a:prstGeom prst="rect">
              <a:avLst/>
            </a:prstGeom>
            <a:noFill/>
          </p:spPr>
          <p:txBody>
            <a:bodyPr wrap="square" rtlCol="0">
              <a:spAutoFit/>
            </a:bodyPr>
            <a:lstStyle/>
            <a:p>
              <a:r>
                <a:rPr lang="en-US" altLang="zh-CN" sz="1400" b="1" dirty="0" smtClean="0"/>
                <a:t>560</a:t>
              </a:r>
              <a:endParaRPr lang="zh-CN" altLang="en-US" sz="1400" b="1" dirty="0"/>
            </a:p>
          </p:txBody>
        </p:sp>
        <p:sp>
          <p:nvSpPr>
            <p:cNvPr id="11" name="TextBox 10"/>
            <p:cNvSpPr txBox="1"/>
            <p:nvPr/>
          </p:nvSpPr>
          <p:spPr>
            <a:xfrm>
              <a:off x="5429256" y="3643314"/>
              <a:ext cx="857256" cy="307777"/>
            </a:xfrm>
            <a:prstGeom prst="rect">
              <a:avLst/>
            </a:prstGeom>
            <a:noFill/>
          </p:spPr>
          <p:txBody>
            <a:bodyPr wrap="square" rtlCol="0">
              <a:spAutoFit/>
            </a:bodyPr>
            <a:lstStyle/>
            <a:p>
              <a:r>
                <a:rPr lang="en-US" altLang="zh-CN" sz="1400" b="1" dirty="0" smtClean="0"/>
                <a:t>560000</a:t>
              </a:r>
              <a:endParaRPr lang="zh-CN" altLang="en-US" sz="1400" b="1" dirty="0"/>
            </a:p>
          </p:txBody>
        </p:sp>
        <p:sp>
          <p:nvSpPr>
            <p:cNvPr id="12" name="TextBox 11"/>
            <p:cNvSpPr txBox="1"/>
            <p:nvPr/>
          </p:nvSpPr>
          <p:spPr>
            <a:xfrm>
              <a:off x="6143636" y="3643314"/>
              <a:ext cx="500066" cy="307777"/>
            </a:xfrm>
            <a:prstGeom prst="rect">
              <a:avLst/>
            </a:prstGeom>
            <a:noFill/>
          </p:spPr>
          <p:txBody>
            <a:bodyPr wrap="square" rtlCol="0">
              <a:spAutoFit/>
            </a:bodyPr>
            <a:lstStyle/>
            <a:p>
              <a:r>
                <a:rPr lang="en-US" altLang="zh-CN" sz="1400" b="1" dirty="0" smtClean="0"/>
                <a:t>17%</a:t>
              </a:r>
              <a:endParaRPr lang="zh-CN" altLang="en-US" sz="1400" b="1" dirty="0"/>
            </a:p>
          </p:txBody>
        </p:sp>
        <p:sp>
          <p:nvSpPr>
            <p:cNvPr id="13" name="TextBox 12"/>
            <p:cNvSpPr txBox="1"/>
            <p:nvPr/>
          </p:nvSpPr>
          <p:spPr>
            <a:xfrm>
              <a:off x="6786578" y="3643314"/>
              <a:ext cx="785818" cy="307777"/>
            </a:xfrm>
            <a:prstGeom prst="rect">
              <a:avLst/>
            </a:prstGeom>
            <a:noFill/>
          </p:spPr>
          <p:txBody>
            <a:bodyPr wrap="square" rtlCol="0">
              <a:spAutoFit/>
            </a:bodyPr>
            <a:lstStyle/>
            <a:p>
              <a:r>
                <a:rPr lang="en-US" altLang="zh-CN" sz="1400" b="1" dirty="0" smtClean="0"/>
                <a:t>95200</a:t>
              </a:r>
              <a:endParaRPr lang="zh-CN" altLang="en-US" sz="1400" b="1" dirty="0"/>
            </a:p>
          </p:txBody>
        </p:sp>
        <p:sp>
          <p:nvSpPr>
            <p:cNvPr id="14" name="TextBox 13"/>
            <p:cNvSpPr txBox="1"/>
            <p:nvPr/>
          </p:nvSpPr>
          <p:spPr>
            <a:xfrm>
              <a:off x="5357818" y="4572008"/>
              <a:ext cx="857256" cy="307777"/>
            </a:xfrm>
            <a:prstGeom prst="rect">
              <a:avLst/>
            </a:prstGeom>
            <a:noFill/>
          </p:spPr>
          <p:txBody>
            <a:bodyPr wrap="square" rtlCol="0">
              <a:spAutoFit/>
            </a:bodyPr>
            <a:lstStyle/>
            <a:p>
              <a:r>
                <a:rPr lang="en-US" sz="1400" b="1" dirty="0" smtClean="0"/>
                <a:t>¥ </a:t>
              </a:r>
              <a:r>
                <a:rPr lang="en-US" altLang="zh-CN" sz="1400" b="1" dirty="0" smtClean="0"/>
                <a:t>560000</a:t>
              </a:r>
              <a:endParaRPr lang="zh-CN" altLang="en-US" sz="1400" b="1" dirty="0"/>
            </a:p>
          </p:txBody>
        </p:sp>
        <p:sp>
          <p:nvSpPr>
            <p:cNvPr id="15" name="TextBox 14"/>
            <p:cNvSpPr txBox="1"/>
            <p:nvPr/>
          </p:nvSpPr>
          <p:spPr>
            <a:xfrm>
              <a:off x="6715140" y="4572008"/>
              <a:ext cx="857256" cy="307777"/>
            </a:xfrm>
            <a:prstGeom prst="rect">
              <a:avLst/>
            </a:prstGeom>
            <a:noFill/>
          </p:spPr>
          <p:txBody>
            <a:bodyPr wrap="square" rtlCol="0">
              <a:spAutoFit/>
            </a:bodyPr>
            <a:lstStyle/>
            <a:p>
              <a:r>
                <a:rPr lang="en-US" sz="1400" b="1" dirty="0" smtClean="0"/>
                <a:t>¥95200</a:t>
              </a:r>
              <a:endParaRPr lang="zh-CN" altLang="en-US" sz="1400" b="1" dirty="0"/>
            </a:p>
          </p:txBody>
        </p:sp>
        <p:sp>
          <p:nvSpPr>
            <p:cNvPr id="16" name="TextBox 15"/>
            <p:cNvSpPr txBox="1"/>
            <p:nvPr/>
          </p:nvSpPr>
          <p:spPr>
            <a:xfrm>
              <a:off x="6715140" y="2143116"/>
              <a:ext cx="1500198" cy="307777"/>
            </a:xfrm>
            <a:prstGeom prst="rect">
              <a:avLst/>
            </a:prstGeom>
            <a:noFill/>
          </p:spPr>
          <p:txBody>
            <a:bodyPr wrap="square" rtlCol="0">
              <a:spAutoFit/>
            </a:bodyPr>
            <a:lstStyle/>
            <a:p>
              <a:r>
                <a:rPr lang="en-US" altLang="zh-CN" sz="1400" b="1" dirty="0" smtClean="0"/>
                <a:t>2011</a:t>
              </a:r>
              <a:r>
                <a:rPr lang="zh-CN" altLang="en-US" sz="1400" b="1" dirty="0" smtClean="0"/>
                <a:t>年</a:t>
              </a:r>
              <a:r>
                <a:rPr lang="en-US" altLang="zh-CN" sz="1400" b="1" dirty="0" smtClean="0"/>
                <a:t>10</a:t>
              </a:r>
              <a:r>
                <a:rPr lang="zh-CN" altLang="en-US" sz="1400" b="1" dirty="0" smtClean="0"/>
                <a:t>月</a:t>
              </a:r>
              <a:r>
                <a:rPr lang="en-US" altLang="zh-CN" sz="1400" b="1" dirty="0" smtClean="0"/>
                <a:t>28</a:t>
              </a:r>
              <a:r>
                <a:rPr lang="zh-CN" altLang="en-US" sz="1400" b="1" dirty="0" smtClean="0"/>
                <a:t>日</a:t>
              </a:r>
              <a:endParaRPr lang="zh-CN" altLang="en-US" sz="1400" b="1" dirty="0"/>
            </a:p>
          </p:txBody>
        </p:sp>
        <p:sp>
          <p:nvSpPr>
            <p:cNvPr id="17" name="TextBox 16"/>
            <p:cNvSpPr txBox="1"/>
            <p:nvPr/>
          </p:nvSpPr>
          <p:spPr>
            <a:xfrm>
              <a:off x="3143240" y="4786322"/>
              <a:ext cx="2143140" cy="307777"/>
            </a:xfrm>
            <a:prstGeom prst="rect">
              <a:avLst/>
            </a:prstGeom>
            <a:noFill/>
          </p:spPr>
          <p:txBody>
            <a:bodyPr wrap="square" rtlCol="0">
              <a:spAutoFit/>
            </a:bodyPr>
            <a:lstStyle/>
            <a:p>
              <a:r>
                <a:rPr lang="zh-CN" altLang="en-US" sz="1400" b="1" dirty="0" smtClean="0"/>
                <a:t>陆拾伍万伍仟贰百元整</a:t>
              </a:r>
              <a:endParaRPr lang="zh-CN" altLang="en-US" sz="1400" b="1" dirty="0"/>
            </a:p>
          </p:txBody>
        </p:sp>
        <p:sp>
          <p:nvSpPr>
            <p:cNvPr id="18" name="流程图: 联系 17"/>
            <p:cNvSpPr/>
            <p:nvPr/>
          </p:nvSpPr>
          <p:spPr>
            <a:xfrm>
              <a:off x="3000364" y="4857760"/>
              <a:ext cx="214314" cy="214314"/>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a:stCxn id="18" idx="1"/>
              <a:endCxn id="18" idx="5"/>
            </p:cNvCxnSpPr>
            <p:nvPr/>
          </p:nvCxnSpPr>
          <p:spPr>
            <a:xfrm rot="16200000" flipH="1">
              <a:off x="3031750" y="4889146"/>
              <a:ext cx="151542" cy="1515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p:cNvCxnSpPr>
              <a:stCxn id="18" idx="7"/>
              <a:endCxn id="18" idx="3"/>
            </p:cNvCxnSpPr>
            <p:nvPr/>
          </p:nvCxnSpPr>
          <p:spPr>
            <a:xfrm rot="16200000" flipH="1" flipV="1">
              <a:off x="3031750" y="4889146"/>
              <a:ext cx="151542" cy="151542"/>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429256" y="4786322"/>
              <a:ext cx="1857388" cy="307777"/>
            </a:xfrm>
            <a:prstGeom prst="rect">
              <a:avLst/>
            </a:prstGeom>
            <a:noFill/>
          </p:spPr>
          <p:txBody>
            <a:bodyPr wrap="square" rtlCol="0">
              <a:spAutoFit/>
            </a:bodyPr>
            <a:lstStyle/>
            <a:p>
              <a:r>
                <a:rPr lang="en-US" sz="1400" b="1" dirty="0" smtClean="0"/>
                <a:t>¥ </a:t>
              </a:r>
              <a:r>
                <a:rPr lang="en-US" altLang="zh-CN" sz="1400" b="1" dirty="0" smtClean="0"/>
                <a:t>655200</a:t>
              </a:r>
              <a:endParaRPr lang="zh-CN" altLang="en-US" sz="1400" b="1" dirty="0"/>
            </a:p>
          </p:txBody>
        </p:sp>
        <p:sp>
          <p:nvSpPr>
            <p:cNvPr id="22" name="TextBox 21"/>
            <p:cNvSpPr txBox="1"/>
            <p:nvPr/>
          </p:nvSpPr>
          <p:spPr>
            <a:xfrm>
              <a:off x="2071670" y="5072074"/>
              <a:ext cx="1928826" cy="307777"/>
            </a:xfrm>
            <a:prstGeom prst="rect">
              <a:avLst/>
            </a:prstGeom>
            <a:noFill/>
          </p:spPr>
          <p:txBody>
            <a:bodyPr wrap="square" rtlCol="0">
              <a:spAutoFit/>
            </a:bodyPr>
            <a:lstStyle/>
            <a:p>
              <a:r>
                <a:rPr lang="zh-CN" altLang="en-US" sz="1400" b="1" dirty="0" smtClean="0"/>
                <a:t>好佳童车厂</a:t>
              </a:r>
              <a:endParaRPr lang="zh-CN" altLang="en-US" sz="1400" b="1" dirty="0"/>
            </a:p>
          </p:txBody>
        </p:sp>
        <p:sp>
          <p:nvSpPr>
            <p:cNvPr id="23" name="TextBox 22"/>
            <p:cNvSpPr txBox="1"/>
            <p:nvPr/>
          </p:nvSpPr>
          <p:spPr>
            <a:xfrm>
              <a:off x="2071670" y="5286388"/>
              <a:ext cx="1714512" cy="307777"/>
            </a:xfrm>
            <a:prstGeom prst="rect">
              <a:avLst/>
            </a:prstGeom>
            <a:noFill/>
          </p:spPr>
          <p:txBody>
            <a:bodyPr wrap="square" rtlCol="0">
              <a:spAutoFit/>
            </a:bodyPr>
            <a:lstStyle/>
            <a:p>
              <a:r>
                <a:rPr lang="en-US" altLang="zh-CN" sz="1400" b="1" dirty="0" smtClean="0"/>
                <a:t>110108745862890</a:t>
              </a:r>
              <a:endParaRPr lang="zh-CN" altLang="en-US" sz="1400" b="1" dirty="0"/>
            </a:p>
          </p:txBody>
        </p:sp>
        <p:sp>
          <p:nvSpPr>
            <p:cNvPr id="24" name="TextBox 23"/>
            <p:cNvSpPr txBox="1"/>
            <p:nvPr/>
          </p:nvSpPr>
          <p:spPr>
            <a:xfrm>
              <a:off x="2071670" y="5715016"/>
              <a:ext cx="2857520" cy="307777"/>
            </a:xfrm>
            <a:prstGeom prst="rect">
              <a:avLst/>
            </a:prstGeom>
            <a:noFill/>
          </p:spPr>
          <p:txBody>
            <a:bodyPr wrap="square" rtlCol="0">
              <a:spAutoFit/>
            </a:bodyPr>
            <a:lstStyle/>
            <a:p>
              <a:r>
                <a:rPr lang="zh-CN" altLang="en-US" sz="1400" b="1" dirty="0" smtClean="0"/>
                <a:t>中国工商银行 </a:t>
              </a:r>
              <a:r>
                <a:rPr lang="en-US" altLang="zh-CN" sz="1400" b="1" dirty="0" smtClean="0"/>
                <a:t>957688832456</a:t>
              </a:r>
              <a:endParaRPr lang="zh-CN" altLang="en-US" sz="1400" b="1" dirty="0"/>
            </a:p>
          </p:txBody>
        </p:sp>
        <p:sp>
          <p:nvSpPr>
            <p:cNvPr id="25" name="TextBox 24"/>
            <p:cNvSpPr txBox="1"/>
            <p:nvPr/>
          </p:nvSpPr>
          <p:spPr>
            <a:xfrm>
              <a:off x="4572000" y="5929330"/>
              <a:ext cx="785818" cy="307777"/>
            </a:xfrm>
            <a:prstGeom prst="rect">
              <a:avLst/>
            </a:prstGeom>
            <a:noFill/>
          </p:spPr>
          <p:txBody>
            <a:bodyPr wrap="square" rtlCol="0">
              <a:spAutoFit/>
            </a:bodyPr>
            <a:lstStyle/>
            <a:p>
              <a:r>
                <a:rPr lang="zh-CN" altLang="en-US" sz="1400" b="1" dirty="0" smtClean="0"/>
                <a:t>朱中华</a:t>
              </a:r>
              <a:endParaRPr lang="zh-CN" altLang="en-US" sz="1400" b="1" dirty="0"/>
            </a:p>
          </p:txBody>
        </p:sp>
        <p:grpSp>
          <p:nvGrpSpPr>
            <p:cNvPr id="26" name="Group 17"/>
            <p:cNvGrpSpPr>
              <a:grpSpLocks noChangeAspect="1"/>
            </p:cNvGrpSpPr>
            <p:nvPr/>
          </p:nvGrpSpPr>
          <p:grpSpPr bwMode="auto">
            <a:xfrm>
              <a:off x="5715008" y="5000636"/>
              <a:ext cx="1408113" cy="1457325"/>
              <a:chOff x="2200" y="2568"/>
              <a:chExt cx="887" cy="918"/>
            </a:xfrm>
          </p:grpSpPr>
          <p:sp>
            <p:nvSpPr>
              <p:cNvPr id="27" name="AutoShape 16"/>
              <p:cNvSpPr>
                <a:spLocks noChangeAspect="1" noChangeArrowheads="1" noTextEdit="1"/>
              </p:cNvSpPr>
              <p:nvPr/>
            </p:nvSpPr>
            <p:spPr bwMode="auto">
              <a:xfrm>
                <a:off x="2200" y="2568"/>
                <a:ext cx="887" cy="918"/>
              </a:xfrm>
              <a:prstGeom prst="rect">
                <a:avLst/>
              </a:prstGeom>
              <a:noFill/>
              <a:ln w="9525">
                <a:noFill/>
                <a:miter lim="800000"/>
                <a:headEnd/>
                <a:tailEnd/>
              </a:ln>
            </p:spPr>
            <p:txBody>
              <a:bodyPr/>
              <a:lstStyle/>
              <a:p>
                <a:endParaRPr lang="zh-CN" altLang="en-US"/>
              </a:p>
            </p:txBody>
          </p:sp>
          <p:pic>
            <p:nvPicPr>
              <p:cNvPr id="28" name="Picture 18"/>
              <p:cNvPicPr>
                <a:picLocks noChangeAspect="1" noChangeArrowheads="1"/>
              </p:cNvPicPr>
              <p:nvPr/>
            </p:nvPicPr>
            <p:blipFill>
              <a:blip r:embed="rId3" cstate="print"/>
              <a:srcRect/>
              <a:stretch>
                <a:fillRect/>
              </a:stretch>
            </p:blipFill>
            <p:spPr bwMode="auto">
              <a:xfrm>
                <a:off x="2200" y="2568"/>
                <a:ext cx="889" cy="920"/>
              </a:xfrm>
              <a:prstGeom prst="rect">
                <a:avLst/>
              </a:prstGeom>
              <a:noFill/>
              <a:ln w="9525">
                <a:noFill/>
                <a:miter lim="800000"/>
                <a:headEnd/>
                <a:tailEnd/>
              </a:ln>
            </p:spPr>
          </p:pic>
          <p:pic>
            <p:nvPicPr>
              <p:cNvPr id="29" name="Picture 19"/>
              <p:cNvPicPr>
                <a:picLocks noChangeAspect="1" noChangeArrowheads="1"/>
              </p:cNvPicPr>
              <p:nvPr/>
            </p:nvPicPr>
            <p:blipFill>
              <a:blip r:embed="rId4" cstate="print"/>
              <a:srcRect/>
              <a:stretch>
                <a:fillRect/>
              </a:stretch>
            </p:blipFill>
            <p:spPr bwMode="auto">
              <a:xfrm>
                <a:off x="2200" y="2568"/>
                <a:ext cx="889" cy="920"/>
              </a:xfrm>
              <a:prstGeom prst="rect">
                <a:avLst/>
              </a:prstGeom>
              <a:noFill/>
              <a:ln w="9525">
                <a:noFill/>
                <a:miter lim="800000"/>
                <a:headEnd/>
                <a:tailEnd/>
              </a:ln>
            </p:spPr>
          </p:pic>
        </p:grpSp>
        <p:sp>
          <p:nvSpPr>
            <p:cNvPr id="30" name="TextBox 29"/>
            <p:cNvSpPr txBox="1"/>
            <p:nvPr/>
          </p:nvSpPr>
          <p:spPr>
            <a:xfrm>
              <a:off x="2000232" y="5500702"/>
              <a:ext cx="3071834" cy="307777"/>
            </a:xfrm>
            <a:prstGeom prst="rect">
              <a:avLst/>
            </a:prstGeom>
            <a:noFill/>
          </p:spPr>
          <p:txBody>
            <a:bodyPr wrap="square" rtlCol="0">
              <a:spAutoFit/>
            </a:bodyPr>
            <a:lstStyle/>
            <a:p>
              <a:r>
                <a:rPr lang="zh-CN" altLang="en-US" sz="1400" b="1" dirty="0" smtClean="0"/>
                <a:t>  昌平区健翔路</a:t>
              </a:r>
              <a:r>
                <a:rPr lang="en-US" altLang="zh-CN" sz="1400" b="1" dirty="0" smtClean="0"/>
                <a:t>115</a:t>
              </a:r>
              <a:r>
                <a:rPr lang="zh-CN" altLang="en-US" sz="1400" b="1" dirty="0" smtClean="0"/>
                <a:t>号 </a:t>
              </a:r>
              <a:r>
                <a:rPr lang="en-US" altLang="zh-CN" sz="1400" b="1" dirty="0" smtClean="0"/>
                <a:t>010-69706878</a:t>
              </a:r>
              <a:endParaRPr lang="zh-CN" altLang="en-US" sz="1400" b="1"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Grp="1" noChangeAspect="1" noChangeArrowheads="1"/>
          </p:cNvPicPr>
          <p:nvPr>
            <p:ph idx="1"/>
          </p:nvPr>
        </p:nvPicPr>
        <p:blipFill>
          <a:blip r:embed="rId2" cstate="print"/>
          <a:srcRect/>
          <a:stretch>
            <a:fillRect/>
          </a:stretch>
        </p:blipFill>
        <p:spPr bwMode="auto">
          <a:xfrm>
            <a:off x="639882" y="1214422"/>
            <a:ext cx="7741698" cy="5214974"/>
          </a:xfrm>
          <a:prstGeom prst="rect">
            <a:avLst/>
          </a:prstGeom>
          <a:noFill/>
          <a:ln w="9525">
            <a:noFill/>
            <a:miter lim="800000"/>
            <a:headEnd/>
            <a:tailEnd/>
          </a:ln>
          <a:effectLst/>
        </p:spPr>
      </p:pic>
      <p:sp>
        <p:nvSpPr>
          <p:cNvPr id="2" name="标题 1"/>
          <p:cNvSpPr>
            <a:spLocks noGrp="1"/>
          </p:cNvSpPr>
          <p:nvPr>
            <p:ph type="title"/>
          </p:nvPr>
        </p:nvSpPr>
        <p:spPr>
          <a:xfrm>
            <a:off x="428596" y="428604"/>
            <a:ext cx="8229600" cy="1143000"/>
          </a:xfrm>
        </p:spPr>
        <p:txBody>
          <a:bodyPr>
            <a:normAutofit/>
          </a:bodyPr>
          <a:lstStyle/>
          <a:p>
            <a:pPr algn="l"/>
            <a:r>
              <a:rPr lang="en-US" altLang="zh-CN" sz="3200" dirty="0" smtClean="0"/>
              <a:t>3. </a:t>
            </a:r>
            <a:r>
              <a:rPr lang="zh-CN" altLang="en-US" sz="3200" dirty="0" smtClean="0"/>
              <a:t>价税合计前缺少</a:t>
            </a:r>
            <a:r>
              <a:rPr lang="zh-CN" altLang="en-US" sz="3200" dirty="0" smtClean="0"/>
              <a:t>“   ”符号</a:t>
            </a:r>
            <a:endParaRPr lang="zh-CN" altLang="en-US" sz="3200" dirty="0"/>
          </a:p>
        </p:txBody>
      </p:sp>
      <p:sp>
        <p:nvSpPr>
          <p:cNvPr id="4" name="流程图: 联系 3"/>
          <p:cNvSpPr/>
          <p:nvPr/>
        </p:nvSpPr>
        <p:spPr>
          <a:xfrm>
            <a:off x="4162501" y="804923"/>
            <a:ext cx="357190" cy="35719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a:stCxn id="4" idx="1"/>
            <a:endCxn id="4" idx="5"/>
          </p:cNvCxnSpPr>
          <p:nvPr/>
        </p:nvCxnSpPr>
        <p:spPr>
          <a:xfrm rot="16200000" flipH="1">
            <a:off x="4214810" y="857232"/>
            <a:ext cx="252572" cy="25257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连接符 7"/>
          <p:cNvCxnSpPr>
            <a:stCxn id="4" idx="7"/>
            <a:endCxn id="4" idx="3"/>
          </p:cNvCxnSpPr>
          <p:nvPr/>
        </p:nvCxnSpPr>
        <p:spPr>
          <a:xfrm rot="16200000" flipH="1" flipV="1">
            <a:off x="4214810" y="857232"/>
            <a:ext cx="252572" cy="252572"/>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071670" y="2357430"/>
            <a:ext cx="2000264" cy="307777"/>
          </a:xfrm>
          <a:prstGeom prst="rect">
            <a:avLst/>
          </a:prstGeom>
          <a:noFill/>
        </p:spPr>
        <p:txBody>
          <a:bodyPr wrap="square" rtlCol="0">
            <a:spAutoFit/>
          </a:bodyPr>
          <a:lstStyle/>
          <a:p>
            <a:r>
              <a:rPr lang="zh-CN" altLang="en-US" sz="1400" b="1" dirty="0" smtClean="0"/>
              <a:t>旭日贸易公司</a:t>
            </a:r>
            <a:endParaRPr lang="zh-CN" altLang="en-US" sz="1400" b="1" dirty="0"/>
          </a:p>
        </p:txBody>
      </p:sp>
      <p:sp>
        <p:nvSpPr>
          <p:cNvPr id="10" name="TextBox 9"/>
          <p:cNvSpPr txBox="1"/>
          <p:nvPr/>
        </p:nvSpPr>
        <p:spPr>
          <a:xfrm>
            <a:off x="928662" y="3643314"/>
            <a:ext cx="1785950" cy="307777"/>
          </a:xfrm>
          <a:prstGeom prst="rect">
            <a:avLst/>
          </a:prstGeom>
          <a:noFill/>
        </p:spPr>
        <p:txBody>
          <a:bodyPr wrap="square" rtlCol="0">
            <a:spAutoFit/>
          </a:bodyPr>
          <a:lstStyle/>
          <a:p>
            <a:pPr algn="ctr"/>
            <a:r>
              <a:rPr lang="zh-CN" altLang="en-US" sz="1400" b="1" dirty="0" smtClean="0"/>
              <a:t>经济型童车</a:t>
            </a:r>
            <a:endParaRPr lang="zh-CN" altLang="en-US" sz="1400" b="1" dirty="0"/>
          </a:p>
        </p:txBody>
      </p:sp>
      <p:sp>
        <p:nvSpPr>
          <p:cNvPr id="11" name="TextBox 10"/>
          <p:cNvSpPr txBox="1"/>
          <p:nvPr/>
        </p:nvSpPr>
        <p:spPr>
          <a:xfrm>
            <a:off x="3714744" y="3643314"/>
            <a:ext cx="285752" cy="307777"/>
          </a:xfrm>
          <a:prstGeom prst="rect">
            <a:avLst/>
          </a:prstGeom>
          <a:noFill/>
        </p:spPr>
        <p:txBody>
          <a:bodyPr wrap="square" rtlCol="0">
            <a:spAutoFit/>
          </a:bodyPr>
          <a:lstStyle/>
          <a:p>
            <a:r>
              <a:rPr lang="zh-CN" altLang="en-US" sz="1400" b="1" dirty="0" smtClean="0"/>
              <a:t>辆</a:t>
            </a:r>
            <a:endParaRPr lang="zh-CN" altLang="en-US" sz="1400" b="1" dirty="0"/>
          </a:p>
        </p:txBody>
      </p:sp>
      <p:sp>
        <p:nvSpPr>
          <p:cNvPr id="12" name="TextBox 11"/>
          <p:cNvSpPr txBox="1"/>
          <p:nvPr/>
        </p:nvSpPr>
        <p:spPr>
          <a:xfrm>
            <a:off x="4071934" y="3643314"/>
            <a:ext cx="571504" cy="307777"/>
          </a:xfrm>
          <a:prstGeom prst="rect">
            <a:avLst/>
          </a:prstGeom>
          <a:noFill/>
        </p:spPr>
        <p:txBody>
          <a:bodyPr wrap="square" rtlCol="0">
            <a:spAutoFit/>
          </a:bodyPr>
          <a:lstStyle/>
          <a:p>
            <a:r>
              <a:rPr lang="en-US" altLang="zh-CN" sz="1400" b="1" dirty="0" smtClean="0"/>
              <a:t>1000</a:t>
            </a:r>
            <a:endParaRPr lang="zh-CN" altLang="en-US" sz="1400" b="1" dirty="0"/>
          </a:p>
        </p:txBody>
      </p:sp>
      <p:sp>
        <p:nvSpPr>
          <p:cNvPr id="13" name="TextBox 12"/>
          <p:cNvSpPr txBox="1"/>
          <p:nvPr/>
        </p:nvSpPr>
        <p:spPr>
          <a:xfrm>
            <a:off x="4714876" y="3643314"/>
            <a:ext cx="571504" cy="307777"/>
          </a:xfrm>
          <a:prstGeom prst="rect">
            <a:avLst/>
          </a:prstGeom>
          <a:noFill/>
        </p:spPr>
        <p:txBody>
          <a:bodyPr wrap="square" rtlCol="0">
            <a:spAutoFit/>
          </a:bodyPr>
          <a:lstStyle/>
          <a:p>
            <a:r>
              <a:rPr lang="en-US" altLang="zh-CN" sz="1400" b="1" dirty="0" smtClean="0"/>
              <a:t>560</a:t>
            </a:r>
            <a:endParaRPr lang="zh-CN" altLang="en-US" sz="1400" b="1" dirty="0"/>
          </a:p>
        </p:txBody>
      </p:sp>
      <p:sp>
        <p:nvSpPr>
          <p:cNvPr id="14" name="TextBox 13"/>
          <p:cNvSpPr txBox="1"/>
          <p:nvPr/>
        </p:nvSpPr>
        <p:spPr>
          <a:xfrm>
            <a:off x="5429256" y="3643314"/>
            <a:ext cx="857256" cy="307777"/>
          </a:xfrm>
          <a:prstGeom prst="rect">
            <a:avLst/>
          </a:prstGeom>
          <a:noFill/>
        </p:spPr>
        <p:txBody>
          <a:bodyPr wrap="square" rtlCol="0">
            <a:spAutoFit/>
          </a:bodyPr>
          <a:lstStyle/>
          <a:p>
            <a:r>
              <a:rPr lang="en-US" altLang="zh-CN" sz="1400" b="1" dirty="0" smtClean="0"/>
              <a:t>560000</a:t>
            </a:r>
            <a:endParaRPr lang="zh-CN" altLang="en-US" sz="1400" b="1" dirty="0"/>
          </a:p>
        </p:txBody>
      </p:sp>
      <p:sp>
        <p:nvSpPr>
          <p:cNvPr id="15" name="TextBox 14"/>
          <p:cNvSpPr txBox="1"/>
          <p:nvPr/>
        </p:nvSpPr>
        <p:spPr>
          <a:xfrm>
            <a:off x="6143636" y="3643314"/>
            <a:ext cx="500066" cy="307777"/>
          </a:xfrm>
          <a:prstGeom prst="rect">
            <a:avLst/>
          </a:prstGeom>
          <a:noFill/>
        </p:spPr>
        <p:txBody>
          <a:bodyPr wrap="square" rtlCol="0">
            <a:spAutoFit/>
          </a:bodyPr>
          <a:lstStyle/>
          <a:p>
            <a:r>
              <a:rPr lang="en-US" altLang="zh-CN" sz="1400" b="1" dirty="0" smtClean="0"/>
              <a:t>17%</a:t>
            </a:r>
            <a:endParaRPr lang="zh-CN" altLang="en-US" sz="1400" b="1" dirty="0"/>
          </a:p>
        </p:txBody>
      </p:sp>
      <p:sp>
        <p:nvSpPr>
          <p:cNvPr id="16" name="TextBox 15"/>
          <p:cNvSpPr txBox="1"/>
          <p:nvPr/>
        </p:nvSpPr>
        <p:spPr>
          <a:xfrm>
            <a:off x="6786578" y="3643314"/>
            <a:ext cx="785818" cy="307777"/>
          </a:xfrm>
          <a:prstGeom prst="rect">
            <a:avLst/>
          </a:prstGeom>
          <a:noFill/>
        </p:spPr>
        <p:txBody>
          <a:bodyPr wrap="square" rtlCol="0">
            <a:spAutoFit/>
          </a:bodyPr>
          <a:lstStyle/>
          <a:p>
            <a:r>
              <a:rPr lang="en-US" altLang="zh-CN" sz="1400" b="1" dirty="0" smtClean="0"/>
              <a:t>95200</a:t>
            </a:r>
            <a:endParaRPr lang="zh-CN" altLang="en-US" sz="1400" b="1" dirty="0"/>
          </a:p>
        </p:txBody>
      </p:sp>
      <p:sp>
        <p:nvSpPr>
          <p:cNvPr id="17" name="TextBox 16"/>
          <p:cNvSpPr txBox="1"/>
          <p:nvPr/>
        </p:nvSpPr>
        <p:spPr>
          <a:xfrm>
            <a:off x="5357818" y="4572008"/>
            <a:ext cx="857256" cy="307777"/>
          </a:xfrm>
          <a:prstGeom prst="rect">
            <a:avLst/>
          </a:prstGeom>
          <a:noFill/>
        </p:spPr>
        <p:txBody>
          <a:bodyPr wrap="square" rtlCol="0">
            <a:spAutoFit/>
          </a:bodyPr>
          <a:lstStyle/>
          <a:p>
            <a:r>
              <a:rPr lang="en-US" sz="1400" b="1" dirty="0" smtClean="0"/>
              <a:t>¥ </a:t>
            </a:r>
            <a:r>
              <a:rPr lang="en-US" altLang="zh-CN" sz="1400" b="1" dirty="0" smtClean="0"/>
              <a:t>560000</a:t>
            </a:r>
            <a:endParaRPr lang="zh-CN" altLang="en-US" sz="1400" b="1" dirty="0"/>
          </a:p>
        </p:txBody>
      </p:sp>
      <p:sp>
        <p:nvSpPr>
          <p:cNvPr id="18" name="TextBox 17"/>
          <p:cNvSpPr txBox="1"/>
          <p:nvPr/>
        </p:nvSpPr>
        <p:spPr>
          <a:xfrm>
            <a:off x="6715140" y="4572008"/>
            <a:ext cx="857256" cy="307777"/>
          </a:xfrm>
          <a:prstGeom prst="rect">
            <a:avLst/>
          </a:prstGeom>
          <a:noFill/>
        </p:spPr>
        <p:txBody>
          <a:bodyPr wrap="square" rtlCol="0">
            <a:spAutoFit/>
          </a:bodyPr>
          <a:lstStyle/>
          <a:p>
            <a:r>
              <a:rPr lang="en-US" sz="1400" b="1" dirty="0" smtClean="0"/>
              <a:t>¥95200</a:t>
            </a:r>
            <a:endParaRPr lang="zh-CN" altLang="en-US" sz="1400" b="1" dirty="0"/>
          </a:p>
        </p:txBody>
      </p:sp>
      <p:sp>
        <p:nvSpPr>
          <p:cNvPr id="19" name="TextBox 18"/>
          <p:cNvSpPr txBox="1"/>
          <p:nvPr/>
        </p:nvSpPr>
        <p:spPr>
          <a:xfrm>
            <a:off x="6715140" y="2143116"/>
            <a:ext cx="1500198" cy="307777"/>
          </a:xfrm>
          <a:prstGeom prst="rect">
            <a:avLst/>
          </a:prstGeom>
          <a:noFill/>
        </p:spPr>
        <p:txBody>
          <a:bodyPr wrap="square" rtlCol="0">
            <a:spAutoFit/>
          </a:bodyPr>
          <a:lstStyle/>
          <a:p>
            <a:r>
              <a:rPr lang="en-US" altLang="zh-CN" sz="1400" b="1" dirty="0" smtClean="0"/>
              <a:t>2011</a:t>
            </a:r>
            <a:r>
              <a:rPr lang="zh-CN" altLang="en-US" sz="1400" b="1" dirty="0" smtClean="0"/>
              <a:t>年</a:t>
            </a:r>
            <a:r>
              <a:rPr lang="en-US" altLang="zh-CN" sz="1400" b="1" dirty="0" smtClean="0"/>
              <a:t>10</a:t>
            </a:r>
            <a:r>
              <a:rPr lang="zh-CN" altLang="en-US" sz="1400" b="1" dirty="0" smtClean="0"/>
              <a:t>月</a:t>
            </a:r>
            <a:r>
              <a:rPr lang="en-US" altLang="zh-CN" sz="1400" b="1" dirty="0" smtClean="0"/>
              <a:t>28</a:t>
            </a:r>
            <a:r>
              <a:rPr lang="zh-CN" altLang="en-US" sz="1400" b="1" dirty="0" smtClean="0"/>
              <a:t>日</a:t>
            </a:r>
            <a:endParaRPr lang="zh-CN" altLang="en-US" sz="1400" b="1" dirty="0"/>
          </a:p>
        </p:txBody>
      </p:sp>
      <p:sp>
        <p:nvSpPr>
          <p:cNvPr id="20" name="TextBox 19"/>
          <p:cNvSpPr txBox="1"/>
          <p:nvPr/>
        </p:nvSpPr>
        <p:spPr>
          <a:xfrm>
            <a:off x="3143240" y="4786322"/>
            <a:ext cx="2143140" cy="307777"/>
          </a:xfrm>
          <a:prstGeom prst="rect">
            <a:avLst/>
          </a:prstGeom>
          <a:noFill/>
        </p:spPr>
        <p:txBody>
          <a:bodyPr wrap="square" rtlCol="0">
            <a:spAutoFit/>
          </a:bodyPr>
          <a:lstStyle/>
          <a:p>
            <a:r>
              <a:rPr lang="zh-CN" altLang="en-US" sz="1400" b="1" dirty="0" smtClean="0"/>
              <a:t>陆拾伍万伍仟贰百元整</a:t>
            </a:r>
            <a:endParaRPr lang="zh-CN" altLang="en-US" sz="1400" b="1" dirty="0"/>
          </a:p>
        </p:txBody>
      </p:sp>
      <p:sp>
        <p:nvSpPr>
          <p:cNvPr id="26" name="TextBox 25"/>
          <p:cNvSpPr txBox="1"/>
          <p:nvPr/>
        </p:nvSpPr>
        <p:spPr>
          <a:xfrm>
            <a:off x="5429256" y="4786322"/>
            <a:ext cx="1357322" cy="307777"/>
          </a:xfrm>
          <a:prstGeom prst="rect">
            <a:avLst/>
          </a:prstGeom>
          <a:noFill/>
        </p:spPr>
        <p:txBody>
          <a:bodyPr wrap="square" rtlCol="0">
            <a:spAutoFit/>
          </a:bodyPr>
          <a:lstStyle/>
          <a:p>
            <a:r>
              <a:rPr lang="en-US" sz="1400" b="1" dirty="0" smtClean="0"/>
              <a:t>¥ </a:t>
            </a:r>
            <a:r>
              <a:rPr lang="en-US" altLang="zh-CN" sz="1400" b="1" dirty="0" smtClean="0"/>
              <a:t>655200.00</a:t>
            </a:r>
            <a:endParaRPr lang="zh-CN" altLang="en-US" sz="1400" b="1" dirty="0"/>
          </a:p>
        </p:txBody>
      </p:sp>
      <p:sp>
        <p:nvSpPr>
          <p:cNvPr id="27" name="TextBox 26"/>
          <p:cNvSpPr txBox="1"/>
          <p:nvPr/>
        </p:nvSpPr>
        <p:spPr>
          <a:xfrm>
            <a:off x="2071670" y="5072074"/>
            <a:ext cx="1928826" cy="307777"/>
          </a:xfrm>
          <a:prstGeom prst="rect">
            <a:avLst/>
          </a:prstGeom>
          <a:noFill/>
        </p:spPr>
        <p:txBody>
          <a:bodyPr wrap="square" rtlCol="0">
            <a:spAutoFit/>
          </a:bodyPr>
          <a:lstStyle/>
          <a:p>
            <a:r>
              <a:rPr lang="zh-CN" altLang="en-US" sz="1400" b="1" dirty="0" smtClean="0"/>
              <a:t>好佳童车厂</a:t>
            </a:r>
            <a:endParaRPr lang="zh-CN" altLang="en-US" sz="1400" b="1" dirty="0"/>
          </a:p>
        </p:txBody>
      </p:sp>
      <p:sp>
        <p:nvSpPr>
          <p:cNvPr id="28" name="TextBox 27"/>
          <p:cNvSpPr txBox="1"/>
          <p:nvPr/>
        </p:nvSpPr>
        <p:spPr>
          <a:xfrm>
            <a:off x="2071670" y="5286388"/>
            <a:ext cx="1714512" cy="307777"/>
          </a:xfrm>
          <a:prstGeom prst="rect">
            <a:avLst/>
          </a:prstGeom>
          <a:noFill/>
        </p:spPr>
        <p:txBody>
          <a:bodyPr wrap="square" rtlCol="0">
            <a:spAutoFit/>
          </a:bodyPr>
          <a:lstStyle/>
          <a:p>
            <a:r>
              <a:rPr lang="en-US" altLang="zh-CN" sz="1400" b="1" dirty="0" smtClean="0"/>
              <a:t>110108745862890</a:t>
            </a:r>
            <a:endParaRPr lang="zh-CN" altLang="en-US" sz="1400" b="1" dirty="0"/>
          </a:p>
        </p:txBody>
      </p:sp>
      <p:sp>
        <p:nvSpPr>
          <p:cNvPr id="29" name="TextBox 28"/>
          <p:cNvSpPr txBox="1"/>
          <p:nvPr/>
        </p:nvSpPr>
        <p:spPr>
          <a:xfrm>
            <a:off x="2071670" y="5715016"/>
            <a:ext cx="2857520" cy="307777"/>
          </a:xfrm>
          <a:prstGeom prst="rect">
            <a:avLst/>
          </a:prstGeom>
          <a:noFill/>
        </p:spPr>
        <p:txBody>
          <a:bodyPr wrap="square" rtlCol="0">
            <a:spAutoFit/>
          </a:bodyPr>
          <a:lstStyle/>
          <a:p>
            <a:r>
              <a:rPr lang="zh-CN" altLang="en-US" sz="1400" b="1" dirty="0" smtClean="0"/>
              <a:t>中国工商银行 </a:t>
            </a:r>
            <a:r>
              <a:rPr lang="en-US" altLang="zh-CN" sz="1400" b="1" dirty="0" smtClean="0"/>
              <a:t>957688832456</a:t>
            </a:r>
            <a:endParaRPr lang="zh-CN" altLang="en-US" sz="1400" b="1" dirty="0"/>
          </a:p>
        </p:txBody>
      </p:sp>
      <p:sp>
        <p:nvSpPr>
          <p:cNvPr id="30" name="TextBox 29"/>
          <p:cNvSpPr txBox="1"/>
          <p:nvPr/>
        </p:nvSpPr>
        <p:spPr>
          <a:xfrm>
            <a:off x="4572000" y="5929330"/>
            <a:ext cx="785818" cy="307777"/>
          </a:xfrm>
          <a:prstGeom prst="rect">
            <a:avLst/>
          </a:prstGeom>
          <a:noFill/>
        </p:spPr>
        <p:txBody>
          <a:bodyPr wrap="square" rtlCol="0">
            <a:spAutoFit/>
          </a:bodyPr>
          <a:lstStyle/>
          <a:p>
            <a:r>
              <a:rPr lang="zh-CN" altLang="en-US" sz="1400" b="1" dirty="0" smtClean="0"/>
              <a:t>朱中华</a:t>
            </a:r>
            <a:endParaRPr lang="zh-CN" altLang="en-US" sz="1400" b="1" dirty="0"/>
          </a:p>
        </p:txBody>
      </p:sp>
      <p:grpSp>
        <p:nvGrpSpPr>
          <p:cNvPr id="31" name="Group 17"/>
          <p:cNvGrpSpPr>
            <a:grpSpLocks noChangeAspect="1"/>
          </p:cNvGrpSpPr>
          <p:nvPr/>
        </p:nvGrpSpPr>
        <p:grpSpPr bwMode="auto">
          <a:xfrm>
            <a:off x="5929322" y="4714884"/>
            <a:ext cx="1408113" cy="1457325"/>
            <a:chOff x="2200" y="2568"/>
            <a:chExt cx="887" cy="918"/>
          </a:xfrm>
        </p:grpSpPr>
        <p:sp>
          <p:nvSpPr>
            <p:cNvPr id="32" name="AutoShape 16"/>
            <p:cNvSpPr>
              <a:spLocks noChangeAspect="1" noChangeArrowheads="1" noTextEdit="1"/>
            </p:cNvSpPr>
            <p:nvPr/>
          </p:nvSpPr>
          <p:spPr bwMode="auto">
            <a:xfrm>
              <a:off x="2200" y="2568"/>
              <a:ext cx="887" cy="918"/>
            </a:xfrm>
            <a:prstGeom prst="rect">
              <a:avLst/>
            </a:prstGeom>
            <a:noFill/>
            <a:ln w="9525">
              <a:noFill/>
              <a:miter lim="800000"/>
              <a:headEnd/>
              <a:tailEnd/>
            </a:ln>
          </p:spPr>
          <p:txBody>
            <a:bodyPr/>
            <a:lstStyle/>
            <a:p>
              <a:endParaRPr lang="zh-CN" altLang="en-US"/>
            </a:p>
          </p:txBody>
        </p:sp>
        <p:pic>
          <p:nvPicPr>
            <p:cNvPr id="33" name="Picture 18"/>
            <p:cNvPicPr>
              <a:picLocks noChangeAspect="1" noChangeArrowheads="1"/>
            </p:cNvPicPr>
            <p:nvPr/>
          </p:nvPicPr>
          <p:blipFill>
            <a:blip r:embed="rId3" cstate="print"/>
            <a:srcRect/>
            <a:stretch>
              <a:fillRect/>
            </a:stretch>
          </p:blipFill>
          <p:spPr bwMode="auto">
            <a:xfrm>
              <a:off x="2200" y="2568"/>
              <a:ext cx="889" cy="920"/>
            </a:xfrm>
            <a:prstGeom prst="rect">
              <a:avLst/>
            </a:prstGeom>
            <a:noFill/>
            <a:ln w="9525">
              <a:noFill/>
              <a:miter lim="800000"/>
              <a:headEnd/>
              <a:tailEnd/>
            </a:ln>
          </p:spPr>
        </p:pic>
        <p:pic>
          <p:nvPicPr>
            <p:cNvPr id="34" name="Picture 19"/>
            <p:cNvPicPr>
              <a:picLocks noChangeAspect="1" noChangeArrowheads="1"/>
            </p:cNvPicPr>
            <p:nvPr/>
          </p:nvPicPr>
          <p:blipFill>
            <a:blip r:embed="rId4" cstate="print"/>
            <a:srcRect/>
            <a:stretch>
              <a:fillRect/>
            </a:stretch>
          </p:blipFill>
          <p:spPr bwMode="auto">
            <a:xfrm>
              <a:off x="2200" y="2568"/>
              <a:ext cx="889" cy="920"/>
            </a:xfrm>
            <a:prstGeom prst="rect">
              <a:avLst/>
            </a:prstGeom>
            <a:noFill/>
            <a:ln w="9525">
              <a:noFill/>
              <a:miter lim="800000"/>
              <a:headEnd/>
              <a:tailEnd/>
            </a:ln>
          </p:spPr>
        </p:pic>
      </p:grpSp>
      <p:sp>
        <p:nvSpPr>
          <p:cNvPr id="35" name="TextBox 34"/>
          <p:cNvSpPr txBox="1"/>
          <p:nvPr/>
        </p:nvSpPr>
        <p:spPr>
          <a:xfrm>
            <a:off x="2000232" y="5500702"/>
            <a:ext cx="3071834" cy="307777"/>
          </a:xfrm>
          <a:prstGeom prst="rect">
            <a:avLst/>
          </a:prstGeom>
          <a:noFill/>
        </p:spPr>
        <p:txBody>
          <a:bodyPr wrap="square" rtlCol="0">
            <a:spAutoFit/>
          </a:bodyPr>
          <a:lstStyle/>
          <a:p>
            <a:r>
              <a:rPr lang="zh-CN" altLang="en-US" sz="1400" b="1" dirty="0" smtClean="0"/>
              <a:t>  昌平区健翔路</a:t>
            </a:r>
            <a:r>
              <a:rPr lang="en-US" altLang="zh-CN" sz="1400" b="1" dirty="0" smtClean="0"/>
              <a:t>115</a:t>
            </a:r>
            <a:r>
              <a:rPr lang="zh-CN" altLang="en-US" sz="1400" b="1" dirty="0" smtClean="0"/>
              <a:t>号 </a:t>
            </a:r>
            <a:r>
              <a:rPr lang="en-US" altLang="zh-CN" sz="1400" b="1" dirty="0" smtClean="0"/>
              <a:t>010-69706878</a:t>
            </a:r>
            <a:endParaRPr lang="zh-CN" altLang="en-US" sz="1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143000"/>
          </a:xfrm>
        </p:spPr>
        <p:txBody>
          <a:bodyPr/>
          <a:lstStyle/>
          <a:p>
            <a:pPr algn="l"/>
            <a:r>
              <a:rPr lang="zh-CN" altLang="en-US" dirty="0" smtClean="0"/>
              <a:t>三、银行进账单</a:t>
            </a:r>
            <a:endParaRPr lang="zh-CN" alt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746444" y="1428736"/>
            <a:ext cx="7745920" cy="4929222"/>
          </a:xfrm>
          <a:prstGeom prst="rect">
            <a:avLst/>
          </a:prstGeom>
          <a:noFill/>
          <a:ln w="9525">
            <a:noFill/>
            <a:miter lim="800000"/>
            <a:headEnd/>
            <a:tailEnd/>
          </a:ln>
          <a:effectLst/>
        </p:spPr>
      </p:pic>
      <p:sp>
        <p:nvSpPr>
          <p:cNvPr id="4" name="椭圆形标注 3"/>
          <p:cNvSpPr/>
          <p:nvPr/>
        </p:nvSpPr>
        <p:spPr>
          <a:xfrm>
            <a:off x="5143504" y="2928934"/>
            <a:ext cx="2571768" cy="857256"/>
          </a:xfrm>
          <a:prstGeom prst="wedgeEllipseCallou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单位填写区域</a:t>
            </a:r>
            <a:endParaRPr lang="zh-CN" altLang="en-US" b="1" dirty="0">
              <a:solidFill>
                <a:schemeClr val="tx1"/>
              </a:solidFill>
            </a:endParaRPr>
          </a:p>
        </p:txBody>
      </p:sp>
      <p:cxnSp>
        <p:nvCxnSpPr>
          <p:cNvPr id="6" name="直接连接符 5"/>
          <p:cNvCxnSpPr/>
          <p:nvPr/>
        </p:nvCxnSpPr>
        <p:spPr>
          <a:xfrm>
            <a:off x="357158" y="5000636"/>
            <a:ext cx="8215370" cy="1588"/>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椭圆形标注 6"/>
          <p:cNvSpPr/>
          <p:nvPr/>
        </p:nvSpPr>
        <p:spPr>
          <a:xfrm>
            <a:off x="5214942" y="5429264"/>
            <a:ext cx="2500330" cy="857256"/>
          </a:xfrm>
          <a:prstGeom prst="wedgeEllipseCallout">
            <a:avLst>
              <a:gd name="adj1" fmla="val -56577"/>
              <a:gd name="adj2" fmla="val -46156"/>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银行填写区域</a:t>
            </a:r>
            <a:endParaRPr lang="zh-CN" altLang="en-US"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143000"/>
          </a:xfrm>
        </p:spPr>
        <p:txBody>
          <a:bodyPr/>
          <a:lstStyle/>
          <a:p>
            <a:r>
              <a:rPr lang="zh-CN" altLang="en-US" dirty="0" smtClean="0"/>
              <a:t>银行进账单的介绍</a:t>
            </a:r>
            <a:endParaRPr lang="zh-CN" altLang="en-US" dirty="0"/>
          </a:p>
        </p:txBody>
      </p:sp>
      <p:sp>
        <p:nvSpPr>
          <p:cNvPr id="3" name="内容占位符 2"/>
          <p:cNvSpPr>
            <a:spLocks noGrp="1"/>
          </p:cNvSpPr>
          <p:nvPr>
            <p:ph idx="1"/>
          </p:nvPr>
        </p:nvSpPr>
        <p:spPr>
          <a:xfrm>
            <a:off x="214282" y="1571612"/>
            <a:ext cx="8472518" cy="4625989"/>
          </a:xfrm>
        </p:spPr>
        <p:txBody>
          <a:bodyPr>
            <a:normAutofit/>
          </a:bodyPr>
          <a:lstStyle/>
          <a:p>
            <a:pPr>
              <a:buNone/>
            </a:pPr>
            <a:r>
              <a:rPr lang="zh-CN" altLang="en-US" sz="2400" dirty="0" smtClean="0"/>
              <a:t>            银行进账单是持票人或收款人将票据款项存入收款人在银行账户的凭证，也是银行将票据款项记入收款人账户的凭证。</a:t>
            </a:r>
            <a:endParaRPr lang="en-US" altLang="zh-CN" sz="2400" dirty="0" smtClean="0"/>
          </a:p>
          <a:p>
            <a:pPr>
              <a:buNone/>
            </a:pPr>
            <a:r>
              <a:rPr lang="zh-CN" altLang="en-US" sz="2400" dirty="0" smtClean="0"/>
              <a:t>             持票人填写银行进帐单时，必须清楚地填写</a:t>
            </a:r>
            <a:r>
              <a:rPr lang="zh-CN" altLang="en-US" sz="2400" b="1" dirty="0" smtClean="0"/>
              <a:t>票据种类、票据张数、收款人名称、收款人开户银行及帐号、付款人名称、付款人开户银行及帐号、票据金额</a:t>
            </a:r>
            <a:r>
              <a:rPr lang="zh-CN" altLang="en-US" sz="2400" dirty="0" smtClean="0"/>
              <a:t>等栏目，并连同相关票据一并交给银行经办人员。对于二联式银行进帐单，银行受理后，银行应在第一联上加盖转讫章并退给持票人，持票人凭此记账。</a:t>
            </a:r>
            <a:endParaRPr lang="en-US" altLang="zh-CN" sz="2400" dirty="0" smtClean="0"/>
          </a:p>
          <a:p>
            <a:pPr>
              <a:buNone/>
            </a:pP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143000"/>
          </a:xfrm>
        </p:spPr>
        <p:txBody>
          <a:bodyPr/>
          <a:lstStyle/>
          <a:p>
            <a:r>
              <a:rPr lang="zh-CN" altLang="en-US" dirty="0" smtClean="0"/>
              <a:t>银行进账单常见的问题</a:t>
            </a:r>
            <a:endParaRPr lang="zh-CN" altLang="en-US" dirty="0"/>
          </a:p>
        </p:txBody>
      </p:sp>
      <p:sp>
        <p:nvSpPr>
          <p:cNvPr id="3" name="内容占位符 2"/>
          <p:cNvSpPr>
            <a:spLocks noGrp="1"/>
          </p:cNvSpPr>
          <p:nvPr>
            <p:ph idx="1"/>
          </p:nvPr>
        </p:nvSpPr>
        <p:spPr/>
        <p:txBody>
          <a:bodyPr/>
          <a:lstStyle/>
          <a:p>
            <a:pPr marL="514350" indent="-514350">
              <a:buAutoNum type="arabicPeriod"/>
            </a:pPr>
            <a:r>
              <a:rPr lang="zh-CN" altLang="en-US" dirty="0" smtClean="0"/>
              <a:t>票据种类、票据张数填写错误</a:t>
            </a:r>
            <a:endParaRPr lang="en-US" altLang="zh-CN" dirty="0" smtClean="0"/>
          </a:p>
          <a:p>
            <a:pPr marL="514350" indent="-514350">
              <a:buNone/>
            </a:pPr>
            <a:endParaRPr lang="zh-CN" altLang="en-US" dirty="0"/>
          </a:p>
        </p:txBody>
      </p:sp>
      <p:pic>
        <p:nvPicPr>
          <p:cNvPr id="1028" name="Picture 4"/>
          <p:cNvPicPr>
            <a:picLocks noChangeAspect="1" noChangeArrowheads="1"/>
          </p:cNvPicPr>
          <p:nvPr/>
        </p:nvPicPr>
        <p:blipFill>
          <a:blip r:embed="rId2" cstate="print"/>
          <a:srcRect/>
          <a:stretch>
            <a:fillRect/>
          </a:stretch>
        </p:blipFill>
        <p:spPr bwMode="auto">
          <a:xfrm>
            <a:off x="571472" y="2285992"/>
            <a:ext cx="7762185" cy="4071966"/>
          </a:xfrm>
          <a:prstGeom prst="rect">
            <a:avLst/>
          </a:prstGeom>
          <a:noFill/>
          <a:ln w="9525">
            <a:noFill/>
            <a:miter lim="800000"/>
            <a:headEnd/>
            <a:tailEnd/>
          </a:ln>
          <a:effectLst/>
        </p:spPr>
      </p:pic>
      <p:sp>
        <p:nvSpPr>
          <p:cNvPr id="8" name="TextBox 7"/>
          <p:cNvSpPr txBox="1"/>
          <p:nvPr/>
        </p:nvSpPr>
        <p:spPr>
          <a:xfrm>
            <a:off x="2000232" y="4786322"/>
            <a:ext cx="857256" cy="307777"/>
          </a:xfrm>
          <a:prstGeom prst="rect">
            <a:avLst/>
          </a:prstGeom>
          <a:noFill/>
        </p:spPr>
        <p:txBody>
          <a:bodyPr wrap="square" rtlCol="0">
            <a:spAutoFit/>
          </a:bodyPr>
          <a:lstStyle/>
          <a:p>
            <a:r>
              <a:rPr lang="zh-CN" altLang="en-US" sz="1400" b="1" dirty="0" smtClean="0"/>
              <a:t>壹张</a:t>
            </a:r>
            <a:endParaRPr lang="zh-CN" altLang="en-US" sz="1400" b="1" dirty="0"/>
          </a:p>
        </p:txBody>
      </p:sp>
      <p:sp>
        <p:nvSpPr>
          <p:cNvPr id="9" name="TextBox 8"/>
          <p:cNvSpPr txBox="1"/>
          <p:nvPr/>
        </p:nvSpPr>
        <p:spPr>
          <a:xfrm>
            <a:off x="2000232" y="4572008"/>
            <a:ext cx="1071570" cy="323165"/>
          </a:xfrm>
          <a:prstGeom prst="rect">
            <a:avLst/>
          </a:prstGeom>
          <a:noFill/>
        </p:spPr>
        <p:txBody>
          <a:bodyPr wrap="square" rtlCol="0">
            <a:spAutoFit/>
          </a:bodyPr>
          <a:lstStyle/>
          <a:p>
            <a:r>
              <a:rPr lang="zh-CN" altLang="en-US" sz="1500" b="1" dirty="0" smtClean="0"/>
              <a:t>现金支票</a:t>
            </a:r>
            <a:endParaRPr lang="zh-CN" altLang="en-US" sz="15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428604"/>
            <a:ext cx="8229600" cy="1143000"/>
          </a:xfrm>
        </p:spPr>
        <p:txBody>
          <a:bodyPr>
            <a:normAutofit/>
          </a:bodyPr>
          <a:lstStyle/>
          <a:p>
            <a:pPr algn="l"/>
            <a:r>
              <a:rPr lang="en-US" altLang="zh-CN" sz="3200" dirty="0" smtClean="0"/>
              <a:t>2. </a:t>
            </a:r>
            <a:r>
              <a:rPr lang="zh-CN" altLang="en-US" sz="3200" dirty="0" smtClean="0"/>
              <a:t>区域填写错误</a:t>
            </a:r>
            <a:endParaRPr lang="zh-CN" altLang="en-US" sz="3200" dirty="0"/>
          </a:p>
        </p:txBody>
      </p:sp>
      <p:pic>
        <p:nvPicPr>
          <p:cNvPr id="2052" name="Picture 4"/>
          <p:cNvPicPr>
            <a:picLocks noGrp="1" noChangeAspect="1" noChangeArrowheads="1"/>
          </p:cNvPicPr>
          <p:nvPr>
            <p:ph idx="1"/>
          </p:nvPr>
        </p:nvPicPr>
        <p:blipFill>
          <a:blip r:embed="rId2" cstate="print"/>
          <a:stretch>
            <a:fillRect/>
          </a:stretch>
        </p:blipFill>
        <p:spPr bwMode="auto">
          <a:xfrm>
            <a:off x="428596" y="1571612"/>
            <a:ext cx="8170721" cy="4286280"/>
          </a:xfrm>
          <a:prstGeom prst="rect">
            <a:avLst/>
          </a:prstGeom>
          <a:noFill/>
          <a:ln>
            <a:noFill/>
          </a:ln>
        </p:spPr>
      </p:pic>
      <p:sp>
        <p:nvSpPr>
          <p:cNvPr id="8" name="TextBox 7"/>
          <p:cNvSpPr txBox="1"/>
          <p:nvPr/>
        </p:nvSpPr>
        <p:spPr>
          <a:xfrm>
            <a:off x="1214414" y="5286388"/>
            <a:ext cx="642942" cy="307777"/>
          </a:xfrm>
          <a:prstGeom prst="rect">
            <a:avLst/>
          </a:prstGeom>
          <a:noFill/>
        </p:spPr>
        <p:txBody>
          <a:bodyPr wrap="square" rtlCol="0">
            <a:spAutoFit/>
          </a:bodyPr>
          <a:lstStyle/>
          <a:p>
            <a:r>
              <a:rPr lang="zh-CN" altLang="en-US" sz="1400" b="1" dirty="0" smtClean="0"/>
              <a:t>梁天</a:t>
            </a:r>
            <a:endParaRPr lang="zh-CN" altLang="en-US" sz="1400" b="1" dirty="0"/>
          </a:p>
        </p:txBody>
      </p:sp>
      <p:sp>
        <p:nvSpPr>
          <p:cNvPr id="9" name="TextBox 8"/>
          <p:cNvSpPr txBox="1"/>
          <p:nvPr/>
        </p:nvSpPr>
        <p:spPr>
          <a:xfrm>
            <a:off x="3786182" y="5286388"/>
            <a:ext cx="642942" cy="307777"/>
          </a:xfrm>
          <a:prstGeom prst="rect">
            <a:avLst/>
          </a:prstGeom>
          <a:noFill/>
        </p:spPr>
        <p:txBody>
          <a:bodyPr wrap="square" rtlCol="0">
            <a:spAutoFit/>
          </a:bodyPr>
          <a:lstStyle/>
          <a:p>
            <a:r>
              <a:rPr lang="zh-CN" altLang="en-US" sz="1400" b="1" dirty="0" smtClean="0"/>
              <a:t>赵丹</a:t>
            </a:r>
            <a:endParaRPr lang="zh-CN" altLang="en-US" sz="1400" b="1" dirty="0"/>
          </a:p>
        </p:txBody>
      </p:sp>
      <p:sp>
        <p:nvSpPr>
          <p:cNvPr id="10" name="TextBox 9"/>
          <p:cNvSpPr txBox="1"/>
          <p:nvPr/>
        </p:nvSpPr>
        <p:spPr>
          <a:xfrm>
            <a:off x="2000232" y="5286388"/>
            <a:ext cx="857256" cy="307777"/>
          </a:xfrm>
          <a:prstGeom prst="rect">
            <a:avLst/>
          </a:prstGeom>
          <a:noFill/>
        </p:spPr>
        <p:txBody>
          <a:bodyPr wrap="square" rtlCol="0">
            <a:spAutoFit/>
          </a:bodyPr>
          <a:lstStyle/>
          <a:p>
            <a:r>
              <a:rPr lang="zh-CN" altLang="en-US" sz="1400" b="1" dirty="0" smtClean="0"/>
              <a:t>朱中华</a:t>
            </a:r>
            <a:endParaRPr lang="zh-CN" altLang="en-US" sz="1400" b="1" dirty="0"/>
          </a:p>
        </p:txBody>
      </p:sp>
      <p:sp>
        <p:nvSpPr>
          <p:cNvPr id="11" name="TextBox 10"/>
          <p:cNvSpPr txBox="1"/>
          <p:nvPr/>
        </p:nvSpPr>
        <p:spPr>
          <a:xfrm>
            <a:off x="2928926" y="5286388"/>
            <a:ext cx="571504" cy="307777"/>
          </a:xfrm>
          <a:prstGeom prst="rect">
            <a:avLst/>
          </a:prstGeom>
          <a:noFill/>
        </p:spPr>
        <p:txBody>
          <a:bodyPr wrap="square" rtlCol="0">
            <a:spAutoFit/>
          </a:bodyPr>
          <a:lstStyle/>
          <a:p>
            <a:r>
              <a:rPr lang="zh-CN" altLang="en-US" sz="1400" b="1" dirty="0" smtClean="0"/>
              <a:t>钱坤</a:t>
            </a:r>
            <a:endParaRPr lang="zh-CN" altLang="en-US" sz="1400" b="1" dirty="0"/>
          </a:p>
        </p:txBody>
      </p:sp>
      <p:sp>
        <p:nvSpPr>
          <p:cNvPr id="12" name="TextBox 11"/>
          <p:cNvSpPr txBox="1"/>
          <p:nvPr/>
        </p:nvSpPr>
        <p:spPr>
          <a:xfrm>
            <a:off x="1928794" y="4214818"/>
            <a:ext cx="785818" cy="307777"/>
          </a:xfrm>
          <a:prstGeom prst="rect">
            <a:avLst/>
          </a:prstGeom>
          <a:noFill/>
        </p:spPr>
        <p:txBody>
          <a:bodyPr wrap="square" rtlCol="0">
            <a:spAutoFit/>
          </a:bodyPr>
          <a:lstStyle/>
          <a:p>
            <a:r>
              <a:rPr lang="zh-CN" altLang="en-US" sz="1400" b="1" dirty="0" smtClean="0">
                <a:effectLst>
                  <a:outerShdw blurRad="38100" dist="38100" dir="2700000" algn="tl">
                    <a:srgbClr val="000000">
                      <a:alpha val="43137"/>
                    </a:srgbClr>
                  </a:outerShdw>
                </a:effectLst>
              </a:rPr>
              <a:t>壹张</a:t>
            </a:r>
            <a:endParaRPr lang="zh-CN" altLang="en-US" sz="1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143000"/>
          </a:xfrm>
        </p:spPr>
        <p:txBody>
          <a:bodyPr/>
          <a:lstStyle/>
          <a:p>
            <a:pPr algn="l"/>
            <a:r>
              <a:rPr lang="zh-CN" altLang="en-US" dirty="0" smtClean="0"/>
              <a:t>四、采购入库单</a:t>
            </a:r>
            <a:endParaRPr lang="zh-CN" altLang="en-US" dirty="0"/>
          </a:p>
        </p:txBody>
      </p:sp>
      <p:pic>
        <p:nvPicPr>
          <p:cNvPr id="3073" name="Picture 1" descr="C:\Users\hasee\AppData\Roaming\Tencent\Users\33150197\QQ\WinTemp\RichOle\TPZR{6AKPSWBK){E]IF)61G.jpg"/>
          <p:cNvPicPr>
            <a:picLocks noChangeAspect="1" noChangeArrowheads="1"/>
          </p:cNvPicPr>
          <p:nvPr/>
        </p:nvPicPr>
        <p:blipFill>
          <a:blip r:embed="rId2" cstate="print"/>
          <a:srcRect/>
          <a:stretch>
            <a:fillRect/>
          </a:stretch>
        </p:blipFill>
        <p:spPr bwMode="auto">
          <a:xfrm>
            <a:off x="1071538" y="1714488"/>
            <a:ext cx="7215238" cy="470978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143000"/>
          </a:xfrm>
        </p:spPr>
        <p:txBody>
          <a:bodyPr/>
          <a:lstStyle/>
          <a:p>
            <a:pPr algn="l"/>
            <a:r>
              <a:rPr lang="zh-CN" altLang="en-US" dirty="0" smtClean="0"/>
              <a:t>五、生产（完工）入库单</a:t>
            </a:r>
            <a:endParaRPr lang="zh-CN" altLang="en-US" dirty="0"/>
          </a:p>
        </p:txBody>
      </p:sp>
      <p:pic>
        <p:nvPicPr>
          <p:cNvPr id="39937" name="Picture 1" descr="C:\Users\hasee\AppData\Roaming\Tencent\Users\33150197\QQ\WinTemp\RichOle\DGJ3}%_TJO@{JHT{]_}(7BC.jpg"/>
          <p:cNvPicPr>
            <a:picLocks noChangeAspect="1" noChangeArrowheads="1"/>
          </p:cNvPicPr>
          <p:nvPr/>
        </p:nvPicPr>
        <p:blipFill>
          <a:blip r:embed="rId2" cstate="print"/>
          <a:srcRect/>
          <a:stretch>
            <a:fillRect/>
          </a:stretch>
        </p:blipFill>
        <p:spPr bwMode="auto">
          <a:xfrm>
            <a:off x="1357290" y="1428736"/>
            <a:ext cx="6858048" cy="498335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71480"/>
            <a:ext cx="8229600" cy="1143000"/>
          </a:xfrm>
        </p:spPr>
        <p:txBody>
          <a:bodyPr/>
          <a:lstStyle/>
          <a:p>
            <a:r>
              <a:rPr lang="zh-CN" altLang="en-US" dirty="0" smtClean="0"/>
              <a:t>支票的介绍</a:t>
            </a:r>
            <a:endParaRPr lang="zh-CN" altLang="en-US" dirty="0"/>
          </a:p>
        </p:txBody>
      </p:sp>
      <p:sp>
        <p:nvSpPr>
          <p:cNvPr id="3" name="内容占位符 2"/>
          <p:cNvSpPr>
            <a:spLocks noGrp="1"/>
          </p:cNvSpPr>
          <p:nvPr>
            <p:ph idx="1"/>
          </p:nvPr>
        </p:nvSpPr>
        <p:spPr>
          <a:xfrm>
            <a:off x="0" y="1785926"/>
            <a:ext cx="3500430" cy="4911741"/>
          </a:xfrm>
        </p:spPr>
        <p:txBody>
          <a:bodyPr>
            <a:normAutofit/>
          </a:bodyPr>
          <a:lstStyle/>
          <a:p>
            <a:pPr>
              <a:buNone/>
            </a:pPr>
            <a:r>
              <a:rPr lang="zh-CN" altLang="en-US" sz="2800" dirty="0" smtClean="0"/>
              <a:t>    </a:t>
            </a:r>
            <a:r>
              <a:rPr lang="zh-CN" altLang="en-US" dirty="0" smtClean="0"/>
              <a:t>支票是出票人签发，委托办理支票存款业务的银行或者其他金融机构在见票时无条件支付确定的金额给收款人或持票人的票据。</a:t>
            </a:r>
            <a:endParaRPr lang="en-US" altLang="zh-CN" dirty="0" smtClean="0"/>
          </a:p>
          <a:p>
            <a:pPr>
              <a:buNone/>
            </a:pPr>
            <a:r>
              <a:rPr lang="en-US" altLang="zh-CN" sz="2800" dirty="0" smtClean="0"/>
              <a:t>    </a:t>
            </a:r>
            <a:endParaRPr lang="zh-CN" altLang="en-US" sz="2800" dirty="0" smtClean="0"/>
          </a:p>
          <a:p>
            <a:pPr>
              <a:buNone/>
            </a:pPr>
            <a:endParaRPr lang="zh-CN" altLang="en-US" sz="2800" dirty="0"/>
          </a:p>
        </p:txBody>
      </p:sp>
      <p:sp>
        <p:nvSpPr>
          <p:cNvPr id="4" name="矩形 3"/>
          <p:cNvSpPr/>
          <p:nvPr/>
        </p:nvSpPr>
        <p:spPr>
          <a:xfrm>
            <a:off x="4000496" y="1928802"/>
            <a:ext cx="4929222" cy="4429156"/>
          </a:xfrm>
          <a:prstGeom prst="rect">
            <a:avLst/>
          </a:prstGeom>
          <a:solidFill>
            <a:schemeClr val="accent2">
              <a:alpha val="2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5" name="矩形 4"/>
          <p:cNvSpPr/>
          <p:nvPr/>
        </p:nvSpPr>
        <p:spPr>
          <a:xfrm>
            <a:off x="4357686" y="1571612"/>
            <a:ext cx="1643074" cy="57150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b="1" dirty="0" smtClean="0">
                <a:effectLst>
                  <a:outerShdw blurRad="38100" dist="38100" dir="2700000" algn="tl">
                    <a:srgbClr val="000000">
                      <a:alpha val="43137"/>
                    </a:srgbClr>
                  </a:outerShdw>
                </a:effectLst>
              </a:rPr>
              <a:t>注意事项</a:t>
            </a:r>
            <a:endParaRPr lang="zh-CN" altLang="en-US" b="1" dirty="0">
              <a:effectLst>
                <a:outerShdw blurRad="38100" dist="38100" dir="2700000" algn="tl">
                  <a:srgbClr val="000000">
                    <a:alpha val="43137"/>
                  </a:srgbClr>
                </a:outerShdw>
              </a:effectLst>
            </a:endParaRPr>
          </a:p>
        </p:txBody>
      </p:sp>
      <p:sp>
        <p:nvSpPr>
          <p:cNvPr id="6" name="矩形 5"/>
          <p:cNvSpPr/>
          <p:nvPr/>
        </p:nvSpPr>
        <p:spPr>
          <a:xfrm>
            <a:off x="4643438" y="2214554"/>
            <a:ext cx="3571900" cy="71438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marL="342900" indent="-342900" algn="ctr"/>
            <a:r>
              <a:rPr lang="zh-CN" altLang="en-US" sz="2400" b="1" dirty="0" smtClean="0"/>
              <a:t>出票日期必须大写</a:t>
            </a:r>
            <a:endParaRPr lang="en-US" altLang="zh-CN" sz="2400" dirty="0" smtClean="0"/>
          </a:p>
        </p:txBody>
      </p:sp>
      <p:sp>
        <p:nvSpPr>
          <p:cNvPr id="7" name="矩形 6"/>
          <p:cNvSpPr/>
          <p:nvPr/>
        </p:nvSpPr>
        <p:spPr>
          <a:xfrm>
            <a:off x="4643438" y="3214686"/>
            <a:ext cx="3643370" cy="78581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marL="342900" indent="-342900" algn="ctr"/>
            <a:r>
              <a:rPr lang="zh-CN" altLang="en-US" sz="2400" b="1" dirty="0" smtClean="0"/>
              <a:t>人民币小写货币符号</a:t>
            </a:r>
            <a:r>
              <a:rPr lang="zh-CN" altLang="en-US" sz="2400" b="1" spc="-100" dirty="0" smtClean="0">
                <a:solidFill>
                  <a:schemeClr val="bg1"/>
                </a:solidFill>
                <a:latin typeface="Candara" pitchFamily="34" charset="0"/>
                <a:ea typeface="楷体_GB2312" pitchFamily="49" charset="-122"/>
              </a:rPr>
              <a:t>￥</a:t>
            </a:r>
            <a:endParaRPr lang="en-US" altLang="zh-CN" sz="2400" dirty="0" smtClean="0">
              <a:solidFill>
                <a:schemeClr val="bg1"/>
              </a:solidFill>
            </a:endParaRPr>
          </a:p>
        </p:txBody>
      </p:sp>
      <p:sp>
        <p:nvSpPr>
          <p:cNvPr id="8" name="流程图: 过程 7"/>
          <p:cNvSpPr/>
          <p:nvPr/>
        </p:nvSpPr>
        <p:spPr>
          <a:xfrm>
            <a:off x="4643438" y="4286256"/>
            <a:ext cx="3643338" cy="78581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t>印鉴清晰规范</a:t>
            </a:r>
            <a:endParaRPr lang="zh-CN" altLang="en-US" sz="2400" b="1" dirty="0"/>
          </a:p>
        </p:txBody>
      </p:sp>
      <p:sp>
        <p:nvSpPr>
          <p:cNvPr id="9" name="流程图: 过程 8"/>
          <p:cNvSpPr/>
          <p:nvPr/>
        </p:nvSpPr>
        <p:spPr>
          <a:xfrm>
            <a:off x="4643438" y="5357826"/>
            <a:ext cx="3643338" cy="785818"/>
          </a:xfrm>
          <a:prstGeom prst="flowChartProces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2400" b="1" dirty="0" smtClean="0"/>
              <a:t>票面不得有任何修改痕迹</a:t>
            </a:r>
            <a:endParaRPr lang="zh-CN"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500"/>
                            </p:stCondLst>
                            <p:childTnLst>
                              <p:par>
                                <p:cTn id="17" presetID="22" presetClass="entr" presetSubtype="1"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143000"/>
          </a:xfrm>
        </p:spPr>
        <p:txBody>
          <a:bodyPr/>
          <a:lstStyle/>
          <a:p>
            <a:pPr algn="l"/>
            <a:r>
              <a:rPr lang="zh-CN" altLang="en-US" dirty="0" smtClean="0"/>
              <a:t>六、销售（成品）出库单</a:t>
            </a:r>
            <a:endParaRPr lang="zh-CN" altLang="en-US" dirty="0"/>
          </a:p>
        </p:txBody>
      </p:sp>
      <p:pic>
        <p:nvPicPr>
          <p:cNvPr id="41985" name="Picture 1" descr="C:\Users\hasee\AppData\Roaming\Tencent\Users\33150197\QQ\WinTemp\RichOle\JG7)O`47W~(GN8UEUM(Y3HL.jpg"/>
          <p:cNvPicPr>
            <a:picLocks noChangeAspect="1" noChangeArrowheads="1"/>
          </p:cNvPicPr>
          <p:nvPr/>
        </p:nvPicPr>
        <p:blipFill>
          <a:blip r:embed="rId2" cstate="print"/>
          <a:srcRect/>
          <a:stretch>
            <a:fillRect/>
          </a:stretch>
        </p:blipFill>
        <p:spPr bwMode="auto">
          <a:xfrm>
            <a:off x="714348" y="1785926"/>
            <a:ext cx="8052181" cy="4000528"/>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143000"/>
          </a:xfrm>
        </p:spPr>
        <p:txBody>
          <a:bodyPr/>
          <a:lstStyle/>
          <a:p>
            <a:pPr algn="l"/>
            <a:r>
              <a:rPr lang="zh-CN" altLang="en-US" dirty="0" smtClean="0"/>
              <a:t>七、支出凭单</a:t>
            </a:r>
            <a:endParaRPr lang="zh-CN" altLang="en-US" dirty="0"/>
          </a:p>
        </p:txBody>
      </p:sp>
      <p:pic>
        <p:nvPicPr>
          <p:cNvPr id="40962" name="Picture 2"/>
          <p:cNvPicPr>
            <a:picLocks noChangeAspect="1" noChangeArrowheads="1"/>
          </p:cNvPicPr>
          <p:nvPr/>
        </p:nvPicPr>
        <p:blipFill>
          <a:blip r:embed="rId2" cstate="print"/>
          <a:srcRect/>
          <a:stretch>
            <a:fillRect/>
          </a:stretch>
        </p:blipFill>
        <p:spPr bwMode="auto">
          <a:xfrm>
            <a:off x="1000100" y="1428736"/>
            <a:ext cx="6896100" cy="4238625"/>
          </a:xfrm>
          <a:prstGeom prst="rect">
            <a:avLst/>
          </a:prstGeom>
          <a:noFill/>
          <a:ln w="9525">
            <a:noFill/>
            <a:miter lim="800000"/>
            <a:headEnd/>
            <a:tailEnd/>
          </a:ln>
          <a:effectLst/>
        </p:spPr>
      </p:pic>
      <p:sp>
        <p:nvSpPr>
          <p:cNvPr id="6" name="椭圆形标注 5"/>
          <p:cNvSpPr/>
          <p:nvPr/>
        </p:nvSpPr>
        <p:spPr>
          <a:xfrm>
            <a:off x="5286380" y="1500174"/>
            <a:ext cx="3643338" cy="1071570"/>
          </a:xfrm>
          <a:prstGeom prst="wedgeEllipseCallout">
            <a:avLst/>
          </a:prstGeom>
          <a:solidFill>
            <a:schemeClr val="accent1">
              <a:alpha val="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solidFill>
                  <a:srgbClr val="FF0000"/>
                </a:solidFill>
              </a:rPr>
              <a:t>即付里可以填写报销人姓名和报销用途，比如某某报销交通费。</a:t>
            </a:r>
            <a:r>
              <a:rPr lang="zh-CN" altLang="en-US" b="1" dirty="0" smtClean="0">
                <a:solidFill>
                  <a:schemeClr val="tx1"/>
                </a:solidFill>
              </a:rPr>
              <a:t>！</a:t>
            </a:r>
            <a:endParaRPr lang="zh-CN" alt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blinds(horizontal)">
                                      <p:cBhvr>
                                        <p:cTn id="7" dur="500"/>
                                        <p:tgtEl>
                                          <p:spTgt spid="4096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304800" y="609600"/>
            <a:ext cx="7467600" cy="1200150"/>
          </a:xfrm>
          <a:prstGeom prst="rect">
            <a:avLst/>
          </a:prstGeom>
          <a:noFill/>
          <a:ln w="9525">
            <a:noFill/>
            <a:miter lim="800000"/>
            <a:headEnd/>
            <a:tailEnd/>
          </a:ln>
        </p:spPr>
        <p:txBody>
          <a:bodyPr>
            <a:spAutoFit/>
          </a:bodyPr>
          <a:lstStyle/>
          <a:p>
            <a:r>
              <a:rPr lang="zh-CN" altLang="en-US" sz="2400">
                <a:latin typeface="微软雅黑" pitchFamily="34" charset="-122"/>
                <a:ea typeface="微软雅黑" pitchFamily="34" charset="-122"/>
              </a:rPr>
              <a:t>在正规财务制度下，发票是原始凭证，可用作报销、记账证明等，附在记账凭证后；而收据并不是正式的，只是收付现金的证明而已，不能作为原始凭证。</a:t>
            </a:r>
          </a:p>
        </p:txBody>
      </p:sp>
      <p:sp>
        <p:nvSpPr>
          <p:cNvPr id="5" name="矩形 4"/>
          <p:cNvSpPr/>
          <p:nvPr/>
        </p:nvSpPr>
        <p:spPr>
          <a:xfrm>
            <a:off x="304800" y="1752600"/>
            <a:ext cx="7924800" cy="4894263"/>
          </a:xfrm>
          <a:prstGeom prst="rect">
            <a:avLst/>
          </a:prstGeom>
        </p:spPr>
        <p:txBody>
          <a:bodyPr>
            <a:spAutoFit/>
          </a:bodyPr>
          <a:lstStyle/>
          <a:p>
            <a:pPr>
              <a:defRPr/>
            </a:pPr>
            <a:r>
              <a:rPr lang="en-US" altLang="zh-CN" sz="2400" dirty="0">
                <a:latin typeface="+mn-ea"/>
                <a:ea typeface="+mn-ea"/>
              </a:rPr>
              <a:t>1.</a:t>
            </a:r>
            <a:r>
              <a:rPr lang="zh-CN" altLang="en-US" sz="2400" dirty="0">
                <a:latin typeface="+mn-ea"/>
                <a:ea typeface="+mn-ea"/>
              </a:rPr>
              <a:t>发票，是指在购销商品，提供或者接受服务以及从事其他经营活动中，开具、收取的收付款凭证，由税务机关统一监制，一般由纳税人在税务机关领购，也有的在税务机关申请代开。而收据是收到往来资金的一种凭据，仅限于资金往来用，如收到还款和欠款以及借入资金时开具。收据一般在市场上直接购买。也有的省市将用于企业外部资金往来的收据也纳入监制范围。</a:t>
            </a:r>
          </a:p>
          <a:p>
            <a:pPr>
              <a:defRPr/>
            </a:pPr>
            <a:r>
              <a:rPr lang="en-US" altLang="zh-CN" sz="2400" dirty="0">
                <a:latin typeface="+mn-ea"/>
                <a:ea typeface="+mn-ea"/>
              </a:rPr>
              <a:t>2.</a:t>
            </a:r>
            <a:r>
              <a:rPr lang="zh-CN" altLang="en-US" sz="2400" dirty="0">
                <a:latin typeface="+mn-ea"/>
                <a:ea typeface="+mn-ea"/>
              </a:rPr>
              <a:t>发票可以作为合法的据以进入成本费用的凭据，而收据却不能。</a:t>
            </a:r>
          </a:p>
          <a:p>
            <a:pPr>
              <a:defRPr/>
            </a:pPr>
            <a:r>
              <a:rPr lang="zh-CN" altLang="en-US" sz="2400" dirty="0">
                <a:latin typeface="+mn-ea"/>
                <a:ea typeface="+mn-ea"/>
              </a:rPr>
              <a:t>     所以，当你销售商品（产品），提供或者接受服务以及从事其他经营活动时必须开具发票，收到往来资金时可以开具收据。两者不能相互混淆，否则会受到税务机关的处罚。</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 name="Picture 2"/>
          <p:cNvPicPr>
            <a:picLocks noChangeAspect="1" noChangeArrowheads="1"/>
          </p:cNvPicPr>
          <p:nvPr/>
        </p:nvPicPr>
        <p:blipFill>
          <a:blip r:embed="rId2" cstate="print"/>
          <a:srcRect l="34554" t="18752" r="34409" b="46875"/>
          <a:stretch>
            <a:fillRect/>
          </a:stretch>
        </p:blipFill>
        <p:spPr bwMode="auto">
          <a:xfrm>
            <a:off x="685800" y="1219200"/>
            <a:ext cx="7219950" cy="4495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71480"/>
            <a:ext cx="8229600" cy="1143000"/>
          </a:xfrm>
        </p:spPr>
        <p:txBody>
          <a:bodyPr/>
          <a:lstStyle/>
          <a:p>
            <a:r>
              <a:rPr lang="zh-CN" altLang="en-US" dirty="0" smtClean="0"/>
              <a:t>支票填写常见的问题</a:t>
            </a:r>
            <a:endParaRPr lang="zh-CN" altLang="en-US" dirty="0"/>
          </a:p>
        </p:txBody>
      </p:sp>
      <p:sp>
        <p:nvSpPr>
          <p:cNvPr id="3" name="内容占位符 2"/>
          <p:cNvSpPr>
            <a:spLocks noGrp="1"/>
          </p:cNvSpPr>
          <p:nvPr>
            <p:ph idx="1"/>
          </p:nvPr>
        </p:nvSpPr>
        <p:spPr>
          <a:xfrm>
            <a:off x="428596" y="1500174"/>
            <a:ext cx="8229600" cy="4840303"/>
          </a:xfrm>
        </p:spPr>
        <p:txBody>
          <a:bodyPr/>
          <a:lstStyle/>
          <a:p>
            <a:r>
              <a:rPr lang="zh-CN" altLang="en-US" dirty="0" smtClean="0"/>
              <a:t>书写不规范</a:t>
            </a:r>
            <a:endParaRPr lang="en-US" altLang="zh-CN" dirty="0" smtClean="0"/>
          </a:p>
          <a:p>
            <a:pPr marL="514350" indent="-514350">
              <a:buAutoNum type="arabicPeriod"/>
            </a:pPr>
            <a:r>
              <a:rPr lang="zh-CN" altLang="en-US" dirty="0" smtClean="0"/>
              <a:t>出票日期填写错误</a:t>
            </a:r>
            <a:endParaRPr lang="en-US" altLang="zh-CN" dirty="0" smtClean="0"/>
          </a:p>
          <a:p>
            <a:pPr marL="514350" indent="-514350">
              <a:buNone/>
            </a:pPr>
            <a:endParaRPr lang="zh-CN" altLang="en-US" dirty="0"/>
          </a:p>
        </p:txBody>
      </p:sp>
      <p:pic>
        <p:nvPicPr>
          <p:cNvPr id="4" name="Picture 19"/>
          <p:cNvPicPr>
            <a:picLocks noChangeAspect="1" noChangeArrowheads="1"/>
          </p:cNvPicPr>
          <p:nvPr/>
        </p:nvPicPr>
        <p:blipFill>
          <a:blip r:embed="rId2" cstate="print"/>
          <a:srcRect/>
          <a:stretch>
            <a:fillRect/>
          </a:stretch>
        </p:blipFill>
        <p:spPr bwMode="auto">
          <a:xfrm>
            <a:off x="500034" y="2857496"/>
            <a:ext cx="7981950" cy="3152775"/>
          </a:xfrm>
          <a:prstGeom prst="rect">
            <a:avLst/>
          </a:prstGeom>
          <a:noFill/>
          <a:ln w="9525">
            <a:noFill/>
            <a:miter lim="800000"/>
            <a:headEnd/>
            <a:tailEnd/>
          </a:ln>
        </p:spPr>
      </p:pic>
      <p:sp>
        <p:nvSpPr>
          <p:cNvPr id="5" name="TextBox 4"/>
          <p:cNvSpPr txBox="1"/>
          <p:nvPr/>
        </p:nvSpPr>
        <p:spPr>
          <a:xfrm>
            <a:off x="3571868" y="3357562"/>
            <a:ext cx="928694" cy="261610"/>
          </a:xfrm>
          <a:prstGeom prst="rect">
            <a:avLst/>
          </a:prstGeom>
          <a:noFill/>
        </p:spPr>
        <p:txBody>
          <a:bodyPr wrap="square" rtlCol="0">
            <a:spAutoFit/>
          </a:bodyPr>
          <a:lstStyle/>
          <a:p>
            <a:r>
              <a:rPr lang="zh-CN" altLang="en-US" sz="1100" b="1" dirty="0" smtClean="0"/>
              <a:t>贰零壹壹</a:t>
            </a:r>
            <a:endParaRPr lang="zh-CN" altLang="en-US" sz="1100" b="1" dirty="0"/>
          </a:p>
        </p:txBody>
      </p:sp>
      <p:sp>
        <p:nvSpPr>
          <p:cNvPr id="6" name="TextBox 5"/>
          <p:cNvSpPr txBox="1"/>
          <p:nvPr/>
        </p:nvSpPr>
        <p:spPr>
          <a:xfrm>
            <a:off x="4500562" y="3357562"/>
            <a:ext cx="500066" cy="276999"/>
          </a:xfrm>
          <a:prstGeom prst="rect">
            <a:avLst/>
          </a:prstGeom>
          <a:noFill/>
        </p:spPr>
        <p:txBody>
          <a:bodyPr wrap="square" rtlCol="0">
            <a:spAutoFit/>
          </a:bodyPr>
          <a:lstStyle/>
          <a:p>
            <a:r>
              <a:rPr lang="zh-CN" altLang="en-US" sz="1200" b="1" dirty="0" smtClean="0"/>
              <a:t>壹拾</a:t>
            </a:r>
            <a:endParaRPr lang="zh-CN" altLang="en-US" sz="1200" b="1" dirty="0"/>
          </a:p>
        </p:txBody>
      </p:sp>
      <p:sp>
        <p:nvSpPr>
          <p:cNvPr id="7" name="TextBox 6"/>
          <p:cNvSpPr txBox="1"/>
          <p:nvPr/>
        </p:nvSpPr>
        <p:spPr>
          <a:xfrm>
            <a:off x="4929190" y="3357562"/>
            <a:ext cx="642942" cy="276999"/>
          </a:xfrm>
          <a:prstGeom prst="rect">
            <a:avLst/>
          </a:prstGeom>
          <a:noFill/>
        </p:spPr>
        <p:txBody>
          <a:bodyPr wrap="square" rtlCol="0">
            <a:spAutoFit/>
          </a:bodyPr>
          <a:lstStyle/>
          <a:p>
            <a:r>
              <a:rPr lang="zh-CN" altLang="en-US" sz="1200" b="1" dirty="0" smtClean="0"/>
              <a:t>贰拾捌</a:t>
            </a:r>
            <a:endParaRPr lang="zh-CN" altLang="en-US" sz="1200" b="1" dirty="0"/>
          </a:p>
        </p:txBody>
      </p:sp>
      <p:sp>
        <p:nvSpPr>
          <p:cNvPr id="8" name="TextBox 7"/>
          <p:cNvSpPr txBox="1"/>
          <p:nvPr/>
        </p:nvSpPr>
        <p:spPr>
          <a:xfrm>
            <a:off x="3214678" y="3500438"/>
            <a:ext cx="1428760" cy="276999"/>
          </a:xfrm>
          <a:prstGeom prst="rect">
            <a:avLst/>
          </a:prstGeom>
          <a:noFill/>
        </p:spPr>
        <p:txBody>
          <a:bodyPr wrap="square" rtlCol="0">
            <a:spAutoFit/>
          </a:bodyPr>
          <a:lstStyle/>
          <a:p>
            <a:r>
              <a:rPr lang="zh-CN" altLang="en-US" sz="1200" b="1" dirty="0" smtClean="0"/>
              <a:t>好佳童车厂</a:t>
            </a:r>
            <a:endParaRPr lang="zh-CN" altLang="en-US" sz="1200" b="1" dirty="0"/>
          </a:p>
        </p:txBody>
      </p:sp>
      <p:sp>
        <p:nvSpPr>
          <p:cNvPr id="13" name="TextBox 12"/>
          <p:cNvSpPr txBox="1"/>
          <p:nvPr/>
        </p:nvSpPr>
        <p:spPr>
          <a:xfrm>
            <a:off x="3357554" y="3786190"/>
            <a:ext cx="4929222" cy="692497"/>
          </a:xfrm>
          <a:prstGeom prst="rect">
            <a:avLst/>
          </a:prstGeom>
          <a:noFill/>
        </p:spPr>
        <p:txBody>
          <a:bodyPr wrap="square" rtlCol="0">
            <a:spAutoFit/>
          </a:bodyPr>
          <a:lstStyle/>
          <a:p>
            <a:r>
              <a:rPr lang="zh-CN" altLang="en-US" sz="2000" b="1" dirty="0" smtClean="0">
                <a:solidFill>
                  <a:srgbClr val="000000"/>
                </a:solidFill>
                <a:latin typeface="楷体_GB2312" pitchFamily="49" charset="-122"/>
                <a:ea typeface="楷体_GB2312" pitchFamily="49" charset="-122"/>
              </a:rPr>
              <a:t>壹万元整                  </a:t>
            </a:r>
            <a:r>
              <a:rPr lang="zh-CN" altLang="en-US" sz="2100" b="1" spc="-100" dirty="0" smtClean="0">
                <a:solidFill>
                  <a:srgbClr val="000000"/>
                </a:solidFill>
                <a:latin typeface="Candara" pitchFamily="34" charset="0"/>
                <a:ea typeface="楷体_GB2312" pitchFamily="49" charset="-122"/>
              </a:rPr>
              <a:t>￥</a:t>
            </a:r>
            <a:r>
              <a:rPr lang="en-US" altLang="zh-CN" sz="2100" b="1" spc="-100" dirty="0" smtClean="0">
                <a:solidFill>
                  <a:srgbClr val="000000"/>
                </a:solidFill>
                <a:latin typeface="楷体_GB2312" pitchFamily="49" charset="-122"/>
                <a:ea typeface="楷体_GB2312" pitchFamily="49" charset="-122"/>
              </a:rPr>
              <a:t>1000000</a:t>
            </a:r>
          </a:p>
          <a:p>
            <a:endParaRPr lang="zh-CN" altLang="en-US" dirty="0"/>
          </a:p>
        </p:txBody>
      </p:sp>
      <p:sp>
        <p:nvSpPr>
          <p:cNvPr id="14" name="TextBox 13"/>
          <p:cNvSpPr txBox="1"/>
          <p:nvPr/>
        </p:nvSpPr>
        <p:spPr>
          <a:xfrm>
            <a:off x="3000364" y="4214818"/>
            <a:ext cx="1071570" cy="338554"/>
          </a:xfrm>
          <a:prstGeom prst="rect">
            <a:avLst/>
          </a:prstGeom>
          <a:noFill/>
        </p:spPr>
        <p:txBody>
          <a:bodyPr wrap="square" rtlCol="0">
            <a:spAutoFit/>
          </a:bodyPr>
          <a:lstStyle/>
          <a:p>
            <a:r>
              <a:rPr lang="zh-CN" altLang="en-US" sz="1600" b="1" dirty="0" smtClean="0"/>
              <a:t>备用金</a:t>
            </a:r>
            <a:endParaRPr lang="zh-CN" altLang="en-US" sz="1600" b="1" dirty="0"/>
          </a:p>
        </p:txBody>
      </p:sp>
      <p:sp>
        <p:nvSpPr>
          <p:cNvPr id="15" name="TextBox 14"/>
          <p:cNvSpPr txBox="1"/>
          <p:nvPr/>
        </p:nvSpPr>
        <p:spPr>
          <a:xfrm>
            <a:off x="5929322" y="4286256"/>
            <a:ext cx="1571636" cy="307777"/>
          </a:xfrm>
          <a:prstGeom prst="rect">
            <a:avLst/>
          </a:prstGeom>
          <a:noFill/>
        </p:spPr>
        <p:txBody>
          <a:bodyPr wrap="square" rtlCol="0">
            <a:spAutoFit/>
          </a:bodyPr>
          <a:lstStyle/>
          <a:p>
            <a:r>
              <a:rPr lang="en-US" altLang="zh-CN" sz="1400" b="1" dirty="0" smtClean="0"/>
              <a:t>123456</a:t>
            </a:r>
            <a:endParaRPr lang="zh-CN" altLang="en-US" sz="1400" b="1" dirty="0"/>
          </a:p>
        </p:txBody>
      </p:sp>
      <p:grpSp>
        <p:nvGrpSpPr>
          <p:cNvPr id="16" name="Group 17"/>
          <p:cNvGrpSpPr>
            <a:grpSpLocks noChangeAspect="1"/>
          </p:cNvGrpSpPr>
          <p:nvPr/>
        </p:nvGrpSpPr>
        <p:grpSpPr bwMode="auto">
          <a:xfrm>
            <a:off x="3500430" y="4429132"/>
            <a:ext cx="1408113" cy="1457325"/>
            <a:chOff x="2200" y="2568"/>
            <a:chExt cx="887" cy="918"/>
          </a:xfrm>
        </p:grpSpPr>
        <p:sp>
          <p:nvSpPr>
            <p:cNvPr id="17" name="AutoShape 16"/>
            <p:cNvSpPr>
              <a:spLocks noChangeAspect="1" noChangeArrowheads="1" noTextEdit="1"/>
            </p:cNvSpPr>
            <p:nvPr/>
          </p:nvSpPr>
          <p:spPr bwMode="auto">
            <a:xfrm>
              <a:off x="2200" y="2568"/>
              <a:ext cx="887" cy="918"/>
            </a:xfrm>
            <a:prstGeom prst="rect">
              <a:avLst/>
            </a:prstGeom>
            <a:noFill/>
            <a:ln w="9525">
              <a:noFill/>
              <a:miter lim="800000"/>
              <a:headEnd/>
              <a:tailEnd/>
            </a:ln>
          </p:spPr>
          <p:txBody>
            <a:bodyPr/>
            <a:lstStyle/>
            <a:p>
              <a:endParaRPr lang="zh-CN" altLang="en-US"/>
            </a:p>
          </p:txBody>
        </p:sp>
        <p:pic>
          <p:nvPicPr>
            <p:cNvPr id="18" name="Picture 18"/>
            <p:cNvPicPr>
              <a:picLocks noChangeAspect="1" noChangeArrowheads="1"/>
            </p:cNvPicPr>
            <p:nvPr/>
          </p:nvPicPr>
          <p:blipFill>
            <a:blip r:embed="rId3" cstate="print"/>
            <a:srcRect/>
            <a:stretch>
              <a:fillRect/>
            </a:stretch>
          </p:blipFill>
          <p:spPr bwMode="auto">
            <a:xfrm>
              <a:off x="2200" y="2568"/>
              <a:ext cx="889" cy="920"/>
            </a:xfrm>
            <a:prstGeom prst="rect">
              <a:avLst/>
            </a:prstGeom>
            <a:noFill/>
            <a:ln w="9525">
              <a:noFill/>
              <a:miter lim="800000"/>
              <a:headEnd/>
              <a:tailEnd/>
            </a:ln>
          </p:spPr>
        </p:pic>
        <p:pic>
          <p:nvPicPr>
            <p:cNvPr id="19" name="Picture 19"/>
            <p:cNvPicPr>
              <a:picLocks noChangeAspect="1" noChangeArrowheads="1"/>
            </p:cNvPicPr>
            <p:nvPr/>
          </p:nvPicPr>
          <p:blipFill>
            <a:blip r:embed="rId4" cstate="print"/>
            <a:srcRect/>
            <a:stretch>
              <a:fillRect/>
            </a:stretch>
          </p:blipFill>
          <p:spPr bwMode="auto">
            <a:xfrm>
              <a:off x="2200" y="2568"/>
              <a:ext cx="889" cy="920"/>
            </a:xfrm>
            <a:prstGeom prst="rect">
              <a:avLst/>
            </a:prstGeom>
            <a:noFill/>
            <a:ln w="9525">
              <a:noFill/>
              <a:miter lim="800000"/>
              <a:headEnd/>
              <a:tailEnd/>
            </a:ln>
          </p:spPr>
        </p:pic>
      </p:grpSp>
      <p:pic>
        <p:nvPicPr>
          <p:cNvPr id="20" name="图片 23"/>
          <p:cNvPicPr>
            <a:picLocks noChangeAspect="1" noChangeArrowheads="1"/>
          </p:cNvPicPr>
          <p:nvPr/>
        </p:nvPicPr>
        <p:blipFill>
          <a:blip r:embed="rId5" cstate="print"/>
          <a:srcRect/>
          <a:stretch>
            <a:fillRect/>
          </a:stretch>
        </p:blipFill>
        <p:spPr bwMode="auto">
          <a:xfrm>
            <a:off x="5000628" y="5072074"/>
            <a:ext cx="720725" cy="723900"/>
          </a:xfrm>
          <a:prstGeom prst="rect">
            <a:avLst/>
          </a:prstGeom>
          <a:noFill/>
          <a:ln w="9525">
            <a:noFill/>
            <a:miter lim="800000"/>
            <a:headEnd/>
            <a:tailEnd/>
          </a:ln>
        </p:spPr>
      </p:pic>
      <p:sp>
        <p:nvSpPr>
          <p:cNvPr id="21" name="TextBox 20"/>
          <p:cNvSpPr txBox="1"/>
          <p:nvPr/>
        </p:nvSpPr>
        <p:spPr>
          <a:xfrm>
            <a:off x="1142976" y="4572008"/>
            <a:ext cx="1285884" cy="276999"/>
          </a:xfrm>
          <a:prstGeom prst="rect">
            <a:avLst/>
          </a:prstGeom>
          <a:noFill/>
        </p:spPr>
        <p:txBody>
          <a:bodyPr wrap="square" rtlCol="0">
            <a:spAutoFit/>
          </a:bodyPr>
          <a:lstStyle/>
          <a:p>
            <a:r>
              <a:rPr lang="en-US" altLang="zh-CN" sz="1200" b="1" dirty="0" smtClean="0"/>
              <a:t>2011    10    28</a:t>
            </a:r>
            <a:endParaRPr lang="zh-CN" altLang="en-US" sz="1200" b="1" dirty="0"/>
          </a:p>
        </p:txBody>
      </p:sp>
      <p:sp>
        <p:nvSpPr>
          <p:cNvPr id="22" name="TextBox 21"/>
          <p:cNvSpPr txBox="1"/>
          <p:nvPr/>
        </p:nvSpPr>
        <p:spPr>
          <a:xfrm>
            <a:off x="1214414" y="4786322"/>
            <a:ext cx="1071570" cy="276999"/>
          </a:xfrm>
          <a:prstGeom prst="rect">
            <a:avLst/>
          </a:prstGeom>
          <a:noFill/>
        </p:spPr>
        <p:txBody>
          <a:bodyPr wrap="square" rtlCol="0">
            <a:spAutoFit/>
          </a:bodyPr>
          <a:lstStyle/>
          <a:p>
            <a:r>
              <a:rPr lang="zh-CN" altLang="en-US" sz="1200" b="1" dirty="0" smtClean="0"/>
              <a:t>好佳童车厂</a:t>
            </a:r>
            <a:endParaRPr lang="zh-CN" altLang="en-US" sz="1200" b="1" dirty="0"/>
          </a:p>
        </p:txBody>
      </p:sp>
      <p:sp>
        <p:nvSpPr>
          <p:cNvPr id="23" name="TextBox 22"/>
          <p:cNvSpPr txBox="1"/>
          <p:nvPr/>
        </p:nvSpPr>
        <p:spPr>
          <a:xfrm>
            <a:off x="1214414" y="5000636"/>
            <a:ext cx="1428760" cy="276999"/>
          </a:xfrm>
          <a:prstGeom prst="rect">
            <a:avLst/>
          </a:prstGeom>
          <a:noFill/>
        </p:spPr>
        <p:txBody>
          <a:bodyPr wrap="square" rtlCol="0">
            <a:spAutoFit/>
          </a:bodyPr>
          <a:lstStyle/>
          <a:p>
            <a:r>
              <a:rPr lang="zh-CN" altLang="en-US" sz="1200" b="1" spc="-100" dirty="0" smtClean="0">
                <a:solidFill>
                  <a:srgbClr val="000000"/>
                </a:solidFill>
                <a:latin typeface="Candara" pitchFamily="34" charset="0"/>
                <a:ea typeface="楷体_GB2312" pitchFamily="49" charset="-122"/>
              </a:rPr>
              <a:t>￥</a:t>
            </a:r>
            <a:r>
              <a:rPr lang="en-US" altLang="zh-CN" sz="1200" b="1" spc="-100" dirty="0" smtClean="0">
                <a:solidFill>
                  <a:srgbClr val="000000"/>
                </a:solidFill>
                <a:latin typeface="楷体_GB2312" pitchFamily="49" charset="-122"/>
                <a:ea typeface="楷体_GB2312" pitchFamily="49" charset="-122"/>
              </a:rPr>
              <a:t>10000</a:t>
            </a:r>
            <a:r>
              <a:rPr lang="zh-CN" altLang="en-US" sz="1200" b="1" spc="-100" dirty="0" smtClean="0">
                <a:solidFill>
                  <a:srgbClr val="000000"/>
                </a:solidFill>
                <a:latin typeface="楷体_GB2312" pitchFamily="49" charset="-122"/>
                <a:ea typeface="楷体_GB2312" pitchFamily="49" charset="-122"/>
              </a:rPr>
              <a:t>。</a:t>
            </a:r>
            <a:r>
              <a:rPr lang="en-US" altLang="zh-CN" sz="1200" b="1" spc="-100" dirty="0" smtClean="0">
                <a:solidFill>
                  <a:srgbClr val="000000"/>
                </a:solidFill>
                <a:latin typeface="楷体_GB2312" pitchFamily="49" charset="-122"/>
                <a:ea typeface="楷体_GB2312" pitchFamily="49" charset="-122"/>
              </a:rPr>
              <a:t>00</a:t>
            </a:r>
            <a:endParaRPr lang="zh-CN" altLang="en-US" sz="1200" b="1" dirty="0"/>
          </a:p>
        </p:txBody>
      </p:sp>
      <p:sp>
        <p:nvSpPr>
          <p:cNvPr id="24" name="TextBox 23"/>
          <p:cNvSpPr txBox="1"/>
          <p:nvPr/>
        </p:nvSpPr>
        <p:spPr>
          <a:xfrm>
            <a:off x="1214414" y="5214950"/>
            <a:ext cx="928694" cy="276999"/>
          </a:xfrm>
          <a:prstGeom prst="rect">
            <a:avLst/>
          </a:prstGeom>
          <a:noFill/>
        </p:spPr>
        <p:txBody>
          <a:bodyPr wrap="square" rtlCol="0">
            <a:spAutoFit/>
          </a:bodyPr>
          <a:lstStyle/>
          <a:p>
            <a:r>
              <a:rPr lang="zh-CN" altLang="en-US" sz="1200" b="1" dirty="0" smtClean="0"/>
              <a:t>备用金</a:t>
            </a:r>
            <a:endParaRPr lang="zh-CN" altLang="en-US" sz="1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428604"/>
            <a:ext cx="8229600" cy="1143000"/>
          </a:xfrm>
        </p:spPr>
        <p:txBody>
          <a:bodyPr>
            <a:normAutofit/>
          </a:bodyPr>
          <a:lstStyle/>
          <a:p>
            <a:pPr algn="l"/>
            <a:r>
              <a:rPr lang="en-US" altLang="zh-CN" sz="3200" dirty="0" smtClean="0"/>
              <a:t>2. </a:t>
            </a:r>
            <a:r>
              <a:rPr lang="zh-CN" altLang="en-US" sz="3200" dirty="0" smtClean="0"/>
              <a:t>书写涂改痕迹</a:t>
            </a:r>
            <a:endParaRPr lang="zh-CN" altLang="en-US" sz="3200" dirty="0"/>
          </a:p>
        </p:txBody>
      </p:sp>
      <p:pic>
        <p:nvPicPr>
          <p:cNvPr id="6" name="Picture 19"/>
          <p:cNvPicPr>
            <a:picLocks noChangeAspect="1" noChangeArrowheads="1"/>
          </p:cNvPicPr>
          <p:nvPr/>
        </p:nvPicPr>
        <p:blipFill>
          <a:blip r:embed="rId2" cstate="print"/>
          <a:srcRect/>
          <a:stretch>
            <a:fillRect/>
          </a:stretch>
        </p:blipFill>
        <p:spPr bwMode="auto">
          <a:xfrm>
            <a:off x="500034" y="2000240"/>
            <a:ext cx="7981950" cy="3152775"/>
          </a:xfrm>
          <a:prstGeom prst="rect">
            <a:avLst/>
          </a:prstGeom>
          <a:noFill/>
          <a:ln w="9525">
            <a:noFill/>
            <a:miter lim="800000"/>
            <a:headEnd/>
            <a:tailEnd/>
          </a:ln>
        </p:spPr>
      </p:pic>
      <p:sp>
        <p:nvSpPr>
          <p:cNvPr id="7" name="TextBox 6"/>
          <p:cNvSpPr txBox="1"/>
          <p:nvPr/>
        </p:nvSpPr>
        <p:spPr>
          <a:xfrm>
            <a:off x="3571868" y="2500306"/>
            <a:ext cx="928694" cy="261610"/>
          </a:xfrm>
          <a:prstGeom prst="rect">
            <a:avLst/>
          </a:prstGeom>
          <a:noFill/>
        </p:spPr>
        <p:txBody>
          <a:bodyPr wrap="square" rtlCol="0">
            <a:spAutoFit/>
          </a:bodyPr>
          <a:lstStyle/>
          <a:p>
            <a:r>
              <a:rPr lang="zh-CN" altLang="en-US" sz="1100" b="1" dirty="0" smtClean="0"/>
              <a:t>贰零壹壹</a:t>
            </a:r>
            <a:endParaRPr lang="zh-CN" altLang="en-US" sz="1100" b="1" dirty="0"/>
          </a:p>
        </p:txBody>
      </p:sp>
      <p:sp>
        <p:nvSpPr>
          <p:cNvPr id="8" name="TextBox 7"/>
          <p:cNvSpPr txBox="1"/>
          <p:nvPr/>
        </p:nvSpPr>
        <p:spPr>
          <a:xfrm>
            <a:off x="4357686" y="2500306"/>
            <a:ext cx="642942" cy="276999"/>
          </a:xfrm>
          <a:prstGeom prst="rect">
            <a:avLst/>
          </a:prstGeom>
          <a:noFill/>
        </p:spPr>
        <p:txBody>
          <a:bodyPr wrap="square" rtlCol="0">
            <a:spAutoFit/>
          </a:bodyPr>
          <a:lstStyle/>
          <a:p>
            <a:r>
              <a:rPr lang="zh-CN" altLang="en-US" sz="1200" b="1" dirty="0" smtClean="0"/>
              <a:t>零壹拾</a:t>
            </a:r>
            <a:endParaRPr lang="zh-CN" altLang="en-US" sz="1200" b="1" dirty="0"/>
          </a:p>
        </p:txBody>
      </p:sp>
      <p:sp>
        <p:nvSpPr>
          <p:cNvPr id="9" name="TextBox 8"/>
          <p:cNvSpPr txBox="1"/>
          <p:nvPr/>
        </p:nvSpPr>
        <p:spPr>
          <a:xfrm>
            <a:off x="4929190" y="2500306"/>
            <a:ext cx="642942" cy="276999"/>
          </a:xfrm>
          <a:prstGeom prst="rect">
            <a:avLst/>
          </a:prstGeom>
          <a:noFill/>
        </p:spPr>
        <p:txBody>
          <a:bodyPr wrap="square" rtlCol="0">
            <a:spAutoFit/>
          </a:bodyPr>
          <a:lstStyle/>
          <a:p>
            <a:r>
              <a:rPr lang="zh-CN" altLang="en-US" sz="1200" b="1" dirty="0" smtClean="0"/>
              <a:t>贰拾捌</a:t>
            </a:r>
            <a:endParaRPr lang="zh-CN" altLang="en-US" sz="1200" b="1" dirty="0"/>
          </a:p>
        </p:txBody>
      </p:sp>
      <p:sp>
        <p:nvSpPr>
          <p:cNvPr id="10" name="TextBox 9"/>
          <p:cNvSpPr txBox="1"/>
          <p:nvPr/>
        </p:nvSpPr>
        <p:spPr>
          <a:xfrm>
            <a:off x="3571868" y="2500306"/>
            <a:ext cx="928694" cy="261610"/>
          </a:xfrm>
          <a:prstGeom prst="rect">
            <a:avLst/>
          </a:prstGeom>
          <a:noFill/>
        </p:spPr>
        <p:txBody>
          <a:bodyPr wrap="square" rtlCol="0">
            <a:spAutoFit/>
          </a:bodyPr>
          <a:lstStyle/>
          <a:p>
            <a:r>
              <a:rPr lang="zh-CN" altLang="en-US" sz="1100" b="1" dirty="0" smtClean="0"/>
              <a:t>贰零壹壹</a:t>
            </a:r>
            <a:endParaRPr lang="zh-CN" altLang="en-US" sz="1100" b="1" dirty="0"/>
          </a:p>
        </p:txBody>
      </p:sp>
      <p:sp>
        <p:nvSpPr>
          <p:cNvPr id="11" name="TextBox 10"/>
          <p:cNvSpPr txBox="1"/>
          <p:nvPr/>
        </p:nvSpPr>
        <p:spPr>
          <a:xfrm>
            <a:off x="4929190" y="2500306"/>
            <a:ext cx="642942" cy="276999"/>
          </a:xfrm>
          <a:prstGeom prst="rect">
            <a:avLst/>
          </a:prstGeom>
          <a:noFill/>
        </p:spPr>
        <p:txBody>
          <a:bodyPr wrap="square" rtlCol="0">
            <a:spAutoFit/>
          </a:bodyPr>
          <a:lstStyle/>
          <a:p>
            <a:r>
              <a:rPr lang="zh-CN" altLang="en-US" sz="1200" b="1" dirty="0" smtClean="0"/>
              <a:t>贰拾捌</a:t>
            </a:r>
            <a:endParaRPr lang="zh-CN" altLang="en-US" sz="1200" b="1" dirty="0"/>
          </a:p>
        </p:txBody>
      </p:sp>
      <p:sp>
        <p:nvSpPr>
          <p:cNvPr id="12" name="TextBox 11"/>
          <p:cNvSpPr txBox="1"/>
          <p:nvPr/>
        </p:nvSpPr>
        <p:spPr>
          <a:xfrm>
            <a:off x="3214678" y="2643182"/>
            <a:ext cx="1428760" cy="276999"/>
          </a:xfrm>
          <a:prstGeom prst="rect">
            <a:avLst/>
          </a:prstGeom>
          <a:noFill/>
        </p:spPr>
        <p:txBody>
          <a:bodyPr wrap="square" rtlCol="0">
            <a:spAutoFit/>
          </a:bodyPr>
          <a:lstStyle/>
          <a:p>
            <a:r>
              <a:rPr lang="zh-CN" altLang="en-US" sz="1200" b="1" dirty="0" smtClean="0"/>
              <a:t>好佳童车厂</a:t>
            </a:r>
            <a:endParaRPr lang="zh-CN" altLang="en-US" sz="1200" b="1" dirty="0"/>
          </a:p>
        </p:txBody>
      </p:sp>
      <p:sp>
        <p:nvSpPr>
          <p:cNvPr id="13" name="TextBox 12"/>
          <p:cNvSpPr txBox="1"/>
          <p:nvPr/>
        </p:nvSpPr>
        <p:spPr>
          <a:xfrm>
            <a:off x="3357554" y="2928934"/>
            <a:ext cx="4929222" cy="692497"/>
          </a:xfrm>
          <a:prstGeom prst="rect">
            <a:avLst/>
          </a:prstGeom>
          <a:noFill/>
        </p:spPr>
        <p:txBody>
          <a:bodyPr wrap="square" rtlCol="0">
            <a:spAutoFit/>
          </a:bodyPr>
          <a:lstStyle/>
          <a:p>
            <a:r>
              <a:rPr lang="zh-CN" altLang="en-US" sz="2000" b="1" strike="sngStrike" dirty="0" smtClean="0">
                <a:solidFill>
                  <a:srgbClr val="000000"/>
                </a:solidFill>
                <a:latin typeface="楷体_GB2312" pitchFamily="49" charset="-122"/>
                <a:ea typeface="楷体_GB2312" pitchFamily="49" charset="-122"/>
              </a:rPr>
              <a:t>贰</a:t>
            </a:r>
            <a:r>
              <a:rPr lang="zh-CN" altLang="en-US" sz="2000" b="1" dirty="0" smtClean="0">
                <a:solidFill>
                  <a:srgbClr val="000000"/>
                </a:solidFill>
                <a:latin typeface="楷体_GB2312" pitchFamily="49" charset="-122"/>
                <a:ea typeface="楷体_GB2312" pitchFamily="49" charset="-122"/>
              </a:rPr>
              <a:t> 壹万元整               </a:t>
            </a:r>
            <a:r>
              <a:rPr lang="zh-CN" altLang="en-US" sz="2100" b="1" spc="-100" dirty="0" smtClean="0">
                <a:solidFill>
                  <a:srgbClr val="000000"/>
                </a:solidFill>
                <a:latin typeface="Candara" pitchFamily="34" charset="0"/>
                <a:ea typeface="楷体_GB2312" pitchFamily="49" charset="-122"/>
              </a:rPr>
              <a:t>￥</a:t>
            </a:r>
            <a:r>
              <a:rPr lang="en-US" altLang="zh-CN" sz="2100" b="1" spc="-100" dirty="0" smtClean="0">
                <a:solidFill>
                  <a:srgbClr val="000000"/>
                </a:solidFill>
                <a:latin typeface="楷体_GB2312" pitchFamily="49" charset="-122"/>
                <a:ea typeface="楷体_GB2312" pitchFamily="49" charset="-122"/>
              </a:rPr>
              <a:t>1000000</a:t>
            </a:r>
          </a:p>
          <a:p>
            <a:endParaRPr lang="zh-CN" altLang="en-US" dirty="0"/>
          </a:p>
        </p:txBody>
      </p:sp>
      <p:sp>
        <p:nvSpPr>
          <p:cNvPr id="14" name="TextBox 13"/>
          <p:cNvSpPr txBox="1"/>
          <p:nvPr/>
        </p:nvSpPr>
        <p:spPr>
          <a:xfrm>
            <a:off x="3000364" y="3357562"/>
            <a:ext cx="1071570" cy="338554"/>
          </a:xfrm>
          <a:prstGeom prst="rect">
            <a:avLst/>
          </a:prstGeom>
          <a:noFill/>
        </p:spPr>
        <p:txBody>
          <a:bodyPr wrap="square" rtlCol="0">
            <a:spAutoFit/>
          </a:bodyPr>
          <a:lstStyle/>
          <a:p>
            <a:r>
              <a:rPr lang="zh-CN" altLang="en-US" sz="1600" b="1" dirty="0" smtClean="0"/>
              <a:t>备用金</a:t>
            </a:r>
            <a:endParaRPr lang="zh-CN" altLang="en-US" sz="1600" b="1" dirty="0"/>
          </a:p>
        </p:txBody>
      </p:sp>
      <p:sp>
        <p:nvSpPr>
          <p:cNvPr id="15" name="TextBox 14"/>
          <p:cNvSpPr txBox="1"/>
          <p:nvPr/>
        </p:nvSpPr>
        <p:spPr>
          <a:xfrm>
            <a:off x="5929322" y="3429000"/>
            <a:ext cx="1571636" cy="307777"/>
          </a:xfrm>
          <a:prstGeom prst="rect">
            <a:avLst/>
          </a:prstGeom>
          <a:noFill/>
        </p:spPr>
        <p:txBody>
          <a:bodyPr wrap="square" rtlCol="0">
            <a:spAutoFit/>
          </a:bodyPr>
          <a:lstStyle/>
          <a:p>
            <a:r>
              <a:rPr lang="en-US" altLang="zh-CN" sz="1400" b="1" dirty="0" smtClean="0"/>
              <a:t>123456</a:t>
            </a:r>
            <a:endParaRPr lang="zh-CN" altLang="en-US" sz="1400" b="1" dirty="0"/>
          </a:p>
        </p:txBody>
      </p:sp>
      <p:grpSp>
        <p:nvGrpSpPr>
          <p:cNvPr id="16" name="Group 17"/>
          <p:cNvGrpSpPr>
            <a:grpSpLocks noChangeAspect="1"/>
          </p:cNvGrpSpPr>
          <p:nvPr/>
        </p:nvGrpSpPr>
        <p:grpSpPr bwMode="auto">
          <a:xfrm>
            <a:off x="3500430" y="3571876"/>
            <a:ext cx="1408113" cy="1457325"/>
            <a:chOff x="2200" y="2568"/>
            <a:chExt cx="887" cy="918"/>
          </a:xfrm>
        </p:grpSpPr>
        <p:sp>
          <p:nvSpPr>
            <p:cNvPr id="17" name="AutoShape 16"/>
            <p:cNvSpPr>
              <a:spLocks noChangeAspect="1" noChangeArrowheads="1" noTextEdit="1"/>
            </p:cNvSpPr>
            <p:nvPr/>
          </p:nvSpPr>
          <p:spPr bwMode="auto">
            <a:xfrm>
              <a:off x="2200" y="2568"/>
              <a:ext cx="887" cy="918"/>
            </a:xfrm>
            <a:prstGeom prst="rect">
              <a:avLst/>
            </a:prstGeom>
            <a:noFill/>
            <a:ln w="9525">
              <a:noFill/>
              <a:miter lim="800000"/>
              <a:headEnd/>
              <a:tailEnd/>
            </a:ln>
          </p:spPr>
          <p:txBody>
            <a:bodyPr/>
            <a:lstStyle/>
            <a:p>
              <a:endParaRPr lang="zh-CN" altLang="en-US"/>
            </a:p>
          </p:txBody>
        </p:sp>
        <p:pic>
          <p:nvPicPr>
            <p:cNvPr id="18" name="Picture 18"/>
            <p:cNvPicPr>
              <a:picLocks noChangeAspect="1" noChangeArrowheads="1"/>
            </p:cNvPicPr>
            <p:nvPr/>
          </p:nvPicPr>
          <p:blipFill>
            <a:blip r:embed="rId3" cstate="print"/>
            <a:srcRect/>
            <a:stretch>
              <a:fillRect/>
            </a:stretch>
          </p:blipFill>
          <p:spPr bwMode="auto">
            <a:xfrm>
              <a:off x="2200" y="2568"/>
              <a:ext cx="889" cy="920"/>
            </a:xfrm>
            <a:prstGeom prst="rect">
              <a:avLst/>
            </a:prstGeom>
            <a:noFill/>
            <a:ln w="9525">
              <a:noFill/>
              <a:miter lim="800000"/>
              <a:headEnd/>
              <a:tailEnd/>
            </a:ln>
          </p:spPr>
        </p:pic>
        <p:pic>
          <p:nvPicPr>
            <p:cNvPr id="19" name="Picture 19"/>
            <p:cNvPicPr>
              <a:picLocks noChangeAspect="1" noChangeArrowheads="1"/>
            </p:cNvPicPr>
            <p:nvPr/>
          </p:nvPicPr>
          <p:blipFill>
            <a:blip r:embed="rId4" cstate="print"/>
            <a:srcRect/>
            <a:stretch>
              <a:fillRect/>
            </a:stretch>
          </p:blipFill>
          <p:spPr bwMode="auto">
            <a:xfrm>
              <a:off x="2200" y="2568"/>
              <a:ext cx="889" cy="920"/>
            </a:xfrm>
            <a:prstGeom prst="rect">
              <a:avLst/>
            </a:prstGeom>
            <a:noFill/>
            <a:ln w="9525">
              <a:noFill/>
              <a:miter lim="800000"/>
              <a:headEnd/>
              <a:tailEnd/>
            </a:ln>
          </p:spPr>
        </p:pic>
      </p:grpSp>
      <p:pic>
        <p:nvPicPr>
          <p:cNvPr id="20" name="图片 23"/>
          <p:cNvPicPr>
            <a:picLocks noChangeAspect="1" noChangeArrowheads="1"/>
          </p:cNvPicPr>
          <p:nvPr/>
        </p:nvPicPr>
        <p:blipFill>
          <a:blip r:embed="rId5" cstate="print"/>
          <a:srcRect/>
          <a:stretch>
            <a:fillRect/>
          </a:stretch>
        </p:blipFill>
        <p:spPr bwMode="auto">
          <a:xfrm>
            <a:off x="5000628" y="4214818"/>
            <a:ext cx="720725" cy="723900"/>
          </a:xfrm>
          <a:prstGeom prst="rect">
            <a:avLst/>
          </a:prstGeom>
          <a:noFill/>
          <a:ln w="9525">
            <a:noFill/>
            <a:miter lim="800000"/>
            <a:headEnd/>
            <a:tailEnd/>
          </a:ln>
        </p:spPr>
      </p:pic>
      <p:sp>
        <p:nvSpPr>
          <p:cNvPr id="21" name="TextBox 20"/>
          <p:cNvSpPr txBox="1"/>
          <p:nvPr/>
        </p:nvSpPr>
        <p:spPr>
          <a:xfrm>
            <a:off x="1142976" y="3714752"/>
            <a:ext cx="1285884" cy="276999"/>
          </a:xfrm>
          <a:prstGeom prst="rect">
            <a:avLst/>
          </a:prstGeom>
          <a:noFill/>
        </p:spPr>
        <p:txBody>
          <a:bodyPr wrap="square" rtlCol="0">
            <a:spAutoFit/>
          </a:bodyPr>
          <a:lstStyle/>
          <a:p>
            <a:r>
              <a:rPr lang="en-US" altLang="zh-CN" sz="1200" b="1" dirty="0" smtClean="0"/>
              <a:t>2011    10    28</a:t>
            </a:r>
            <a:endParaRPr lang="zh-CN" altLang="en-US" sz="1200" b="1" dirty="0"/>
          </a:p>
        </p:txBody>
      </p:sp>
      <p:sp>
        <p:nvSpPr>
          <p:cNvPr id="22" name="TextBox 21"/>
          <p:cNvSpPr txBox="1"/>
          <p:nvPr/>
        </p:nvSpPr>
        <p:spPr>
          <a:xfrm>
            <a:off x="1214414" y="3929066"/>
            <a:ext cx="1071570" cy="276999"/>
          </a:xfrm>
          <a:prstGeom prst="rect">
            <a:avLst/>
          </a:prstGeom>
          <a:noFill/>
        </p:spPr>
        <p:txBody>
          <a:bodyPr wrap="square" rtlCol="0">
            <a:spAutoFit/>
          </a:bodyPr>
          <a:lstStyle/>
          <a:p>
            <a:r>
              <a:rPr lang="zh-CN" altLang="en-US" sz="1200" b="1" dirty="0" smtClean="0"/>
              <a:t>好佳童车厂</a:t>
            </a:r>
            <a:endParaRPr lang="zh-CN" altLang="en-US" sz="1200" b="1" dirty="0"/>
          </a:p>
        </p:txBody>
      </p:sp>
      <p:sp>
        <p:nvSpPr>
          <p:cNvPr id="23" name="TextBox 22"/>
          <p:cNvSpPr txBox="1"/>
          <p:nvPr/>
        </p:nvSpPr>
        <p:spPr>
          <a:xfrm>
            <a:off x="1214414" y="4143380"/>
            <a:ext cx="1428760" cy="276999"/>
          </a:xfrm>
          <a:prstGeom prst="rect">
            <a:avLst/>
          </a:prstGeom>
          <a:noFill/>
        </p:spPr>
        <p:txBody>
          <a:bodyPr wrap="square" rtlCol="0">
            <a:spAutoFit/>
          </a:bodyPr>
          <a:lstStyle/>
          <a:p>
            <a:r>
              <a:rPr lang="zh-CN" altLang="en-US" sz="1200" b="1" spc="-100" dirty="0" smtClean="0">
                <a:solidFill>
                  <a:srgbClr val="000000"/>
                </a:solidFill>
                <a:latin typeface="Candara" pitchFamily="34" charset="0"/>
                <a:ea typeface="楷体_GB2312" pitchFamily="49" charset="-122"/>
              </a:rPr>
              <a:t>￥</a:t>
            </a:r>
            <a:r>
              <a:rPr lang="en-US" altLang="zh-CN" sz="1200" b="1" spc="-100" dirty="0" smtClean="0">
                <a:solidFill>
                  <a:srgbClr val="000000"/>
                </a:solidFill>
                <a:latin typeface="楷体_GB2312" pitchFamily="49" charset="-122"/>
                <a:ea typeface="楷体_GB2312" pitchFamily="49" charset="-122"/>
              </a:rPr>
              <a:t>10000</a:t>
            </a:r>
            <a:r>
              <a:rPr lang="zh-CN" altLang="en-US" sz="1200" b="1" spc="-100" dirty="0" smtClean="0">
                <a:solidFill>
                  <a:srgbClr val="000000"/>
                </a:solidFill>
                <a:latin typeface="楷体_GB2312" pitchFamily="49" charset="-122"/>
                <a:ea typeface="楷体_GB2312" pitchFamily="49" charset="-122"/>
              </a:rPr>
              <a:t>。</a:t>
            </a:r>
            <a:r>
              <a:rPr lang="en-US" altLang="zh-CN" sz="1200" b="1" spc="-100" dirty="0" smtClean="0">
                <a:solidFill>
                  <a:srgbClr val="000000"/>
                </a:solidFill>
                <a:latin typeface="楷体_GB2312" pitchFamily="49" charset="-122"/>
                <a:ea typeface="楷体_GB2312" pitchFamily="49" charset="-122"/>
              </a:rPr>
              <a:t>00</a:t>
            </a:r>
            <a:endParaRPr lang="zh-CN" altLang="en-US" sz="1200" b="1" dirty="0"/>
          </a:p>
        </p:txBody>
      </p:sp>
      <p:sp>
        <p:nvSpPr>
          <p:cNvPr id="24" name="TextBox 23"/>
          <p:cNvSpPr txBox="1"/>
          <p:nvPr/>
        </p:nvSpPr>
        <p:spPr>
          <a:xfrm>
            <a:off x="1214414" y="4357694"/>
            <a:ext cx="928694" cy="276999"/>
          </a:xfrm>
          <a:prstGeom prst="rect">
            <a:avLst/>
          </a:prstGeom>
          <a:noFill/>
        </p:spPr>
        <p:txBody>
          <a:bodyPr wrap="square" rtlCol="0">
            <a:spAutoFit/>
          </a:bodyPr>
          <a:lstStyle/>
          <a:p>
            <a:r>
              <a:rPr lang="zh-CN" altLang="en-US" sz="1200" b="1" dirty="0" smtClean="0"/>
              <a:t>备用金</a:t>
            </a:r>
            <a:endParaRPr lang="zh-CN" altLang="en-US" sz="12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785794"/>
            <a:ext cx="8229600" cy="4525963"/>
          </a:xfrm>
        </p:spPr>
        <p:txBody>
          <a:bodyPr/>
          <a:lstStyle/>
          <a:p>
            <a:r>
              <a:rPr lang="zh-CN" altLang="en-US" dirty="0" smtClean="0"/>
              <a:t>印鉴不规范</a:t>
            </a:r>
            <a:endParaRPr lang="en-US" altLang="zh-CN" dirty="0" smtClean="0"/>
          </a:p>
          <a:p>
            <a:pPr marL="514350" indent="-514350">
              <a:buAutoNum type="arabicPeriod"/>
            </a:pPr>
            <a:r>
              <a:rPr lang="zh-CN" altLang="en-US" dirty="0" smtClean="0"/>
              <a:t>印鉴不清晰</a:t>
            </a:r>
            <a:endParaRPr lang="en-US" altLang="zh-CN" dirty="0" smtClean="0"/>
          </a:p>
          <a:p>
            <a:pPr marL="514350" indent="-514350">
              <a:buNone/>
            </a:pPr>
            <a:endParaRPr lang="en-US" altLang="zh-CN" dirty="0" smtClean="0"/>
          </a:p>
          <a:p>
            <a:pPr marL="514350" indent="-514350">
              <a:buNone/>
            </a:pPr>
            <a:endParaRPr lang="zh-CN" altLang="en-US" dirty="0"/>
          </a:p>
        </p:txBody>
      </p:sp>
      <p:grpSp>
        <p:nvGrpSpPr>
          <p:cNvPr id="35" name="组合 34"/>
          <p:cNvGrpSpPr/>
          <p:nvPr/>
        </p:nvGrpSpPr>
        <p:grpSpPr>
          <a:xfrm>
            <a:off x="642910" y="2285992"/>
            <a:ext cx="7981950" cy="3152775"/>
            <a:chOff x="652434" y="3009896"/>
            <a:chExt cx="7981950" cy="3152775"/>
          </a:xfrm>
        </p:grpSpPr>
        <p:sp>
          <p:nvSpPr>
            <p:cNvPr id="4" name="TextBox 3"/>
            <p:cNvSpPr txBox="1"/>
            <p:nvPr/>
          </p:nvSpPr>
          <p:spPr>
            <a:xfrm>
              <a:off x="3571868" y="3357562"/>
              <a:ext cx="928694" cy="261610"/>
            </a:xfrm>
            <a:prstGeom prst="rect">
              <a:avLst/>
            </a:prstGeom>
            <a:noFill/>
          </p:spPr>
          <p:txBody>
            <a:bodyPr wrap="square" rtlCol="0">
              <a:spAutoFit/>
            </a:bodyPr>
            <a:lstStyle/>
            <a:p>
              <a:r>
                <a:rPr lang="zh-CN" altLang="en-US" sz="1100" b="1" dirty="0" smtClean="0"/>
                <a:t>贰零壹壹</a:t>
              </a:r>
              <a:endParaRPr lang="zh-CN" altLang="en-US" sz="1100" b="1" dirty="0"/>
            </a:p>
          </p:txBody>
        </p:sp>
        <p:sp>
          <p:nvSpPr>
            <p:cNvPr id="5" name="TextBox 4"/>
            <p:cNvSpPr txBox="1"/>
            <p:nvPr/>
          </p:nvSpPr>
          <p:spPr>
            <a:xfrm>
              <a:off x="4929190" y="3357562"/>
              <a:ext cx="642942" cy="276999"/>
            </a:xfrm>
            <a:prstGeom prst="rect">
              <a:avLst/>
            </a:prstGeom>
            <a:noFill/>
          </p:spPr>
          <p:txBody>
            <a:bodyPr wrap="square" rtlCol="0">
              <a:spAutoFit/>
            </a:bodyPr>
            <a:lstStyle/>
            <a:p>
              <a:r>
                <a:rPr lang="zh-CN" altLang="en-US" sz="1200" b="1" dirty="0" smtClean="0"/>
                <a:t>贰拾捌</a:t>
              </a:r>
              <a:endParaRPr lang="zh-CN" altLang="en-US" sz="1200" b="1" dirty="0"/>
            </a:p>
          </p:txBody>
        </p:sp>
        <p:sp>
          <p:nvSpPr>
            <p:cNvPr id="6" name="TextBox 5"/>
            <p:cNvSpPr txBox="1"/>
            <p:nvPr/>
          </p:nvSpPr>
          <p:spPr>
            <a:xfrm>
              <a:off x="3214678" y="3500438"/>
              <a:ext cx="1428760" cy="276999"/>
            </a:xfrm>
            <a:prstGeom prst="rect">
              <a:avLst/>
            </a:prstGeom>
            <a:noFill/>
          </p:spPr>
          <p:txBody>
            <a:bodyPr wrap="square" rtlCol="0">
              <a:spAutoFit/>
            </a:bodyPr>
            <a:lstStyle/>
            <a:p>
              <a:r>
                <a:rPr lang="zh-CN" altLang="en-US" sz="1200" b="1" dirty="0" smtClean="0"/>
                <a:t>好佳童车厂</a:t>
              </a:r>
              <a:endParaRPr lang="zh-CN" altLang="en-US" sz="1200" b="1" dirty="0"/>
            </a:p>
          </p:txBody>
        </p:sp>
        <p:sp>
          <p:nvSpPr>
            <p:cNvPr id="7" name="TextBox 6"/>
            <p:cNvSpPr txBox="1"/>
            <p:nvPr/>
          </p:nvSpPr>
          <p:spPr>
            <a:xfrm>
              <a:off x="3357554" y="3786190"/>
              <a:ext cx="4929222" cy="692497"/>
            </a:xfrm>
            <a:prstGeom prst="rect">
              <a:avLst/>
            </a:prstGeom>
            <a:noFill/>
          </p:spPr>
          <p:txBody>
            <a:bodyPr wrap="square" rtlCol="0">
              <a:spAutoFit/>
            </a:bodyPr>
            <a:lstStyle/>
            <a:p>
              <a:r>
                <a:rPr lang="zh-CN" altLang="en-US" sz="2000" b="1" dirty="0" smtClean="0">
                  <a:solidFill>
                    <a:srgbClr val="000000"/>
                  </a:solidFill>
                  <a:latin typeface="楷体_GB2312" pitchFamily="49" charset="-122"/>
                  <a:ea typeface="楷体_GB2312" pitchFamily="49" charset="-122"/>
                </a:rPr>
                <a:t>壹万元整                  </a:t>
              </a:r>
              <a:r>
                <a:rPr lang="zh-CN" altLang="en-US" sz="2100" b="1" spc="-100" dirty="0" smtClean="0">
                  <a:solidFill>
                    <a:srgbClr val="000000"/>
                  </a:solidFill>
                  <a:latin typeface="Candara" pitchFamily="34" charset="0"/>
                  <a:ea typeface="楷体_GB2312" pitchFamily="49" charset="-122"/>
                </a:rPr>
                <a:t>￥</a:t>
              </a:r>
              <a:r>
                <a:rPr lang="en-US" altLang="zh-CN" sz="2100" b="1" spc="-100" dirty="0" smtClean="0">
                  <a:solidFill>
                    <a:srgbClr val="000000"/>
                  </a:solidFill>
                  <a:latin typeface="楷体_GB2312" pitchFamily="49" charset="-122"/>
                  <a:ea typeface="楷体_GB2312" pitchFamily="49" charset="-122"/>
                </a:rPr>
                <a:t>1000000</a:t>
              </a:r>
            </a:p>
            <a:p>
              <a:endParaRPr lang="zh-CN" altLang="en-US" dirty="0"/>
            </a:p>
          </p:txBody>
        </p:sp>
        <p:sp>
          <p:nvSpPr>
            <p:cNvPr id="8" name="TextBox 7"/>
            <p:cNvSpPr txBox="1"/>
            <p:nvPr/>
          </p:nvSpPr>
          <p:spPr>
            <a:xfrm>
              <a:off x="3000364" y="4214818"/>
              <a:ext cx="1071570" cy="338554"/>
            </a:xfrm>
            <a:prstGeom prst="rect">
              <a:avLst/>
            </a:prstGeom>
            <a:noFill/>
          </p:spPr>
          <p:txBody>
            <a:bodyPr wrap="square" rtlCol="0">
              <a:spAutoFit/>
            </a:bodyPr>
            <a:lstStyle/>
            <a:p>
              <a:r>
                <a:rPr lang="zh-CN" altLang="en-US" sz="1600" b="1" dirty="0" smtClean="0"/>
                <a:t>备用金</a:t>
              </a:r>
              <a:endParaRPr lang="zh-CN" altLang="en-US" sz="1600" b="1" dirty="0"/>
            </a:p>
          </p:txBody>
        </p:sp>
        <p:sp>
          <p:nvSpPr>
            <p:cNvPr id="9" name="TextBox 8"/>
            <p:cNvSpPr txBox="1"/>
            <p:nvPr/>
          </p:nvSpPr>
          <p:spPr>
            <a:xfrm>
              <a:off x="5929322" y="4286256"/>
              <a:ext cx="1571636" cy="307777"/>
            </a:xfrm>
            <a:prstGeom prst="rect">
              <a:avLst/>
            </a:prstGeom>
            <a:noFill/>
          </p:spPr>
          <p:txBody>
            <a:bodyPr wrap="square" rtlCol="0">
              <a:spAutoFit/>
            </a:bodyPr>
            <a:lstStyle/>
            <a:p>
              <a:r>
                <a:rPr lang="en-US" altLang="zh-CN" sz="1400" b="1" dirty="0" smtClean="0"/>
                <a:t>123456</a:t>
              </a:r>
              <a:endParaRPr lang="zh-CN" altLang="en-US" sz="1400" b="1" dirty="0"/>
            </a:p>
          </p:txBody>
        </p:sp>
        <p:grpSp>
          <p:nvGrpSpPr>
            <p:cNvPr id="10" name="Group 17"/>
            <p:cNvGrpSpPr>
              <a:grpSpLocks noChangeAspect="1"/>
            </p:cNvGrpSpPr>
            <p:nvPr/>
          </p:nvGrpSpPr>
          <p:grpSpPr bwMode="auto">
            <a:xfrm>
              <a:off x="3500430" y="4429132"/>
              <a:ext cx="1408113" cy="1457325"/>
              <a:chOff x="2200" y="2568"/>
              <a:chExt cx="887" cy="918"/>
            </a:xfrm>
          </p:grpSpPr>
          <p:sp>
            <p:nvSpPr>
              <p:cNvPr id="11" name="AutoShape 16"/>
              <p:cNvSpPr>
                <a:spLocks noChangeAspect="1" noChangeArrowheads="1" noTextEdit="1"/>
              </p:cNvSpPr>
              <p:nvPr/>
            </p:nvSpPr>
            <p:spPr bwMode="auto">
              <a:xfrm>
                <a:off x="2200" y="2568"/>
                <a:ext cx="887" cy="918"/>
              </a:xfrm>
              <a:prstGeom prst="rect">
                <a:avLst/>
              </a:prstGeom>
              <a:noFill/>
              <a:ln w="9525">
                <a:noFill/>
                <a:miter lim="800000"/>
                <a:headEnd/>
                <a:tailEnd/>
              </a:ln>
            </p:spPr>
            <p:txBody>
              <a:bodyPr/>
              <a:lstStyle/>
              <a:p>
                <a:endParaRPr lang="zh-CN" altLang="en-US"/>
              </a:p>
            </p:txBody>
          </p:sp>
          <p:pic>
            <p:nvPicPr>
              <p:cNvPr id="12" name="Picture 18"/>
              <p:cNvPicPr>
                <a:picLocks noChangeAspect="1" noChangeArrowheads="1"/>
              </p:cNvPicPr>
              <p:nvPr/>
            </p:nvPicPr>
            <p:blipFill>
              <a:blip r:embed="rId2" cstate="print"/>
              <a:srcRect/>
              <a:stretch>
                <a:fillRect/>
              </a:stretch>
            </p:blipFill>
            <p:spPr bwMode="auto">
              <a:xfrm>
                <a:off x="2200" y="2568"/>
                <a:ext cx="889" cy="920"/>
              </a:xfrm>
              <a:prstGeom prst="rect">
                <a:avLst/>
              </a:prstGeom>
              <a:noFill/>
              <a:ln w="9525">
                <a:noFill/>
                <a:miter lim="800000"/>
                <a:headEnd/>
                <a:tailEnd/>
              </a:ln>
            </p:spPr>
          </p:pic>
          <p:pic>
            <p:nvPicPr>
              <p:cNvPr id="13" name="Picture 19"/>
              <p:cNvPicPr>
                <a:picLocks noChangeAspect="1" noChangeArrowheads="1"/>
              </p:cNvPicPr>
              <p:nvPr/>
            </p:nvPicPr>
            <p:blipFill>
              <a:blip r:embed="rId3" cstate="print"/>
              <a:srcRect/>
              <a:stretch>
                <a:fillRect/>
              </a:stretch>
            </p:blipFill>
            <p:spPr bwMode="auto">
              <a:xfrm>
                <a:off x="2200" y="2568"/>
                <a:ext cx="889" cy="920"/>
              </a:xfrm>
              <a:prstGeom prst="rect">
                <a:avLst/>
              </a:prstGeom>
              <a:noFill/>
              <a:ln w="9525">
                <a:noFill/>
                <a:miter lim="800000"/>
                <a:headEnd/>
                <a:tailEnd/>
              </a:ln>
            </p:spPr>
          </p:pic>
        </p:grpSp>
        <p:pic>
          <p:nvPicPr>
            <p:cNvPr id="14" name="图片 23"/>
            <p:cNvPicPr>
              <a:picLocks noChangeAspect="1" noChangeArrowheads="1"/>
            </p:cNvPicPr>
            <p:nvPr/>
          </p:nvPicPr>
          <p:blipFill>
            <a:blip r:embed="rId4" cstate="print"/>
            <a:srcRect/>
            <a:stretch>
              <a:fillRect/>
            </a:stretch>
          </p:blipFill>
          <p:spPr bwMode="auto">
            <a:xfrm>
              <a:off x="5000628" y="5072074"/>
              <a:ext cx="720725" cy="723900"/>
            </a:xfrm>
            <a:prstGeom prst="rect">
              <a:avLst/>
            </a:prstGeom>
            <a:noFill/>
            <a:ln w="9525">
              <a:noFill/>
              <a:miter lim="800000"/>
              <a:headEnd/>
              <a:tailEnd/>
            </a:ln>
          </p:spPr>
        </p:pic>
        <p:sp>
          <p:nvSpPr>
            <p:cNvPr id="15" name="TextBox 14"/>
            <p:cNvSpPr txBox="1"/>
            <p:nvPr/>
          </p:nvSpPr>
          <p:spPr>
            <a:xfrm>
              <a:off x="1142976" y="4572008"/>
              <a:ext cx="1285884" cy="276999"/>
            </a:xfrm>
            <a:prstGeom prst="rect">
              <a:avLst/>
            </a:prstGeom>
            <a:noFill/>
          </p:spPr>
          <p:txBody>
            <a:bodyPr wrap="square" rtlCol="0">
              <a:spAutoFit/>
            </a:bodyPr>
            <a:lstStyle/>
            <a:p>
              <a:r>
                <a:rPr lang="en-US" altLang="zh-CN" sz="1200" b="1" dirty="0" smtClean="0"/>
                <a:t>2011    10    28</a:t>
              </a:r>
              <a:endParaRPr lang="zh-CN" altLang="en-US" sz="1200" b="1" dirty="0"/>
            </a:p>
          </p:txBody>
        </p:sp>
        <p:sp>
          <p:nvSpPr>
            <p:cNvPr id="16" name="TextBox 15"/>
            <p:cNvSpPr txBox="1"/>
            <p:nvPr/>
          </p:nvSpPr>
          <p:spPr>
            <a:xfrm>
              <a:off x="1214414" y="4786322"/>
              <a:ext cx="1071570" cy="276999"/>
            </a:xfrm>
            <a:prstGeom prst="rect">
              <a:avLst/>
            </a:prstGeom>
            <a:noFill/>
          </p:spPr>
          <p:txBody>
            <a:bodyPr wrap="square" rtlCol="0">
              <a:spAutoFit/>
            </a:bodyPr>
            <a:lstStyle/>
            <a:p>
              <a:r>
                <a:rPr lang="zh-CN" altLang="en-US" sz="1200" b="1" dirty="0" smtClean="0"/>
                <a:t>好佳童车厂</a:t>
              </a:r>
              <a:endParaRPr lang="zh-CN" altLang="en-US" sz="1200" b="1" dirty="0"/>
            </a:p>
          </p:txBody>
        </p:sp>
        <p:sp>
          <p:nvSpPr>
            <p:cNvPr id="17" name="TextBox 16"/>
            <p:cNvSpPr txBox="1"/>
            <p:nvPr/>
          </p:nvSpPr>
          <p:spPr>
            <a:xfrm>
              <a:off x="1214414" y="5000636"/>
              <a:ext cx="1428760" cy="276999"/>
            </a:xfrm>
            <a:prstGeom prst="rect">
              <a:avLst/>
            </a:prstGeom>
            <a:noFill/>
          </p:spPr>
          <p:txBody>
            <a:bodyPr wrap="square" rtlCol="0">
              <a:spAutoFit/>
            </a:bodyPr>
            <a:lstStyle/>
            <a:p>
              <a:r>
                <a:rPr lang="zh-CN" altLang="en-US" sz="1200" b="1" spc="-100" dirty="0" smtClean="0">
                  <a:solidFill>
                    <a:srgbClr val="000000"/>
                  </a:solidFill>
                  <a:latin typeface="Candara" pitchFamily="34" charset="0"/>
                  <a:ea typeface="楷体_GB2312" pitchFamily="49" charset="-122"/>
                </a:rPr>
                <a:t>￥</a:t>
              </a:r>
              <a:r>
                <a:rPr lang="en-US" altLang="zh-CN" sz="1200" b="1" spc="-100" dirty="0" smtClean="0">
                  <a:solidFill>
                    <a:srgbClr val="000000"/>
                  </a:solidFill>
                  <a:latin typeface="楷体_GB2312" pitchFamily="49" charset="-122"/>
                  <a:ea typeface="楷体_GB2312" pitchFamily="49" charset="-122"/>
                </a:rPr>
                <a:t>10000</a:t>
              </a:r>
              <a:r>
                <a:rPr lang="zh-CN" altLang="en-US" sz="1200" b="1" spc="-100" dirty="0" smtClean="0">
                  <a:solidFill>
                    <a:srgbClr val="000000"/>
                  </a:solidFill>
                  <a:latin typeface="楷体_GB2312" pitchFamily="49" charset="-122"/>
                  <a:ea typeface="楷体_GB2312" pitchFamily="49" charset="-122"/>
                </a:rPr>
                <a:t>。</a:t>
              </a:r>
              <a:r>
                <a:rPr lang="en-US" altLang="zh-CN" sz="1200" b="1" spc="-100" dirty="0" smtClean="0">
                  <a:solidFill>
                    <a:srgbClr val="000000"/>
                  </a:solidFill>
                  <a:latin typeface="楷体_GB2312" pitchFamily="49" charset="-122"/>
                  <a:ea typeface="楷体_GB2312" pitchFamily="49" charset="-122"/>
                </a:rPr>
                <a:t>00</a:t>
              </a:r>
              <a:endParaRPr lang="zh-CN" altLang="en-US" sz="1200" b="1" dirty="0"/>
            </a:p>
          </p:txBody>
        </p:sp>
        <p:sp>
          <p:nvSpPr>
            <p:cNvPr id="18" name="TextBox 17"/>
            <p:cNvSpPr txBox="1"/>
            <p:nvPr/>
          </p:nvSpPr>
          <p:spPr>
            <a:xfrm>
              <a:off x="1214414" y="5214950"/>
              <a:ext cx="928694" cy="276999"/>
            </a:xfrm>
            <a:prstGeom prst="rect">
              <a:avLst/>
            </a:prstGeom>
            <a:noFill/>
          </p:spPr>
          <p:txBody>
            <a:bodyPr wrap="square" rtlCol="0">
              <a:spAutoFit/>
            </a:bodyPr>
            <a:lstStyle/>
            <a:p>
              <a:r>
                <a:rPr lang="zh-CN" altLang="en-US" sz="1200" b="1" dirty="0" smtClean="0"/>
                <a:t>备用金</a:t>
              </a:r>
              <a:endParaRPr lang="zh-CN" altLang="en-US" sz="1200" b="1" dirty="0"/>
            </a:p>
          </p:txBody>
        </p:sp>
        <p:pic>
          <p:nvPicPr>
            <p:cNvPr id="19" name="Picture 19"/>
            <p:cNvPicPr>
              <a:picLocks noChangeAspect="1" noChangeArrowheads="1"/>
            </p:cNvPicPr>
            <p:nvPr/>
          </p:nvPicPr>
          <p:blipFill>
            <a:blip r:embed="rId5" cstate="print"/>
            <a:srcRect/>
            <a:stretch>
              <a:fillRect/>
            </a:stretch>
          </p:blipFill>
          <p:spPr bwMode="auto">
            <a:xfrm>
              <a:off x="652434" y="3009896"/>
              <a:ext cx="7981950" cy="3152775"/>
            </a:xfrm>
            <a:prstGeom prst="rect">
              <a:avLst/>
            </a:prstGeom>
            <a:noFill/>
            <a:ln w="9525">
              <a:noFill/>
              <a:miter lim="800000"/>
              <a:headEnd/>
              <a:tailEnd/>
            </a:ln>
          </p:spPr>
        </p:pic>
        <p:sp>
          <p:nvSpPr>
            <p:cNvPr id="20" name="TextBox 19"/>
            <p:cNvSpPr txBox="1"/>
            <p:nvPr/>
          </p:nvSpPr>
          <p:spPr>
            <a:xfrm>
              <a:off x="3724268" y="3509962"/>
              <a:ext cx="928694" cy="261610"/>
            </a:xfrm>
            <a:prstGeom prst="rect">
              <a:avLst/>
            </a:prstGeom>
            <a:noFill/>
          </p:spPr>
          <p:txBody>
            <a:bodyPr wrap="square" rtlCol="0">
              <a:spAutoFit/>
            </a:bodyPr>
            <a:lstStyle/>
            <a:p>
              <a:r>
                <a:rPr lang="zh-CN" altLang="en-US" sz="1100" b="1" dirty="0" smtClean="0"/>
                <a:t>贰零壹壹</a:t>
              </a:r>
              <a:endParaRPr lang="zh-CN" altLang="en-US" sz="1100" b="1" dirty="0"/>
            </a:p>
          </p:txBody>
        </p:sp>
        <p:sp>
          <p:nvSpPr>
            <p:cNvPr id="21" name="TextBox 20"/>
            <p:cNvSpPr txBox="1"/>
            <p:nvPr/>
          </p:nvSpPr>
          <p:spPr>
            <a:xfrm>
              <a:off x="4510086" y="3518715"/>
              <a:ext cx="642942" cy="276999"/>
            </a:xfrm>
            <a:prstGeom prst="rect">
              <a:avLst/>
            </a:prstGeom>
            <a:noFill/>
          </p:spPr>
          <p:txBody>
            <a:bodyPr wrap="square" rtlCol="0">
              <a:spAutoFit/>
            </a:bodyPr>
            <a:lstStyle/>
            <a:p>
              <a:r>
                <a:rPr lang="zh-CN" altLang="en-US" sz="1200" b="1" dirty="0" smtClean="0"/>
                <a:t>零壹拾</a:t>
              </a:r>
              <a:endParaRPr lang="zh-CN" altLang="en-US" sz="1200" b="1" dirty="0"/>
            </a:p>
          </p:txBody>
        </p:sp>
        <p:sp>
          <p:nvSpPr>
            <p:cNvPr id="22" name="TextBox 21"/>
            <p:cNvSpPr txBox="1"/>
            <p:nvPr/>
          </p:nvSpPr>
          <p:spPr>
            <a:xfrm>
              <a:off x="5081590" y="3509962"/>
              <a:ext cx="642942" cy="276999"/>
            </a:xfrm>
            <a:prstGeom prst="rect">
              <a:avLst/>
            </a:prstGeom>
            <a:noFill/>
          </p:spPr>
          <p:txBody>
            <a:bodyPr wrap="square" rtlCol="0">
              <a:spAutoFit/>
            </a:bodyPr>
            <a:lstStyle/>
            <a:p>
              <a:r>
                <a:rPr lang="zh-CN" altLang="en-US" sz="1200" b="1" dirty="0" smtClean="0"/>
                <a:t>贰拾捌</a:t>
              </a:r>
              <a:endParaRPr lang="zh-CN" altLang="en-US" sz="1200" b="1" dirty="0"/>
            </a:p>
          </p:txBody>
        </p:sp>
        <p:sp>
          <p:nvSpPr>
            <p:cNvPr id="23" name="TextBox 22"/>
            <p:cNvSpPr txBox="1"/>
            <p:nvPr/>
          </p:nvSpPr>
          <p:spPr>
            <a:xfrm>
              <a:off x="3367078" y="3652838"/>
              <a:ext cx="1428760" cy="276999"/>
            </a:xfrm>
            <a:prstGeom prst="rect">
              <a:avLst/>
            </a:prstGeom>
            <a:noFill/>
          </p:spPr>
          <p:txBody>
            <a:bodyPr wrap="square" rtlCol="0">
              <a:spAutoFit/>
            </a:bodyPr>
            <a:lstStyle/>
            <a:p>
              <a:r>
                <a:rPr lang="zh-CN" altLang="en-US" sz="1200" b="1" dirty="0" smtClean="0"/>
                <a:t>好佳童车厂</a:t>
              </a:r>
              <a:endParaRPr lang="zh-CN" altLang="en-US" sz="1200" b="1" dirty="0"/>
            </a:p>
          </p:txBody>
        </p:sp>
        <p:sp>
          <p:nvSpPr>
            <p:cNvPr id="24" name="TextBox 23"/>
            <p:cNvSpPr txBox="1"/>
            <p:nvPr/>
          </p:nvSpPr>
          <p:spPr>
            <a:xfrm>
              <a:off x="3509954" y="3938590"/>
              <a:ext cx="4929222" cy="692497"/>
            </a:xfrm>
            <a:prstGeom prst="rect">
              <a:avLst/>
            </a:prstGeom>
            <a:noFill/>
          </p:spPr>
          <p:txBody>
            <a:bodyPr wrap="square" rtlCol="0">
              <a:spAutoFit/>
            </a:bodyPr>
            <a:lstStyle/>
            <a:p>
              <a:r>
                <a:rPr lang="zh-CN" altLang="en-US" sz="2000" b="1" dirty="0" smtClean="0">
                  <a:solidFill>
                    <a:srgbClr val="000000"/>
                  </a:solidFill>
                  <a:latin typeface="楷体_GB2312" pitchFamily="49" charset="-122"/>
                  <a:ea typeface="楷体_GB2312" pitchFamily="49" charset="-122"/>
                </a:rPr>
                <a:t>壹万元整                  </a:t>
              </a:r>
              <a:r>
                <a:rPr lang="zh-CN" altLang="en-US" sz="2100" b="1" spc="-100" dirty="0" smtClean="0">
                  <a:solidFill>
                    <a:srgbClr val="000000"/>
                  </a:solidFill>
                  <a:latin typeface="Candara" pitchFamily="34" charset="0"/>
                  <a:ea typeface="楷体_GB2312" pitchFamily="49" charset="-122"/>
                </a:rPr>
                <a:t>￥</a:t>
              </a:r>
              <a:r>
                <a:rPr lang="en-US" altLang="zh-CN" sz="2100" b="1" spc="-100" dirty="0" smtClean="0">
                  <a:solidFill>
                    <a:srgbClr val="000000"/>
                  </a:solidFill>
                  <a:latin typeface="楷体_GB2312" pitchFamily="49" charset="-122"/>
                  <a:ea typeface="楷体_GB2312" pitchFamily="49" charset="-122"/>
                </a:rPr>
                <a:t>1000000</a:t>
              </a:r>
            </a:p>
            <a:p>
              <a:endParaRPr lang="zh-CN" altLang="en-US" dirty="0"/>
            </a:p>
          </p:txBody>
        </p:sp>
        <p:sp>
          <p:nvSpPr>
            <p:cNvPr id="25" name="TextBox 24"/>
            <p:cNvSpPr txBox="1"/>
            <p:nvPr/>
          </p:nvSpPr>
          <p:spPr>
            <a:xfrm>
              <a:off x="3152764" y="4367218"/>
              <a:ext cx="1071570" cy="338554"/>
            </a:xfrm>
            <a:prstGeom prst="rect">
              <a:avLst/>
            </a:prstGeom>
            <a:noFill/>
          </p:spPr>
          <p:txBody>
            <a:bodyPr wrap="square" rtlCol="0">
              <a:spAutoFit/>
            </a:bodyPr>
            <a:lstStyle/>
            <a:p>
              <a:r>
                <a:rPr lang="zh-CN" altLang="en-US" sz="1600" b="1" dirty="0" smtClean="0"/>
                <a:t>备用金</a:t>
              </a:r>
              <a:endParaRPr lang="zh-CN" altLang="en-US" sz="1600" b="1" dirty="0"/>
            </a:p>
          </p:txBody>
        </p:sp>
        <p:sp>
          <p:nvSpPr>
            <p:cNvPr id="26" name="TextBox 25"/>
            <p:cNvSpPr txBox="1"/>
            <p:nvPr/>
          </p:nvSpPr>
          <p:spPr>
            <a:xfrm>
              <a:off x="6081722" y="4438656"/>
              <a:ext cx="1571636" cy="307777"/>
            </a:xfrm>
            <a:prstGeom prst="rect">
              <a:avLst/>
            </a:prstGeom>
            <a:noFill/>
          </p:spPr>
          <p:txBody>
            <a:bodyPr wrap="square" rtlCol="0">
              <a:spAutoFit/>
            </a:bodyPr>
            <a:lstStyle/>
            <a:p>
              <a:r>
                <a:rPr lang="en-US" altLang="zh-CN" sz="1400" b="1" dirty="0" smtClean="0"/>
                <a:t>123456</a:t>
              </a:r>
              <a:endParaRPr lang="zh-CN" altLang="en-US" sz="1400" b="1" dirty="0"/>
            </a:p>
          </p:txBody>
        </p:sp>
        <p:grpSp>
          <p:nvGrpSpPr>
            <p:cNvPr id="27" name="Group 17"/>
            <p:cNvGrpSpPr>
              <a:grpSpLocks noChangeAspect="1"/>
            </p:cNvGrpSpPr>
            <p:nvPr/>
          </p:nvGrpSpPr>
          <p:grpSpPr bwMode="auto">
            <a:xfrm>
              <a:off x="3652830" y="4581532"/>
              <a:ext cx="1408113" cy="1457325"/>
              <a:chOff x="2200" y="2568"/>
              <a:chExt cx="887" cy="918"/>
            </a:xfrm>
          </p:grpSpPr>
          <p:sp>
            <p:nvSpPr>
              <p:cNvPr id="28" name="AutoShape 16"/>
              <p:cNvSpPr>
                <a:spLocks noChangeAspect="1" noChangeArrowheads="1" noTextEdit="1"/>
              </p:cNvSpPr>
              <p:nvPr/>
            </p:nvSpPr>
            <p:spPr bwMode="auto">
              <a:xfrm>
                <a:off x="2200" y="2568"/>
                <a:ext cx="887" cy="918"/>
              </a:xfrm>
              <a:prstGeom prst="rect">
                <a:avLst/>
              </a:prstGeom>
              <a:noFill/>
              <a:ln w="9525">
                <a:noFill/>
                <a:miter lim="800000"/>
                <a:headEnd/>
                <a:tailEnd/>
              </a:ln>
            </p:spPr>
            <p:txBody>
              <a:bodyPr/>
              <a:lstStyle/>
              <a:p>
                <a:endParaRPr lang="zh-CN" altLang="en-US"/>
              </a:p>
            </p:txBody>
          </p:sp>
          <p:pic>
            <p:nvPicPr>
              <p:cNvPr id="29" name="Picture 18"/>
              <p:cNvPicPr>
                <a:picLocks noChangeAspect="1" noChangeArrowheads="1"/>
              </p:cNvPicPr>
              <p:nvPr/>
            </p:nvPicPr>
            <p:blipFill>
              <a:blip r:embed="rId2" cstate="print"/>
              <a:srcRect/>
              <a:stretch>
                <a:fillRect/>
              </a:stretch>
            </p:blipFill>
            <p:spPr bwMode="auto">
              <a:xfrm>
                <a:off x="2200" y="2568"/>
                <a:ext cx="889" cy="920"/>
              </a:xfrm>
              <a:prstGeom prst="rect">
                <a:avLst/>
              </a:prstGeom>
              <a:noFill/>
              <a:ln w="9525">
                <a:noFill/>
                <a:miter lim="800000"/>
                <a:headEnd/>
                <a:tailEnd/>
              </a:ln>
            </p:spPr>
          </p:pic>
          <p:pic>
            <p:nvPicPr>
              <p:cNvPr id="30" name="Picture 19"/>
              <p:cNvPicPr>
                <a:picLocks noChangeAspect="1" noChangeArrowheads="1"/>
              </p:cNvPicPr>
              <p:nvPr/>
            </p:nvPicPr>
            <p:blipFill>
              <a:blip r:embed="rId3" cstate="print"/>
              <a:srcRect/>
              <a:stretch>
                <a:fillRect/>
              </a:stretch>
            </p:blipFill>
            <p:spPr bwMode="auto">
              <a:xfrm>
                <a:off x="2200" y="2568"/>
                <a:ext cx="889" cy="920"/>
              </a:xfrm>
              <a:prstGeom prst="rect">
                <a:avLst/>
              </a:prstGeom>
              <a:noFill/>
              <a:ln w="9525">
                <a:noFill/>
                <a:miter lim="800000"/>
                <a:headEnd/>
                <a:tailEnd/>
              </a:ln>
            </p:spPr>
          </p:pic>
        </p:grpSp>
        <p:sp>
          <p:nvSpPr>
            <p:cNvPr id="32" name="TextBox 31"/>
            <p:cNvSpPr txBox="1"/>
            <p:nvPr/>
          </p:nvSpPr>
          <p:spPr>
            <a:xfrm>
              <a:off x="1295376" y="4724408"/>
              <a:ext cx="1285884" cy="276999"/>
            </a:xfrm>
            <a:prstGeom prst="rect">
              <a:avLst/>
            </a:prstGeom>
            <a:noFill/>
          </p:spPr>
          <p:txBody>
            <a:bodyPr wrap="square" rtlCol="0">
              <a:spAutoFit/>
            </a:bodyPr>
            <a:lstStyle/>
            <a:p>
              <a:r>
                <a:rPr lang="en-US" altLang="zh-CN" sz="1200" b="1" dirty="0" smtClean="0"/>
                <a:t>2011    10    28</a:t>
              </a:r>
              <a:endParaRPr lang="zh-CN" altLang="en-US" sz="1200" b="1" dirty="0"/>
            </a:p>
          </p:txBody>
        </p:sp>
        <p:sp>
          <p:nvSpPr>
            <p:cNvPr id="33" name="TextBox 32"/>
            <p:cNvSpPr txBox="1"/>
            <p:nvPr/>
          </p:nvSpPr>
          <p:spPr>
            <a:xfrm>
              <a:off x="1366814" y="5153036"/>
              <a:ext cx="1428760" cy="276999"/>
            </a:xfrm>
            <a:prstGeom prst="rect">
              <a:avLst/>
            </a:prstGeom>
            <a:noFill/>
          </p:spPr>
          <p:txBody>
            <a:bodyPr wrap="square" rtlCol="0">
              <a:spAutoFit/>
            </a:bodyPr>
            <a:lstStyle/>
            <a:p>
              <a:r>
                <a:rPr lang="zh-CN" altLang="en-US" sz="1200" b="1" spc="-100" dirty="0" smtClean="0">
                  <a:solidFill>
                    <a:srgbClr val="000000"/>
                  </a:solidFill>
                  <a:latin typeface="Candara" pitchFamily="34" charset="0"/>
                  <a:ea typeface="楷体_GB2312" pitchFamily="49" charset="-122"/>
                </a:rPr>
                <a:t>￥</a:t>
              </a:r>
              <a:r>
                <a:rPr lang="en-US" altLang="zh-CN" sz="1200" b="1" spc="-100" dirty="0" smtClean="0">
                  <a:solidFill>
                    <a:srgbClr val="000000"/>
                  </a:solidFill>
                  <a:latin typeface="楷体_GB2312" pitchFamily="49" charset="-122"/>
                  <a:ea typeface="楷体_GB2312" pitchFamily="49" charset="-122"/>
                </a:rPr>
                <a:t>10000</a:t>
              </a:r>
              <a:r>
                <a:rPr lang="zh-CN" altLang="en-US" sz="1200" b="1" spc="-100" dirty="0" smtClean="0">
                  <a:solidFill>
                    <a:srgbClr val="000000"/>
                  </a:solidFill>
                  <a:latin typeface="楷体_GB2312" pitchFamily="49" charset="-122"/>
                  <a:ea typeface="楷体_GB2312" pitchFamily="49" charset="-122"/>
                </a:rPr>
                <a:t>。</a:t>
              </a:r>
              <a:r>
                <a:rPr lang="en-US" altLang="zh-CN" sz="1200" b="1" spc="-100" dirty="0" smtClean="0">
                  <a:solidFill>
                    <a:srgbClr val="000000"/>
                  </a:solidFill>
                  <a:latin typeface="楷体_GB2312" pitchFamily="49" charset="-122"/>
                  <a:ea typeface="楷体_GB2312" pitchFamily="49" charset="-122"/>
                </a:rPr>
                <a:t>00</a:t>
              </a:r>
              <a:endParaRPr lang="zh-CN" altLang="en-US" sz="1200" b="1" dirty="0"/>
            </a:p>
          </p:txBody>
        </p:sp>
        <p:sp>
          <p:nvSpPr>
            <p:cNvPr id="34" name="TextBox 33"/>
            <p:cNvSpPr txBox="1"/>
            <p:nvPr/>
          </p:nvSpPr>
          <p:spPr>
            <a:xfrm>
              <a:off x="1366814" y="5367350"/>
              <a:ext cx="928694" cy="276999"/>
            </a:xfrm>
            <a:prstGeom prst="rect">
              <a:avLst/>
            </a:prstGeom>
            <a:noFill/>
          </p:spPr>
          <p:txBody>
            <a:bodyPr wrap="square" rtlCol="0">
              <a:spAutoFit/>
            </a:bodyPr>
            <a:lstStyle/>
            <a:p>
              <a:r>
                <a:rPr lang="zh-CN" altLang="en-US" sz="1200" b="1" dirty="0" smtClean="0"/>
                <a:t>备用金</a:t>
              </a:r>
              <a:endParaRPr lang="zh-CN" altLang="en-US" sz="1200" b="1" dirty="0"/>
            </a:p>
          </p:txBody>
        </p:sp>
      </p:grpSp>
      <p:sp>
        <p:nvSpPr>
          <p:cNvPr id="36" name="TextBox 35"/>
          <p:cNvSpPr txBox="1"/>
          <p:nvPr/>
        </p:nvSpPr>
        <p:spPr>
          <a:xfrm>
            <a:off x="1357290" y="4214818"/>
            <a:ext cx="1071570" cy="276999"/>
          </a:xfrm>
          <a:prstGeom prst="rect">
            <a:avLst/>
          </a:prstGeom>
          <a:noFill/>
        </p:spPr>
        <p:txBody>
          <a:bodyPr wrap="square" rtlCol="0">
            <a:spAutoFit/>
          </a:bodyPr>
          <a:lstStyle/>
          <a:p>
            <a:r>
              <a:rPr lang="zh-CN" altLang="en-US" sz="1200" b="1" dirty="0" smtClean="0"/>
              <a:t>好佳童车厂</a:t>
            </a:r>
            <a:endParaRPr lang="zh-CN" altLang="en-US" sz="1200" b="1" dirty="0"/>
          </a:p>
        </p:txBody>
      </p:sp>
      <p:pic>
        <p:nvPicPr>
          <p:cNvPr id="1026" name="Picture 2"/>
          <p:cNvPicPr>
            <a:picLocks noChangeAspect="1" noChangeArrowheads="1"/>
          </p:cNvPicPr>
          <p:nvPr/>
        </p:nvPicPr>
        <p:blipFill>
          <a:blip r:embed="rId6" cstate="print"/>
          <a:srcRect/>
          <a:stretch>
            <a:fillRect/>
          </a:stretch>
        </p:blipFill>
        <p:spPr bwMode="auto">
          <a:xfrm>
            <a:off x="5143504" y="4429132"/>
            <a:ext cx="733425" cy="723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143000"/>
          </a:xfrm>
        </p:spPr>
        <p:txBody>
          <a:bodyPr>
            <a:normAutofit/>
          </a:bodyPr>
          <a:lstStyle/>
          <a:p>
            <a:pPr algn="l"/>
            <a:r>
              <a:rPr lang="en-US" altLang="zh-CN" sz="3200" dirty="0" smtClean="0"/>
              <a:t>2. </a:t>
            </a:r>
            <a:r>
              <a:rPr lang="zh-CN" altLang="en-US" sz="3200" dirty="0" smtClean="0"/>
              <a:t>选择错误</a:t>
            </a:r>
            <a:r>
              <a:rPr lang="zh-CN" altLang="en-US" sz="3200" dirty="0" smtClean="0"/>
              <a:t>印鉴</a:t>
            </a:r>
            <a:r>
              <a:rPr lang="en-US" altLang="zh-CN" sz="3200" dirty="0" smtClean="0"/>
              <a:t>(</a:t>
            </a:r>
            <a:r>
              <a:rPr lang="zh-CN" altLang="en-US" sz="3200" dirty="0" smtClean="0"/>
              <a:t>下图错误的选择了企业公章</a:t>
            </a:r>
            <a:r>
              <a:rPr lang="en-US" altLang="zh-CN" sz="3200" dirty="0" smtClean="0"/>
              <a:t>)</a:t>
            </a:r>
            <a:endParaRPr lang="zh-CN" altLang="en-US" sz="3200" dirty="0"/>
          </a:p>
        </p:txBody>
      </p:sp>
      <p:grpSp>
        <p:nvGrpSpPr>
          <p:cNvPr id="21" name="组合 20"/>
          <p:cNvGrpSpPr/>
          <p:nvPr/>
        </p:nvGrpSpPr>
        <p:grpSpPr>
          <a:xfrm>
            <a:off x="500034" y="2071678"/>
            <a:ext cx="7981950" cy="3152775"/>
            <a:chOff x="500034" y="2857496"/>
            <a:chExt cx="7981950" cy="3152775"/>
          </a:xfrm>
        </p:grpSpPr>
        <p:pic>
          <p:nvPicPr>
            <p:cNvPr id="4" name="Picture 19"/>
            <p:cNvPicPr>
              <a:picLocks noChangeAspect="1" noChangeArrowheads="1"/>
            </p:cNvPicPr>
            <p:nvPr/>
          </p:nvPicPr>
          <p:blipFill>
            <a:blip r:embed="rId2" cstate="print"/>
            <a:srcRect/>
            <a:stretch>
              <a:fillRect/>
            </a:stretch>
          </p:blipFill>
          <p:spPr bwMode="auto">
            <a:xfrm>
              <a:off x="500034" y="2857496"/>
              <a:ext cx="7981950" cy="3152775"/>
            </a:xfrm>
            <a:prstGeom prst="rect">
              <a:avLst/>
            </a:prstGeom>
            <a:noFill/>
            <a:ln w="9525">
              <a:noFill/>
              <a:miter lim="800000"/>
              <a:headEnd/>
              <a:tailEnd/>
            </a:ln>
          </p:spPr>
        </p:pic>
        <p:sp>
          <p:nvSpPr>
            <p:cNvPr id="5" name="TextBox 4"/>
            <p:cNvSpPr txBox="1"/>
            <p:nvPr/>
          </p:nvSpPr>
          <p:spPr>
            <a:xfrm>
              <a:off x="3571868" y="3357562"/>
              <a:ext cx="928694" cy="261610"/>
            </a:xfrm>
            <a:prstGeom prst="rect">
              <a:avLst/>
            </a:prstGeom>
            <a:noFill/>
          </p:spPr>
          <p:txBody>
            <a:bodyPr wrap="square" rtlCol="0">
              <a:spAutoFit/>
            </a:bodyPr>
            <a:lstStyle/>
            <a:p>
              <a:r>
                <a:rPr lang="zh-CN" altLang="en-US" sz="1100" b="1" dirty="0" smtClean="0"/>
                <a:t>贰零壹壹</a:t>
              </a:r>
              <a:endParaRPr lang="zh-CN" altLang="en-US" sz="1100" b="1" dirty="0"/>
            </a:p>
          </p:txBody>
        </p:sp>
        <p:sp>
          <p:nvSpPr>
            <p:cNvPr id="6" name="TextBox 5"/>
            <p:cNvSpPr txBox="1"/>
            <p:nvPr/>
          </p:nvSpPr>
          <p:spPr>
            <a:xfrm>
              <a:off x="4357686" y="3357562"/>
              <a:ext cx="642942" cy="276999"/>
            </a:xfrm>
            <a:prstGeom prst="rect">
              <a:avLst/>
            </a:prstGeom>
            <a:noFill/>
          </p:spPr>
          <p:txBody>
            <a:bodyPr wrap="square" rtlCol="0">
              <a:spAutoFit/>
            </a:bodyPr>
            <a:lstStyle/>
            <a:p>
              <a:r>
                <a:rPr lang="zh-CN" altLang="en-US" sz="1200" b="1" dirty="0" smtClean="0"/>
                <a:t>零壹拾</a:t>
              </a:r>
              <a:endParaRPr lang="zh-CN" altLang="en-US" sz="1200" b="1" dirty="0"/>
            </a:p>
          </p:txBody>
        </p:sp>
        <p:sp>
          <p:nvSpPr>
            <p:cNvPr id="7" name="TextBox 6"/>
            <p:cNvSpPr txBox="1"/>
            <p:nvPr/>
          </p:nvSpPr>
          <p:spPr>
            <a:xfrm>
              <a:off x="4929190" y="3357562"/>
              <a:ext cx="642942" cy="276999"/>
            </a:xfrm>
            <a:prstGeom prst="rect">
              <a:avLst/>
            </a:prstGeom>
            <a:noFill/>
          </p:spPr>
          <p:txBody>
            <a:bodyPr wrap="square" rtlCol="0">
              <a:spAutoFit/>
            </a:bodyPr>
            <a:lstStyle/>
            <a:p>
              <a:r>
                <a:rPr lang="zh-CN" altLang="en-US" sz="1200" b="1" dirty="0" smtClean="0"/>
                <a:t>贰拾捌</a:t>
              </a:r>
              <a:endParaRPr lang="zh-CN" altLang="en-US" sz="1200" b="1" dirty="0"/>
            </a:p>
          </p:txBody>
        </p:sp>
        <p:sp>
          <p:nvSpPr>
            <p:cNvPr id="8" name="TextBox 7"/>
            <p:cNvSpPr txBox="1"/>
            <p:nvPr/>
          </p:nvSpPr>
          <p:spPr>
            <a:xfrm>
              <a:off x="3214678" y="3500438"/>
              <a:ext cx="1428760" cy="276999"/>
            </a:xfrm>
            <a:prstGeom prst="rect">
              <a:avLst/>
            </a:prstGeom>
            <a:noFill/>
          </p:spPr>
          <p:txBody>
            <a:bodyPr wrap="square" rtlCol="0">
              <a:spAutoFit/>
            </a:bodyPr>
            <a:lstStyle/>
            <a:p>
              <a:r>
                <a:rPr lang="zh-CN" altLang="en-US" sz="1200" b="1" dirty="0" smtClean="0"/>
                <a:t>好佳童车厂</a:t>
              </a:r>
              <a:endParaRPr lang="zh-CN" altLang="en-US" sz="1200" b="1" dirty="0"/>
            </a:p>
          </p:txBody>
        </p:sp>
        <p:sp>
          <p:nvSpPr>
            <p:cNvPr id="9" name="TextBox 8"/>
            <p:cNvSpPr txBox="1"/>
            <p:nvPr/>
          </p:nvSpPr>
          <p:spPr>
            <a:xfrm>
              <a:off x="3357554" y="3786190"/>
              <a:ext cx="4929222" cy="692497"/>
            </a:xfrm>
            <a:prstGeom prst="rect">
              <a:avLst/>
            </a:prstGeom>
            <a:noFill/>
          </p:spPr>
          <p:txBody>
            <a:bodyPr wrap="square" rtlCol="0">
              <a:spAutoFit/>
            </a:bodyPr>
            <a:lstStyle/>
            <a:p>
              <a:r>
                <a:rPr lang="zh-CN" altLang="en-US" sz="2000" b="1" dirty="0" smtClean="0">
                  <a:solidFill>
                    <a:srgbClr val="000000"/>
                  </a:solidFill>
                  <a:latin typeface="楷体_GB2312" pitchFamily="49" charset="-122"/>
                  <a:ea typeface="楷体_GB2312" pitchFamily="49" charset="-122"/>
                </a:rPr>
                <a:t>壹万元整                  </a:t>
              </a:r>
              <a:r>
                <a:rPr lang="zh-CN" altLang="en-US" sz="2100" b="1" spc="-100" dirty="0" smtClean="0">
                  <a:solidFill>
                    <a:srgbClr val="000000"/>
                  </a:solidFill>
                  <a:latin typeface="Candara" pitchFamily="34" charset="0"/>
                  <a:ea typeface="楷体_GB2312" pitchFamily="49" charset="-122"/>
                </a:rPr>
                <a:t>￥</a:t>
              </a:r>
              <a:r>
                <a:rPr lang="en-US" altLang="zh-CN" sz="2100" b="1" spc="-100" dirty="0" smtClean="0">
                  <a:solidFill>
                    <a:srgbClr val="000000"/>
                  </a:solidFill>
                  <a:latin typeface="楷体_GB2312" pitchFamily="49" charset="-122"/>
                  <a:ea typeface="楷体_GB2312" pitchFamily="49" charset="-122"/>
                </a:rPr>
                <a:t>1000000</a:t>
              </a:r>
            </a:p>
            <a:p>
              <a:endParaRPr lang="zh-CN" altLang="en-US" dirty="0"/>
            </a:p>
          </p:txBody>
        </p:sp>
        <p:sp>
          <p:nvSpPr>
            <p:cNvPr id="10" name="TextBox 9"/>
            <p:cNvSpPr txBox="1"/>
            <p:nvPr/>
          </p:nvSpPr>
          <p:spPr>
            <a:xfrm>
              <a:off x="3000364" y="4214818"/>
              <a:ext cx="1071570" cy="338554"/>
            </a:xfrm>
            <a:prstGeom prst="rect">
              <a:avLst/>
            </a:prstGeom>
            <a:noFill/>
          </p:spPr>
          <p:txBody>
            <a:bodyPr wrap="square" rtlCol="0">
              <a:spAutoFit/>
            </a:bodyPr>
            <a:lstStyle/>
            <a:p>
              <a:r>
                <a:rPr lang="zh-CN" altLang="en-US" sz="1600" b="1" dirty="0" smtClean="0"/>
                <a:t>备用金</a:t>
              </a:r>
              <a:endParaRPr lang="zh-CN" altLang="en-US" sz="1600" b="1" dirty="0"/>
            </a:p>
          </p:txBody>
        </p:sp>
        <p:sp>
          <p:nvSpPr>
            <p:cNvPr id="11" name="TextBox 10"/>
            <p:cNvSpPr txBox="1"/>
            <p:nvPr/>
          </p:nvSpPr>
          <p:spPr>
            <a:xfrm>
              <a:off x="5929322" y="4286256"/>
              <a:ext cx="1571636" cy="307777"/>
            </a:xfrm>
            <a:prstGeom prst="rect">
              <a:avLst/>
            </a:prstGeom>
            <a:noFill/>
          </p:spPr>
          <p:txBody>
            <a:bodyPr wrap="square" rtlCol="0">
              <a:spAutoFit/>
            </a:bodyPr>
            <a:lstStyle/>
            <a:p>
              <a:r>
                <a:rPr lang="en-US" altLang="zh-CN" sz="1400" b="1" dirty="0" smtClean="0"/>
                <a:t>123456</a:t>
              </a:r>
              <a:endParaRPr lang="zh-CN" altLang="en-US" sz="1400" b="1" dirty="0"/>
            </a:p>
          </p:txBody>
        </p:sp>
        <p:grpSp>
          <p:nvGrpSpPr>
            <p:cNvPr id="12" name="Group 17"/>
            <p:cNvGrpSpPr>
              <a:grpSpLocks noChangeAspect="1"/>
            </p:cNvGrpSpPr>
            <p:nvPr/>
          </p:nvGrpSpPr>
          <p:grpSpPr bwMode="auto">
            <a:xfrm>
              <a:off x="3500430" y="4429132"/>
              <a:ext cx="1411288" cy="1460500"/>
              <a:chOff x="2200" y="2568"/>
              <a:chExt cx="889" cy="920"/>
            </a:xfrm>
          </p:grpSpPr>
          <p:sp>
            <p:nvSpPr>
              <p:cNvPr id="13" name="AutoShape 16"/>
              <p:cNvSpPr>
                <a:spLocks noChangeAspect="1" noChangeArrowheads="1" noTextEdit="1"/>
              </p:cNvSpPr>
              <p:nvPr/>
            </p:nvSpPr>
            <p:spPr bwMode="auto">
              <a:xfrm>
                <a:off x="2200" y="2568"/>
                <a:ext cx="887" cy="918"/>
              </a:xfrm>
              <a:prstGeom prst="rect">
                <a:avLst/>
              </a:prstGeom>
              <a:noFill/>
              <a:ln w="9525">
                <a:noFill/>
                <a:miter lim="800000"/>
                <a:headEnd/>
                <a:tailEnd/>
              </a:ln>
            </p:spPr>
            <p:txBody>
              <a:bodyPr/>
              <a:lstStyle/>
              <a:p>
                <a:endParaRPr lang="zh-CN" altLang="en-US"/>
              </a:p>
            </p:txBody>
          </p:sp>
          <p:pic>
            <p:nvPicPr>
              <p:cNvPr id="14" name="Picture 18"/>
              <p:cNvPicPr>
                <a:picLocks noChangeAspect="1" noChangeArrowheads="1"/>
              </p:cNvPicPr>
              <p:nvPr/>
            </p:nvPicPr>
            <p:blipFill>
              <a:blip r:embed="rId3" cstate="print"/>
              <a:srcRect/>
              <a:stretch>
                <a:fillRect/>
              </a:stretch>
            </p:blipFill>
            <p:spPr bwMode="auto">
              <a:xfrm>
                <a:off x="2200" y="2568"/>
                <a:ext cx="889" cy="920"/>
              </a:xfrm>
              <a:prstGeom prst="rect">
                <a:avLst/>
              </a:prstGeom>
              <a:noFill/>
              <a:ln w="9525">
                <a:noFill/>
                <a:miter lim="800000"/>
                <a:headEnd/>
                <a:tailEnd/>
              </a:ln>
            </p:spPr>
          </p:pic>
        </p:grpSp>
        <p:pic>
          <p:nvPicPr>
            <p:cNvPr id="16" name="图片 23"/>
            <p:cNvPicPr>
              <a:picLocks noChangeAspect="1" noChangeArrowheads="1"/>
            </p:cNvPicPr>
            <p:nvPr/>
          </p:nvPicPr>
          <p:blipFill>
            <a:blip r:embed="rId4" cstate="print"/>
            <a:srcRect/>
            <a:stretch>
              <a:fillRect/>
            </a:stretch>
          </p:blipFill>
          <p:spPr bwMode="auto">
            <a:xfrm>
              <a:off x="5000628" y="5072074"/>
              <a:ext cx="720725" cy="723900"/>
            </a:xfrm>
            <a:prstGeom prst="rect">
              <a:avLst/>
            </a:prstGeom>
            <a:noFill/>
            <a:ln w="9525">
              <a:noFill/>
              <a:miter lim="800000"/>
              <a:headEnd/>
              <a:tailEnd/>
            </a:ln>
          </p:spPr>
        </p:pic>
        <p:sp>
          <p:nvSpPr>
            <p:cNvPr id="17" name="TextBox 16"/>
            <p:cNvSpPr txBox="1"/>
            <p:nvPr/>
          </p:nvSpPr>
          <p:spPr>
            <a:xfrm>
              <a:off x="1142976" y="4572008"/>
              <a:ext cx="1285884" cy="276999"/>
            </a:xfrm>
            <a:prstGeom prst="rect">
              <a:avLst/>
            </a:prstGeom>
            <a:noFill/>
          </p:spPr>
          <p:txBody>
            <a:bodyPr wrap="square" rtlCol="0">
              <a:spAutoFit/>
            </a:bodyPr>
            <a:lstStyle/>
            <a:p>
              <a:r>
                <a:rPr lang="en-US" altLang="zh-CN" sz="1200" b="1" dirty="0" smtClean="0"/>
                <a:t>2011    10    28</a:t>
              </a:r>
              <a:endParaRPr lang="zh-CN" altLang="en-US" sz="1200" b="1" dirty="0"/>
            </a:p>
          </p:txBody>
        </p:sp>
        <p:sp>
          <p:nvSpPr>
            <p:cNvPr id="18" name="TextBox 17"/>
            <p:cNvSpPr txBox="1"/>
            <p:nvPr/>
          </p:nvSpPr>
          <p:spPr>
            <a:xfrm>
              <a:off x="1214414" y="5000636"/>
              <a:ext cx="1428760" cy="276999"/>
            </a:xfrm>
            <a:prstGeom prst="rect">
              <a:avLst/>
            </a:prstGeom>
            <a:noFill/>
          </p:spPr>
          <p:txBody>
            <a:bodyPr wrap="square" rtlCol="0">
              <a:spAutoFit/>
            </a:bodyPr>
            <a:lstStyle/>
            <a:p>
              <a:r>
                <a:rPr lang="zh-CN" altLang="en-US" sz="1200" b="1" spc="-100" dirty="0" smtClean="0">
                  <a:solidFill>
                    <a:srgbClr val="000000"/>
                  </a:solidFill>
                  <a:latin typeface="Candara" pitchFamily="34" charset="0"/>
                  <a:ea typeface="楷体_GB2312" pitchFamily="49" charset="-122"/>
                </a:rPr>
                <a:t>￥</a:t>
              </a:r>
              <a:r>
                <a:rPr lang="en-US" altLang="zh-CN" sz="1200" b="1" spc="-100" dirty="0" smtClean="0">
                  <a:solidFill>
                    <a:srgbClr val="000000"/>
                  </a:solidFill>
                  <a:latin typeface="楷体_GB2312" pitchFamily="49" charset="-122"/>
                  <a:ea typeface="楷体_GB2312" pitchFamily="49" charset="-122"/>
                </a:rPr>
                <a:t>10000</a:t>
              </a:r>
              <a:r>
                <a:rPr lang="zh-CN" altLang="en-US" sz="1200" b="1" spc="-100" dirty="0" smtClean="0">
                  <a:solidFill>
                    <a:srgbClr val="000000"/>
                  </a:solidFill>
                  <a:latin typeface="楷体_GB2312" pitchFamily="49" charset="-122"/>
                  <a:ea typeface="楷体_GB2312" pitchFamily="49" charset="-122"/>
                </a:rPr>
                <a:t>。</a:t>
              </a:r>
              <a:r>
                <a:rPr lang="en-US" altLang="zh-CN" sz="1200" b="1" spc="-100" dirty="0" smtClean="0">
                  <a:solidFill>
                    <a:srgbClr val="000000"/>
                  </a:solidFill>
                  <a:latin typeface="楷体_GB2312" pitchFamily="49" charset="-122"/>
                  <a:ea typeface="楷体_GB2312" pitchFamily="49" charset="-122"/>
                </a:rPr>
                <a:t>00</a:t>
              </a:r>
              <a:endParaRPr lang="zh-CN" altLang="en-US" sz="1200" b="1" dirty="0"/>
            </a:p>
          </p:txBody>
        </p:sp>
        <p:sp>
          <p:nvSpPr>
            <p:cNvPr id="19" name="TextBox 18"/>
            <p:cNvSpPr txBox="1"/>
            <p:nvPr/>
          </p:nvSpPr>
          <p:spPr>
            <a:xfrm>
              <a:off x="1214414" y="5214950"/>
              <a:ext cx="928694" cy="276999"/>
            </a:xfrm>
            <a:prstGeom prst="rect">
              <a:avLst/>
            </a:prstGeom>
            <a:noFill/>
          </p:spPr>
          <p:txBody>
            <a:bodyPr wrap="square" rtlCol="0">
              <a:spAutoFit/>
            </a:bodyPr>
            <a:lstStyle/>
            <a:p>
              <a:r>
                <a:rPr lang="zh-CN" altLang="en-US" sz="1200" b="1" dirty="0" smtClean="0"/>
                <a:t>备用金</a:t>
              </a:r>
              <a:endParaRPr lang="zh-CN" altLang="en-US" sz="1200" b="1" dirty="0"/>
            </a:p>
          </p:txBody>
        </p:sp>
        <p:sp>
          <p:nvSpPr>
            <p:cNvPr id="20" name="TextBox 19"/>
            <p:cNvSpPr txBox="1"/>
            <p:nvPr/>
          </p:nvSpPr>
          <p:spPr>
            <a:xfrm>
              <a:off x="1214414" y="4786322"/>
              <a:ext cx="1071570" cy="276999"/>
            </a:xfrm>
            <a:prstGeom prst="rect">
              <a:avLst/>
            </a:prstGeom>
            <a:noFill/>
          </p:spPr>
          <p:txBody>
            <a:bodyPr wrap="square" rtlCol="0">
              <a:spAutoFit/>
            </a:bodyPr>
            <a:lstStyle/>
            <a:p>
              <a:r>
                <a:rPr lang="zh-CN" altLang="en-US" sz="1200" b="1" dirty="0" smtClean="0"/>
                <a:t>好佳童车厂</a:t>
              </a:r>
              <a:endParaRPr lang="zh-CN" altLang="en-US" sz="1200" b="1" dirty="0"/>
            </a:p>
          </p:txBody>
        </p:sp>
      </p:grpSp>
      <p:pic>
        <p:nvPicPr>
          <p:cNvPr id="22" name="图片 21" descr="好佳童车厂.gif"/>
          <p:cNvPicPr>
            <a:picLocks noChangeAspect="1"/>
          </p:cNvPicPr>
          <p:nvPr/>
        </p:nvPicPr>
        <p:blipFill>
          <a:blip r:embed="rId5" cstate="print"/>
          <a:stretch>
            <a:fillRect/>
          </a:stretch>
        </p:blipFill>
        <p:spPr>
          <a:xfrm>
            <a:off x="3500430" y="3643314"/>
            <a:ext cx="1415556" cy="144303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143000"/>
          </a:xfrm>
        </p:spPr>
        <p:txBody>
          <a:bodyPr/>
          <a:lstStyle/>
          <a:p>
            <a:pPr algn="l"/>
            <a:r>
              <a:rPr lang="zh-CN" altLang="en-US" dirty="0" smtClean="0"/>
              <a:t>二、增值税专用发票</a:t>
            </a:r>
            <a:endParaRPr lang="zh-CN" alt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642910" y="1500174"/>
            <a:ext cx="7715304" cy="4911442"/>
          </a:xfrm>
          <a:prstGeom prst="rect">
            <a:avLst/>
          </a:prstGeom>
          <a:noFill/>
          <a:ln w="9525">
            <a:noFill/>
            <a:miter lim="800000"/>
            <a:headEnd/>
            <a:tailEnd/>
          </a:ln>
          <a:effectLst/>
        </p:spPr>
      </p:pic>
      <p:sp>
        <p:nvSpPr>
          <p:cNvPr id="4" name="椭圆形标注 3"/>
          <p:cNvSpPr/>
          <p:nvPr/>
        </p:nvSpPr>
        <p:spPr>
          <a:xfrm>
            <a:off x="4857752" y="4286256"/>
            <a:ext cx="3214710" cy="714380"/>
          </a:xfrm>
          <a:prstGeom prst="wedgeEllipseCallou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大小写金额如何填列？</a:t>
            </a:r>
            <a:endParaRPr lang="zh-CN" altLang="en-US"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500042"/>
            <a:ext cx="8229600" cy="1143000"/>
          </a:xfrm>
        </p:spPr>
        <p:txBody>
          <a:bodyPr/>
          <a:lstStyle/>
          <a:p>
            <a:r>
              <a:rPr lang="zh-CN" altLang="en-US" dirty="0" smtClean="0"/>
              <a:t>增值税专用发票的介绍</a:t>
            </a:r>
            <a:endParaRPr lang="zh-CN" altLang="en-US" dirty="0"/>
          </a:p>
        </p:txBody>
      </p:sp>
      <p:sp>
        <p:nvSpPr>
          <p:cNvPr id="3" name="内容占位符 2"/>
          <p:cNvSpPr>
            <a:spLocks noGrp="1"/>
          </p:cNvSpPr>
          <p:nvPr>
            <p:ph idx="1"/>
          </p:nvPr>
        </p:nvSpPr>
        <p:spPr>
          <a:xfrm>
            <a:off x="357158" y="1428736"/>
            <a:ext cx="8329642" cy="4840303"/>
          </a:xfrm>
        </p:spPr>
        <p:txBody>
          <a:bodyPr>
            <a:normAutofit lnSpcReduction="10000"/>
          </a:bodyPr>
          <a:lstStyle/>
          <a:p>
            <a:pPr indent="342900">
              <a:buNone/>
            </a:pPr>
            <a:r>
              <a:rPr lang="zh-CN" altLang="en-US" sz="2400" dirty="0" smtClean="0"/>
              <a:t>增值税专用发票是由国家税务总局监制设计印制的，只限于增值税一般纳税人领购使用的，既作为纳税人反映经济活动中的重要会计凭证又是兼记销货方纳税义务和购货方进项税额的合法证明；是增值税计算和管理中重要的决定性的合法的专用发票。</a:t>
            </a:r>
            <a:endParaRPr lang="en-US" altLang="zh-CN" sz="2400" dirty="0" smtClean="0"/>
          </a:p>
          <a:p>
            <a:pPr>
              <a:buNone/>
            </a:pPr>
            <a:r>
              <a:rPr lang="zh-CN" altLang="en-US" sz="2400" dirty="0" smtClean="0"/>
              <a:t>填写增值税专用发票注意事项：</a:t>
            </a:r>
            <a:endParaRPr lang="en-US" altLang="zh-CN" sz="2400" dirty="0" smtClean="0"/>
          </a:p>
          <a:p>
            <a:pPr>
              <a:buNone/>
            </a:pPr>
            <a:r>
              <a:rPr lang="en-US" altLang="zh-CN" sz="2400" dirty="0" smtClean="0"/>
              <a:t>(</a:t>
            </a:r>
            <a:r>
              <a:rPr lang="zh-CN" altLang="en-US" sz="2400" dirty="0" smtClean="0"/>
              <a:t>一</a:t>
            </a:r>
            <a:r>
              <a:rPr lang="en-US" altLang="zh-CN" sz="2400" dirty="0" smtClean="0"/>
              <a:t>)</a:t>
            </a:r>
            <a:r>
              <a:rPr lang="zh-CN" altLang="en-US" sz="2400" dirty="0" smtClean="0"/>
              <a:t>字迹清楚。 </a:t>
            </a:r>
          </a:p>
          <a:p>
            <a:pPr>
              <a:buNone/>
            </a:pPr>
            <a:r>
              <a:rPr lang="en-US" altLang="zh-CN" sz="2400" dirty="0" smtClean="0"/>
              <a:t>(</a:t>
            </a:r>
            <a:r>
              <a:rPr lang="zh-CN" altLang="en-US" sz="2400" dirty="0" smtClean="0"/>
              <a:t>二</a:t>
            </a:r>
            <a:r>
              <a:rPr lang="en-US" altLang="zh-CN" sz="2400" dirty="0" smtClean="0"/>
              <a:t>)</a:t>
            </a:r>
            <a:r>
              <a:rPr lang="zh-CN" altLang="en-US" sz="2400" dirty="0" smtClean="0"/>
              <a:t>不得涂改。如填写有误，应另行开具专用发票，并在误填的专用发票上注明“误填作废”四字。</a:t>
            </a:r>
          </a:p>
          <a:p>
            <a:pPr>
              <a:buNone/>
            </a:pPr>
            <a:r>
              <a:rPr lang="en-US" altLang="zh-CN" sz="2400" dirty="0" smtClean="0"/>
              <a:t>(</a:t>
            </a:r>
            <a:r>
              <a:rPr lang="zh-CN" altLang="en-US" sz="2400" dirty="0" smtClean="0"/>
              <a:t>三</a:t>
            </a:r>
            <a:r>
              <a:rPr lang="en-US" altLang="zh-CN" sz="2400" dirty="0" smtClean="0"/>
              <a:t>)</a:t>
            </a:r>
            <a:r>
              <a:rPr lang="zh-CN" altLang="en-US" sz="2400" dirty="0" smtClean="0"/>
              <a:t>项目填写齐全。 </a:t>
            </a:r>
          </a:p>
          <a:p>
            <a:pPr>
              <a:buNone/>
            </a:pPr>
            <a:r>
              <a:rPr lang="en-US" altLang="zh-CN" sz="2400" dirty="0" smtClean="0"/>
              <a:t>(</a:t>
            </a:r>
            <a:r>
              <a:rPr lang="zh-CN" altLang="en-US" sz="2400" dirty="0" smtClean="0"/>
              <a:t>四</a:t>
            </a:r>
            <a:r>
              <a:rPr lang="en-US" altLang="zh-CN" sz="2400" dirty="0" smtClean="0"/>
              <a:t>)</a:t>
            </a:r>
            <a:r>
              <a:rPr lang="zh-CN" altLang="en-US" sz="2400" dirty="0" smtClean="0"/>
              <a:t>票、物相符，票面金额与实际收取的金额相符。 </a:t>
            </a:r>
          </a:p>
          <a:p>
            <a:pPr>
              <a:buNone/>
            </a:pPr>
            <a:r>
              <a:rPr lang="en-US" altLang="zh-CN" sz="2400" dirty="0" smtClean="0"/>
              <a:t>(</a:t>
            </a:r>
            <a:r>
              <a:rPr lang="zh-CN" altLang="en-US" sz="2400" dirty="0" smtClean="0"/>
              <a:t>五</a:t>
            </a:r>
            <a:r>
              <a:rPr lang="en-US" altLang="zh-CN" sz="2400" dirty="0" smtClean="0"/>
              <a:t>)</a:t>
            </a:r>
            <a:r>
              <a:rPr lang="zh-CN" altLang="en-US" sz="2400" dirty="0" smtClean="0"/>
              <a:t>各项目内容正确无误。</a:t>
            </a:r>
            <a:endParaRPr lang="en-US" altLang="zh-CN" sz="2400" dirty="0" smtClean="0"/>
          </a:p>
          <a:p>
            <a:pPr>
              <a:buNone/>
            </a:pPr>
            <a:endParaRPr lang="zh-CN" altLang="en-US" sz="2400" dirty="0" smtClean="0"/>
          </a:p>
          <a:p>
            <a:pPr>
              <a:buNone/>
            </a:pP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642910" y="1857364"/>
            <a:ext cx="7929618" cy="4786346"/>
            <a:chOff x="642910" y="1857364"/>
            <a:chExt cx="7929618" cy="4786346"/>
          </a:xfrm>
        </p:grpSpPr>
        <p:pic>
          <p:nvPicPr>
            <p:cNvPr id="4" name="Picture 2"/>
            <p:cNvPicPr>
              <a:picLocks noChangeAspect="1" noChangeArrowheads="1"/>
            </p:cNvPicPr>
            <p:nvPr/>
          </p:nvPicPr>
          <p:blipFill>
            <a:blip r:embed="rId2" cstate="print"/>
            <a:srcRect/>
            <a:stretch>
              <a:fillRect/>
            </a:stretch>
          </p:blipFill>
          <p:spPr bwMode="auto">
            <a:xfrm>
              <a:off x="938700" y="2613102"/>
              <a:ext cx="7356469" cy="4030608"/>
            </a:xfrm>
            <a:prstGeom prst="rect">
              <a:avLst/>
            </a:prstGeom>
            <a:noFill/>
            <a:ln w="9525">
              <a:noFill/>
              <a:miter lim="800000"/>
              <a:headEnd/>
              <a:tailEnd/>
            </a:ln>
            <a:effectLst/>
          </p:spPr>
        </p:pic>
        <p:pic>
          <p:nvPicPr>
            <p:cNvPr id="5" name="Picture 2"/>
            <p:cNvPicPr>
              <a:picLocks noChangeAspect="1" noChangeArrowheads="1"/>
            </p:cNvPicPr>
            <p:nvPr/>
          </p:nvPicPr>
          <p:blipFill>
            <a:blip r:embed="rId2" cstate="print"/>
            <a:srcRect/>
            <a:stretch>
              <a:fillRect/>
            </a:stretch>
          </p:blipFill>
          <p:spPr bwMode="auto">
            <a:xfrm>
              <a:off x="642910" y="1857364"/>
              <a:ext cx="7929618" cy="4597411"/>
            </a:xfrm>
            <a:prstGeom prst="rect">
              <a:avLst/>
            </a:prstGeom>
            <a:noFill/>
            <a:ln w="9525">
              <a:noFill/>
              <a:miter lim="800000"/>
              <a:headEnd/>
              <a:tailEnd/>
            </a:ln>
            <a:effectLst/>
          </p:spPr>
        </p:pic>
        <p:sp>
          <p:nvSpPr>
            <p:cNvPr id="6" name="TextBox 5"/>
            <p:cNvSpPr txBox="1"/>
            <p:nvPr/>
          </p:nvSpPr>
          <p:spPr>
            <a:xfrm>
              <a:off x="2109453" y="2865016"/>
              <a:ext cx="2048818" cy="271330"/>
            </a:xfrm>
            <a:prstGeom prst="rect">
              <a:avLst/>
            </a:prstGeom>
            <a:noFill/>
          </p:spPr>
          <p:txBody>
            <a:bodyPr wrap="square" rtlCol="0">
              <a:spAutoFit/>
            </a:bodyPr>
            <a:lstStyle/>
            <a:p>
              <a:r>
                <a:rPr lang="zh-CN" altLang="en-US" sz="1400" b="1" dirty="0" smtClean="0"/>
                <a:t>旭日贸易公司</a:t>
              </a:r>
              <a:endParaRPr lang="zh-CN" altLang="en-US" sz="1400" b="1" dirty="0"/>
            </a:p>
          </p:txBody>
        </p:sp>
        <p:sp>
          <p:nvSpPr>
            <p:cNvPr id="7" name="TextBox 6"/>
            <p:cNvSpPr txBox="1"/>
            <p:nvPr/>
          </p:nvSpPr>
          <p:spPr>
            <a:xfrm>
              <a:off x="938700" y="3998624"/>
              <a:ext cx="1829302" cy="271330"/>
            </a:xfrm>
            <a:prstGeom prst="rect">
              <a:avLst/>
            </a:prstGeom>
            <a:noFill/>
          </p:spPr>
          <p:txBody>
            <a:bodyPr wrap="square" rtlCol="0">
              <a:spAutoFit/>
            </a:bodyPr>
            <a:lstStyle/>
            <a:p>
              <a:pPr algn="ctr"/>
              <a:r>
                <a:rPr lang="zh-CN" altLang="en-US" sz="1400" b="1" dirty="0" smtClean="0"/>
                <a:t>经济型童车</a:t>
              </a:r>
              <a:endParaRPr lang="zh-CN" altLang="en-US" sz="1400" b="1" dirty="0"/>
            </a:p>
          </p:txBody>
        </p:sp>
        <p:sp>
          <p:nvSpPr>
            <p:cNvPr id="8" name="TextBox 7"/>
            <p:cNvSpPr txBox="1"/>
            <p:nvPr/>
          </p:nvSpPr>
          <p:spPr>
            <a:xfrm>
              <a:off x="3792410" y="3998624"/>
              <a:ext cx="292688" cy="271330"/>
            </a:xfrm>
            <a:prstGeom prst="rect">
              <a:avLst/>
            </a:prstGeom>
            <a:noFill/>
          </p:spPr>
          <p:txBody>
            <a:bodyPr wrap="square" rtlCol="0">
              <a:spAutoFit/>
            </a:bodyPr>
            <a:lstStyle/>
            <a:p>
              <a:r>
                <a:rPr lang="zh-CN" altLang="en-US" sz="1400" b="1" dirty="0" smtClean="0"/>
                <a:t>辆</a:t>
              </a:r>
              <a:endParaRPr lang="zh-CN" altLang="en-US" sz="1400" b="1" dirty="0"/>
            </a:p>
          </p:txBody>
        </p:sp>
        <p:sp>
          <p:nvSpPr>
            <p:cNvPr id="9" name="TextBox 8"/>
            <p:cNvSpPr txBox="1"/>
            <p:nvPr/>
          </p:nvSpPr>
          <p:spPr>
            <a:xfrm>
              <a:off x="4158271" y="3998624"/>
              <a:ext cx="585377" cy="271330"/>
            </a:xfrm>
            <a:prstGeom prst="rect">
              <a:avLst/>
            </a:prstGeom>
            <a:noFill/>
          </p:spPr>
          <p:txBody>
            <a:bodyPr wrap="square" rtlCol="0">
              <a:spAutoFit/>
            </a:bodyPr>
            <a:lstStyle/>
            <a:p>
              <a:r>
                <a:rPr lang="en-US" altLang="zh-CN" sz="1400" b="1" dirty="0" smtClean="0"/>
                <a:t>1000</a:t>
              </a:r>
              <a:endParaRPr lang="zh-CN" altLang="en-US" sz="1400" b="1" dirty="0"/>
            </a:p>
          </p:txBody>
        </p:sp>
        <p:sp>
          <p:nvSpPr>
            <p:cNvPr id="10" name="TextBox 9"/>
            <p:cNvSpPr txBox="1"/>
            <p:nvPr/>
          </p:nvSpPr>
          <p:spPr>
            <a:xfrm>
              <a:off x="4816819" y="3998624"/>
              <a:ext cx="585377" cy="271330"/>
            </a:xfrm>
            <a:prstGeom prst="rect">
              <a:avLst/>
            </a:prstGeom>
            <a:noFill/>
          </p:spPr>
          <p:txBody>
            <a:bodyPr wrap="square" rtlCol="0">
              <a:spAutoFit/>
            </a:bodyPr>
            <a:lstStyle/>
            <a:p>
              <a:r>
                <a:rPr lang="en-US" altLang="zh-CN" sz="1400" b="1" dirty="0" smtClean="0"/>
                <a:t>560</a:t>
              </a:r>
              <a:endParaRPr lang="zh-CN" altLang="en-US" sz="1400" b="1" dirty="0"/>
            </a:p>
          </p:txBody>
        </p:sp>
        <p:sp>
          <p:nvSpPr>
            <p:cNvPr id="11" name="TextBox 10"/>
            <p:cNvSpPr txBox="1"/>
            <p:nvPr/>
          </p:nvSpPr>
          <p:spPr>
            <a:xfrm>
              <a:off x="5548540" y="3998624"/>
              <a:ext cx="878065" cy="271330"/>
            </a:xfrm>
            <a:prstGeom prst="rect">
              <a:avLst/>
            </a:prstGeom>
            <a:noFill/>
          </p:spPr>
          <p:txBody>
            <a:bodyPr wrap="square" rtlCol="0">
              <a:spAutoFit/>
            </a:bodyPr>
            <a:lstStyle/>
            <a:p>
              <a:r>
                <a:rPr lang="en-US" altLang="zh-CN" sz="1400" b="1" dirty="0" smtClean="0"/>
                <a:t>560000</a:t>
              </a:r>
              <a:endParaRPr lang="zh-CN" altLang="en-US" sz="1400" b="1" dirty="0"/>
            </a:p>
          </p:txBody>
        </p:sp>
        <p:sp>
          <p:nvSpPr>
            <p:cNvPr id="12" name="TextBox 11"/>
            <p:cNvSpPr txBox="1"/>
            <p:nvPr/>
          </p:nvSpPr>
          <p:spPr>
            <a:xfrm>
              <a:off x="6280261" y="3998624"/>
              <a:ext cx="512204" cy="271330"/>
            </a:xfrm>
            <a:prstGeom prst="rect">
              <a:avLst/>
            </a:prstGeom>
            <a:noFill/>
          </p:spPr>
          <p:txBody>
            <a:bodyPr wrap="square" rtlCol="0">
              <a:spAutoFit/>
            </a:bodyPr>
            <a:lstStyle/>
            <a:p>
              <a:r>
                <a:rPr lang="en-US" altLang="zh-CN" sz="1400" b="1" dirty="0" smtClean="0"/>
                <a:t>17%</a:t>
              </a:r>
              <a:endParaRPr lang="zh-CN" altLang="en-US" sz="1400" b="1" dirty="0"/>
            </a:p>
          </p:txBody>
        </p:sp>
        <p:sp>
          <p:nvSpPr>
            <p:cNvPr id="13" name="TextBox 12"/>
            <p:cNvSpPr txBox="1"/>
            <p:nvPr/>
          </p:nvSpPr>
          <p:spPr>
            <a:xfrm>
              <a:off x="6938809" y="3998624"/>
              <a:ext cx="804893" cy="271330"/>
            </a:xfrm>
            <a:prstGeom prst="rect">
              <a:avLst/>
            </a:prstGeom>
            <a:noFill/>
          </p:spPr>
          <p:txBody>
            <a:bodyPr wrap="square" rtlCol="0">
              <a:spAutoFit/>
            </a:bodyPr>
            <a:lstStyle/>
            <a:p>
              <a:r>
                <a:rPr lang="en-US" altLang="zh-CN" sz="1400" b="1" dirty="0" smtClean="0"/>
                <a:t>95200</a:t>
              </a:r>
              <a:endParaRPr lang="zh-CN" altLang="en-US" sz="1400" b="1" dirty="0"/>
            </a:p>
          </p:txBody>
        </p:sp>
        <p:sp>
          <p:nvSpPr>
            <p:cNvPr id="14" name="TextBox 13"/>
            <p:cNvSpPr txBox="1"/>
            <p:nvPr/>
          </p:nvSpPr>
          <p:spPr>
            <a:xfrm>
              <a:off x="5475368" y="4817341"/>
              <a:ext cx="878065" cy="307777"/>
            </a:xfrm>
            <a:prstGeom prst="rect">
              <a:avLst/>
            </a:prstGeom>
            <a:noFill/>
          </p:spPr>
          <p:txBody>
            <a:bodyPr wrap="square" rtlCol="0">
              <a:spAutoFit/>
            </a:bodyPr>
            <a:lstStyle/>
            <a:p>
              <a:r>
                <a:rPr lang="en-US" sz="1400" b="1" dirty="0" smtClean="0"/>
                <a:t>  </a:t>
              </a:r>
              <a:r>
                <a:rPr lang="en-US" altLang="zh-CN" sz="1400" b="1" dirty="0" smtClean="0"/>
                <a:t>560000</a:t>
              </a:r>
              <a:endParaRPr lang="zh-CN" altLang="en-US" sz="1400" b="1" dirty="0"/>
            </a:p>
          </p:txBody>
        </p:sp>
        <p:sp>
          <p:nvSpPr>
            <p:cNvPr id="15" name="TextBox 14"/>
            <p:cNvSpPr txBox="1"/>
            <p:nvPr/>
          </p:nvSpPr>
          <p:spPr>
            <a:xfrm>
              <a:off x="6908645" y="4817341"/>
              <a:ext cx="878065" cy="307777"/>
            </a:xfrm>
            <a:prstGeom prst="rect">
              <a:avLst/>
            </a:prstGeom>
            <a:noFill/>
          </p:spPr>
          <p:txBody>
            <a:bodyPr wrap="square" rtlCol="0">
              <a:spAutoFit/>
            </a:bodyPr>
            <a:lstStyle/>
            <a:p>
              <a:r>
                <a:rPr lang="en-US" sz="1400" b="1" dirty="0" smtClean="0"/>
                <a:t>95200</a:t>
              </a:r>
              <a:endParaRPr lang="zh-CN" altLang="en-US" sz="1400" b="1" dirty="0"/>
            </a:p>
          </p:txBody>
        </p:sp>
        <p:sp>
          <p:nvSpPr>
            <p:cNvPr id="16" name="TextBox 15"/>
            <p:cNvSpPr txBox="1"/>
            <p:nvPr/>
          </p:nvSpPr>
          <p:spPr>
            <a:xfrm>
              <a:off x="6865637" y="2676081"/>
              <a:ext cx="1536613" cy="271330"/>
            </a:xfrm>
            <a:prstGeom prst="rect">
              <a:avLst/>
            </a:prstGeom>
            <a:noFill/>
          </p:spPr>
          <p:txBody>
            <a:bodyPr wrap="square" rtlCol="0">
              <a:spAutoFit/>
            </a:bodyPr>
            <a:lstStyle/>
            <a:p>
              <a:r>
                <a:rPr lang="en-US" altLang="zh-CN" sz="1400" b="1" dirty="0" smtClean="0"/>
                <a:t>2011</a:t>
              </a:r>
              <a:r>
                <a:rPr lang="zh-CN" altLang="en-US" sz="1400" b="1" dirty="0" smtClean="0"/>
                <a:t>年</a:t>
              </a:r>
              <a:r>
                <a:rPr lang="en-US" altLang="zh-CN" sz="1400" b="1" dirty="0" smtClean="0"/>
                <a:t>10</a:t>
              </a:r>
              <a:r>
                <a:rPr lang="zh-CN" altLang="en-US" sz="1400" b="1" dirty="0" smtClean="0"/>
                <a:t>月</a:t>
              </a:r>
              <a:r>
                <a:rPr lang="en-US" altLang="zh-CN" sz="1400" b="1" dirty="0" smtClean="0"/>
                <a:t>28</a:t>
              </a:r>
              <a:r>
                <a:rPr lang="zh-CN" altLang="en-US" sz="1400" b="1" dirty="0" smtClean="0"/>
                <a:t>日</a:t>
              </a:r>
              <a:endParaRPr lang="zh-CN" altLang="en-US" sz="1400" b="1" dirty="0"/>
            </a:p>
          </p:txBody>
        </p:sp>
        <p:sp>
          <p:nvSpPr>
            <p:cNvPr id="17" name="TextBox 16"/>
            <p:cNvSpPr txBox="1"/>
            <p:nvPr/>
          </p:nvSpPr>
          <p:spPr>
            <a:xfrm>
              <a:off x="3207034" y="5006276"/>
              <a:ext cx="2195162" cy="271330"/>
            </a:xfrm>
            <a:prstGeom prst="rect">
              <a:avLst/>
            </a:prstGeom>
            <a:noFill/>
          </p:spPr>
          <p:txBody>
            <a:bodyPr wrap="square" rtlCol="0">
              <a:spAutoFit/>
            </a:bodyPr>
            <a:lstStyle/>
            <a:p>
              <a:r>
                <a:rPr lang="zh-CN" altLang="en-US" sz="1400" b="1" dirty="0" smtClean="0"/>
                <a:t>陆拾伍万伍仟贰百元整</a:t>
              </a:r>
              <a:endParaRPr lang="zh-CN" altLang="en-US" sz="1400" b="1" dirty="0"/>
            </a:p>
          </p:txBody>
        </p:sp>
        <p:sp>
          <p:nvSpPr>
            <p:cNvPr id="18" name="流程图: 联系 17"/>
            <p:cNvSpPr/>
            <p:nvPr/>
          </p:nvSpPr>
          <p:spPr>
            <a:xfrm>
              <a:off x="3060690" y="5069254"/>
              <a:ext cx="219516" cy="18893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a:stCxn id="18" idx="1"/>
              <a:endCxn id="18" idx="5"/>
            </p:cNvCxnSpPr>
            <p:nvPr/>
          </p:nvCxnSpPr>
          <p:spPr>
            <a:xfrm rot="16200000" flipH="1">
              <a:off x="3103650" y="5086111"/>
              <a:ext cx="133596" cy="1552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p:cNvCxnSpPr>
              <a:stCxn id="18" idx="7"/>
              <a:endCxn id="18" idx="3"/>
            </p:cNvCxnSpPr>
            <p:nvPr/>
          </p:nvCxnSpPr>
          <p:spPr>
            <a:xfrm rot="16200000" flipH="1" flipV="1">
              <a:off x="3103650" y="5086111"/>
              <a:ext cx="133596" cy="15522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548540" y="5006276"/>
              <a:ext cx="1390269" cy="271330"/>
            </a:xfrm>
            <a:prstGeom prst="rect">
              <a:avLst/>
            </a:prstGeom>
            <a:noFill/>
          </p:spPr>
          <p:txBody>
            <a:bodyPr wrap="square" rtlCol="0">
              <a:spAutoFit/>
            </a:bodyPr>
            <a:lstStyle/>
            <a:p>
              <a:r>
                <a:rPr lang="en-US" sz="1400" b="1" dirty="0" smtClean="0"/>
                <a:t>¥ </a:t>
              </a:r>
              <a:r>
                <a:rPr lang="en-US" altLang="zh-CN" sz="1400" b="1" dirty="0" smtClean="0"/>
                <a:t>655200.00</a:t>
              </a:r>
              <a:endParaRPr lang="zh-CN" altLang="en-US" sz="1400" b="1" dirty="0"/>
            </a:p>
          </p:txBody>
        </p:sp>
        <p:sp>
          <p:nvSpPr>
            <p:cNvPr id="22" name="TextBox 21"/>
            <p:cNvSpPr txBox="1"/>
            <p:nvPr/>
          </p:nvSpPr>
          <p:spPr>
            <a:xfrm>
              <a:off x="2109453" y="5258189"/>
              <a:ext cx="1975646" cy="271330"/>
            </a:xfrm>
            <a:prstGeom prst="rect">
              <a:avLst/>
            </a:prstGeom>
            <a:noFill/>
          </p:spPr>
          <p:txBody>
            <a:bodyPr wrap="square" rtlCol="0">
              <a:spAutoFit/>
            </a:bodyPr>
            <a:lstStyle/>
            <a:p>
              <a:r>
                <a:rPr lang="zh-CN" altLang="en-US" sz="1400" b="1" dirty="0" smtClean="0"/>
                <a:t>好佳童车厂</a:t>
              </a:r>
              <a:endParaRPr lang="zh-CN" altLang="en-US" sz="1400" b="1" dirty="0"/>
            </a:p>
          </p:txBody>
        </p:sp>
        <p:sp>
          <p:nvSpPr>
            <p:cNvPr id="23" name="TextBox 22"/>
            <p:cNvSpPr txBox="1"/>
            <p:nvPr/>
          </p:nvSpPr>
          <p:spPr>
            <a:xfrm>
              <a:off x="2109453" y="5447124"/>
              <a:ext cx="1756130" cy="271330"/>
            </a:xfrm>
            <a:prstGeom prst="rect">
              <a:avLst/>
            </a:prstGeom>
            <a:noFill/>
          </p:spPr>
          <p:txBody>
            <a:bodyPr wrap="square" rtlCol="0">
              <a:spAutoFit/>
            </a:bodyPr>
            <a:lstStyle/>
            <a:p>
              <a:r>
                <a:rPr lang="en-US" altLang="zh-CN" sz="1400" b="1" dirty="0" smtClean="0"/>
                <a:t>110108745862890</a:t>
              </a:r>
              <a:endParaRPr lang="zh-CN" altLang="en-US" sz="1400" b="1" dirty="0"/>
            </a:p>
          </p:txBody>
        </p:sp>
        <p:sp>
          <p:nvSpPr>
            <p:cNvPr id="24" name="TextBox 23"/>
            <p:cNvSpPr txBox="1"/>
            <p:nvPr/>
          </p:nvSpPr>
          <p:spPr>
            <a:xfrm>
              <a:off x="2109453" y="5824993"/>
              <a:ext cx="2926883" cy="271330"/>
            </a:xfrm>
            <a:prstGeom prst="rect">
              <a:avLst/>
            </a:prstGeom>
            <a:noFill/>
          </p:spPr>
          <p:txBody>
            <a:bodyPr wrap="square" rtlCol="0">
              <a:spAutoFit/>
            </a:bodyPr>
            <a:lstStyle/>
            <a:p>
              <a:r>
                <a:rPr lang="zh-CN" altLang="en-US" sz="1400" b="1" dirty="0" smtClean="0"/>
                <a:t>中国工商银行 </a:t>
              </a:r>
              <a:r>
                <a:rPr lang="en-US" altLang="zh-CN" sz="1400" b="1" dirty="0" smtClean="0"/>
                <a:t>957688832456</a:t>
              </a:r>
              <a:endParaRPr lang="zh-CN" altLang="en-US" sz="1400" b="1" dirty="0"/>
            </a:p>
          </p:txBody>
        </p:sp>
        <p:sp>
          <p:nvSpPr>
            <p:cNvPr id="25" name="TextBox 24"/>
            <p:cNvSpPr txBox="1"/>
            <p:nvPr/>
          </p:nvSpPr>
          <p:spPr>
            <a:xfrm>
              <a:off x="4670475" y="6013928"/>
              <a:ext cx="804893" cy="271330"/>
            </a:xfrm>
            <a:prstGeom prst="rect">
              <a:avLst/>
            </a:prstGeom>
            <a:noFill/>
          </p:spPr>
          <p:txBody>
            <a:bodyPr wrap="square" rtlCol="0">
              <a:spAutoFit/>
            </a:bodyPr>
            <a:lstStyle/>
            <a:p>
              <a:r>
                <a:rPr lang="zh-CN" altLang="en-US" sz="1400" b="1" dirty="0" smtClean="0"/>
                <a:t>朱中华</a:t>
              </a:r>
              <a:endParaRPr lang="zh-CN" altLang="en-US" sz="1400" b="1" dirty="0"/>
            </a:p>
          </p:txBody>
        </p:sp>
        <p:grpSp>
          <p:nvGrpSpPr>
            <p:cNvPr id="26" name="Group 17"/>
            <p:cNvGrpSpPr>
              <a:grpSpLocks noChangeAspect="1"/>
            </p:cNvGrpSpPr>
            <p:nvPr/>
          </p:nvGrpSpPr>
          <p:grpSpPr bwMode="auto">
            <a:xfrm>
              <a:off x="6060745" y="4943298"/>
              <a:ext cx="1442293" cy="1284747"/>
              <a:chOff x="2200" y="2568"/>
              <a:chExt cx="887" cy="918"/>
            </a:xfrm>
          </p:grpSpPr>
          <p:sp>
            <p:nvSpPr>
              <p:cNvPr id="27" name="AutoShape 16"/>
              <p:cNvSpPr>
                <a:spLocks noChangeAspect="1" noChangeArrowheads="1" noTextEdit="1"/>
              </p:cNvSpPr>
              <p:nvPr/>
            </p:nvSpPr>
            <p:spPr bwMode="auto">
              <a:xfrm>
                <a:off x="2200" y="2568"/>
                <a:ext cx="887" cy="918"/>
              </a:xfrm>
              <a:prstGeom prst="rect">
                <a:avLst/>
              </a:prstGeom>
              <a:noFill/>
              <a:ln w="9525">
                <a:noFill/>
                <a:miter lim="800000"/>
                <a:headEnd/>
                <a:tailEnd/>
              </a:ln>
            </p:spPr>
            <p:txBody>
              <a:bodyPr/>
              <a:lstStyle/>
              <a:p>
                <a:endParaRPr lang="zh-CN" altLang="en-US"/>
              </a:p>
            </p:txBody>
          </p:sp>
          <p:pic>
            <p:nvPicPr>
              <p:cNvPr id="28" name="Picture 18"/>
              <p:cNvPicPr>
                <a:picLocks noChangeAspect="1" noChangeArrowheads="1"/>
              </p:cNvPicPr>
              <p:nvPr/>
            </p:nvPicPr>
            <p:blipFill>
              <a:blip r:embed="rId3" cstate="print"/>
              <a:srcRect/>
              <a:stretch>
                <a:fillRect/>
              </a:stretch>
            </p:blipFill>
            <p:spPr bwMode="auto">
              <a:xfrm>
                <a:off x="2200" y="2568"/>
                <a:ext cx="889" cy="920"/>
              </a:xfrm>
              <a:prstGeom prst="rect">
                <a:avLst/>
              </a:prstGeom>
              <a:noFill/>
              <a:ln w="9525">
                <a:noFill/>
                <a:miter lim="800000"/>
                <a:headEnd/>
                <a:tailEnd/>
              </a:ln>
            </p:spPr>
          </p:pic>
          <p:pic>
            <p:nvPicPr>
              <p:cNvPr id="29" name="Picture 19"/>
              <p:cNvPicPr>
                <a:picLocks noChangeAspect="1" noChangeArrowheads="1"/>
              </p:cNvPicPr>
              <p:nvPr/>
            </p:nvPicPr>
            <p:blipFill>
              <a:blip r:embed="rId4" cstate="print"/>
              <a:srcRect/>
              <a:stretch>
                <a:fillRect/>
              </a:stretch>
            </p:blipFill>
            <p:spPr bwMode="auto">
              <a:xfrm>
                <a:off x="2200" y="2568"/>
                <a:ext cx="889" cy="920"/>
              </a:xfrm>
              <a:prstGeom prst="rect">
                <a:avLst/>
              </a:prstGeom>
              <a:noFill/>
              <a:ln w="9525">
                <a:noFill/>
                <a:miter lim="800000"/>
                <a:headEnd/>
                <a:tailEnd/>
              </a:ln>
            </p:spPr>
          </p:pic>
        </p:grpSp>
        <p:sp>
          <p:nvSpPr>
            <p:cNvPr id="30" name="TextBox 29"/>
            <p:cNvSpPr txBox="1"/>
            <p:nvPr/>
          </p:nvSpPr>
          <p:spPr>
            <a:xfrm>
              <a:off x="2036281" y="5636058"/>
              <a:ext cx="3146399" cy="271330"/>
            </a:xfrm>
            <a:prstGeom prst="rect">
              <a:avLst/>
            </a:prstGeom>
            <a:noFill/>
          </p:spPr>
          <p:txBody>
            <a:bodyPr wrap="square" rtlCol="0">
              <a:spAutoFit/>
            </a:bodyPr>
            <a:lstStyle/>
            <a:p>
              <a:r>
                <a:rPr lang="zh-CN" altLang="en-US" sz="1400" b="1" dirty="0" smtClean="0"/>
                <a:t>  昌平区健翔路</a:t>
              </a:r>
              <a:r>
                <a:rPr lang="en-US" altLang="zh-CN" sz="1400" b="1" dirty="0" smtClean="0"/>
                <a:t>115</a:t>
              </a:r>
              <a:r>
                <a:rPr lang="zh-CN" altLang="en-US" sz="1400" b="1" dirty="0" smtClean="0"/>
                <a:t>号 </a:t>
              </a:r>
              <a:r>
                <a:rPr lang="en-US" altLang="zh-CN" sz="1400" b="1" dirty="0" smtClean="0"/>
                <a:t>010-69706878</a:t>
              </a:r>
              <a:endParaRPr lang="zh-CN" altLang="en-US" sz="1400" b="1" dirty="0"/>
            </a:p>
          </p:txBody>
        </p:sp>
      </p:grpSp>
      <p:sp>
        <p:nvSpPr>
          <p:cNvPr id="2" name="标题 1"/>
          <p:cNvSpPr>
            <a:spLocks noGrp="1"/>
          </p:cNvSpPr>
          <p:nvPr>
            <p:ph type="title"/>
          </p:nvPr>
        </p:nvSpPr>
        <p:spPr>
          <a:xfrm>
            <a:off x="428596" y="357166"/>
            <a:ext cx="8229600" cy="1143000"/>
          </a:xfrm>
        </p:spPr>
        <p:txBody>
          <a:bodyPr>
            <a:normAutofit/>
          </a:bodyPr>
          <a:lstStyle/>
          <a:p>
            <a:r>
              <a:rPr lang="zh-CN" altLang="en-US" sz="3600" dirty="0" smtClean="0"/>
              <a:t>增值税发票填写常见的问题</a:t>
            </a:r>
            <a:endParaRPr lang="zh-CN" altLang="en-US" sz="3600" dirty="0"/>
          </a:p>
        </p:txBody>
      </p:sp>
      <p:sp>
        <p:nvSpPr>
          <p:cNvPr id="3" name="内容占位符 2"/>
          <p:cNvSpPr>
            <a:spLocks noGrp="1"/>
          </p:cNvSpPr>
          <p:nvPr>
            <p:ph idx="1"/>
          </p:nvPr>
        </p:nvSpPr>
        <p:spPr>
          <a:xfrm>
            <a:off x="428596" y="1214423"/>
            <a:ext cx="8229600" cy="1143008"/>
          </a:xfrm>
        </p:spPr>
        <p:txBody>
          <a:bodyPr>
            <a:normAutofit lnSpcReduction="10000"/>
          </a:bodyPr>
          <a:lstStyle/>
          <a:p>
            <a:r>
              <a:rPr lang="zh-CN" altLang="en-US" dirty="0" smtClean="0"/>
              <a:t>缺少货币符号</a:t>
            </a:r>
            <a:endParaRPr lang="en-US" altLang="zh-CN" dirty="0" smtClean="0"/>
          </a:p>
          <a:p>
            <a:pPr marL="514350" indent="-514350">
              <a:buAutoNum type="arabicPeriod"/>
            </a:pPr>
            <a:r>
              <a:rPr lang="zh-CN" altLang="en-US" dirty="0" smtClean="0"/>
              <a:t>合计栏金额处或税额处缺少“</a:t>
            </a:r>
            <a:r>
              <a:rPr lang="en-US" altLang="zh-CN" dirty="0" smtClean="0"/>
              <a:t>¥</a:t>
            </a:r>
            <a:r>
              <a:rPr lang="zh-CN" altLang="en-US" dirty="0" smtClean="0"/>
              <a:t>”符号</a:t>
            </a:r>
            <a:endParaRPr lang="en-US" altLang="zh-CN" dirty="0" smtClean="0"/>
          </a:p>
          <a:p>
            <a:pPr marL="514350" indent="-514350">
              <a:buNone/>
            </a:pPr>
            <a:endParaRPr lang="zh-CN" altLang="en-US" dirty="0" smtClean="0"/>
          </a:p>
          <a:p>
            <a:pPr>
              <a:buNone/>
            </a:pP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4791</TotalTime>
  <Words>1104</Words>
  <Application>Microsoft Office PowerPoint</Application>
  <PresentationFormat>全屏显示(4:3)</PresentationFormat>
  <Paragraphs>207</Paragraphs>
  <Slides>23</Slides>
  <Notes>0</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Office 主题</vt:lpstr>
      <vt:lpstr>一、支票</vt:lpstr>
      <vt:lpstr>支票的介绍</vt:lpstr>
      <vt:lpstr>支票填写常见的问题</vt:lpstr>
      <vt:lpstr>2. 书写涂改痕迹</vt:lpstr>
      <vt:lpstr>幻灯片 5</vt:lpstr>
      <vt:lpstr>2. 选择错误印鉴(下图错误的选择了企业公章)</vt:lpstr>
      <vt:lpstr>二、增值税专用发票</vt:lpstr>
      <vt:lpstr>增值税专用发票的介绍</vt:lpstr>
      <vt:lpstr>增值税发票填写常见的问题</vt:lpstr>
      <vt:lpstr>2. 价税合计（小写）栏处缺少“¥”符号</vt:lpstr>
      <vt:lpstr>幻灯片 11</vt:lpstr>
      <vt:lpstr>2. 小数位未保留两位</vt:lpstr>
      <vt:lpstr>3. 价税合计前缺少“   ”符号</vt:lpstr>
      <vt:lpstr>三、银行进账单</vt:lpstr>
      <vt:lpstr>银行进账单的介绍</vt:lpstr>
      <vt:lpstr>银行进账单常见的问题</vt:lpstr>
      <vt:lpstr>2. 区域填写错误</vt:lpstr>
      <vt:lpstr>四、采购入库单</vt:lpstr>
      <vt:lpstr>五、生产（完工）入库单</vt:lpstr>
      <vt:lpstr>六、销售（成品）出库单</vt:lpstr>
      <vt:lpstr>七、支出凭单</vt:lpstr>
      <vt:lpstr>幻灯片 22</vt:lpstr>
      <vt:lpstr>幻灯片 23</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微软用户</dc:creator>
  <cp:lastModifiedBy>kanglinlin</cp:lastModifiedBy>
  <cp:revision>627</cp:revision>
  <dcterms:created xsi:type="dcterms:W3CDTF">2011-11-29T07:44:41Z</dcterms:created>
  <dcterms:modified xsi:type="dcterms:W3CDTF">2013-06-03T16:41:48Z</dcterms:modified>
</cp:coreProperties>
</file>