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86" r:id="rId2"/>
    <p:sldId id="287" r:id="rId3"/>
    <p:sldId id="292" r:id="rId4"/>
    <p:sldId id="310" r:id="rId5"/>
    <p:sldId id="309" r:id="rId6"/>
    <p:sldId id="257" r:id="rId7"/>
    <p:sldId id="258" r:id="rId8"/>
    <p:sldId id="293" r:id="rId9"/>
    <p:sldId id="259" r:id="rId10"/>
    <p:sldId id="262" r:id="rId11"/>
    <p:sldId id="294" r:id="rId12"/>
    <p:sldId id="260" r:id="rId13"/>
    <p:sldId id="261" r:id="rId14"/>
    <p:sldId id="263" r:id="rId15"/>
    <p:sldId id="264" r:id="rId16"/>
    <p:sldId id="295" r:id="rId17"/>
    <p:sldId id="265" r:id="rId18"/>
    <p:sldId id="268" r:id="rId19"/>
    <p:sldId id="296" r:id="rId20"/>
    <p:sldId id="267" r:id="rId21"/>
    <p:sldId id="269" r:id="rId22"/>
    <p:sldId id="270" r:id="rId23"/>
    <p:sldId id="297" r:id="rId24"/>
    <p:sldId id="271" r:id="rId25"/>
    <p:sldId id="298" r:id="rId26"/>
    <p:sldId id="279" r:id="rId27"/>
    <p:sldId id="299" r:id="rId28"/>
    <p:sldId id="273" r:id="rId29"/>
    <p:sldId id="274" r:id="rId30"/>
    <p:sldId id="275" r:id="rId31"/>
    <p:sldId id="300" r:id="rId32"/>
    <p:sldId id="312" r:id="rId33"/>
    <p:sldId id="311" r:id="rId34"/>
    <p:sldId id="276" r:id="rId35"/>
    <p:sldId id="277" r:id="rId36"/>
    <p:sldId id="284" r:id="rId37"/>
    <p:sldId id="301" r:id="rId38"/>
    <p:sldId id="278" r:id="rId39"/>
    <p:sldId id="302" r:id="rId40"/>
    <p:sldId id="281" r:id="rId41"/>
    <p:sldId id="303" r:id="rId42"/>
    <p:sldId id="288" r:id="rId43"/>
    <p:sldId id="305" r:id="rId44"/>
    <p:sldId id="282" r:id="rId45"/>
    <p:sldId id="306" r:id="rId46"/>
    <p:sldId id="289" r:id="rId47"/>
    <p:sldId id="314" r:id="rId48"/>
    <p:sldId id="318" r:id="rId49"/>
    <p:sldId id="319" r:id="rId50"/>
    <p:sldId id="326" r:id="rId51"/>
    <p:sldId id="327" r:id="rId52"/>
    <p:sldId id="328" r:id="rId53"/>
    <p:sldId id="320" r:id="rId54"/>
    <p:sldId id="321" r:id="rId55"/>
    <p:sldId id="323" r:id="rId56"/>
    <p:sldId id="322" r:id="rId57"/>
    <p:sldId id="329" r:id="rId58"/>
  </p:sldIdLst>
  <p:sldSz cx="12192000" cy="6858000"/>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108" y="-204"/>
      </p:cViewPr>
      <p:guideLst>
        <p:guide orient="horz" pos="2160"/>
        <p:guide pos="3840"/>
      </p:guideLst>
    </p:cSldViewPr>
  </p:slideViewPr>
  <p:notesTextViewPr>
    <p:cViewPr>
      <p:scale>
        <a:sx n="1" d="1"/>
        <a:sy n="1" d="1"/>
      </p:scale>
      <p:origin x="0" y="0"/>
    </p:cViewPr>
  </p:notesTextViewPr>
  <p:notesViewPr>
    <p:cSldViewPr snapToGrid="0">
      <p:cViewPr varScale="1">
        <p:scale>
          <a:sx n="71" d="100"/>
          <a:sy n="71" d="100"/>
        </p:scale>
        <p:origin x="-2058" y="-10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2" descr="C:\Users\ADMINI~1\AppData\Local\Temp\Rar$DIa0.311\logo-02.png"/>
          <p:cNvPicPr>
            <a:picLocks noChangeAspect="1" noChangeArrowheads="1"/>
          </p:cNvPicPr>
          <p:nvPr/>
        </p:nvPicPr>
        <p:blipFill>
          <a:blip r:embed="rId2" cstate="print"/>
          <a:srcRect/>
          <a:stretch>
            <a:fillRect/>
          </a:stretch>
        </p:blipFill>
        <p:spPr bwMode="auto">
          <a:xfrm>
            <a:off x="0" y="6078231"/>
            <a:ext cx="4263399" cy="539497"/>
          </a:xfrm>
          <a:prstGeom prst="rect">
            <a:avLst/>
          </a:prstGeom>
          <a:noFill/>
        </p:spPr>
      </p:pic>
    </p:spTree>
    <p:extLst>
      <p:ext uri="{BB962C8B-B14F-4D97-AF65-F5344CB8AC3E}">
        <p14:creationId xmlns:p14="http://schemas.microsoft.com/office/powerpoint/2010/main" val="2993709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descr="C:\Users\ADMINI~1\AppData\Local\Temp\Rar$DIa0.311\logo-02.png"/>
          <p:cNvPicPr>
            <a:picLocks noChangeAspect="1" noChangeArrowheads="1"/>
          </p:cNvPicPr>
          <p:nvPr/>
        </p:nvPicPr>
        <p:blipFill>
          <a:blip r:embed="rId2" cstate="print"/>
          <a:srcRect/>
          <a:stretch>
            <a:fillRect/>
          </a:stretch>
        </p:blipFill>
        <p:spPr bwMode="auto">
          <a:xfrm>
            <a:off x="26896" y="6386143"/>
            <a:ext cx="3469340" cy="404623"/>
          </a:xfrm>
          <a:prstGeom prst="rect">
            <a:avLst/>
          </a:prstGeom>
          <a:noFill/>
        </p:spPr>
      </p:pic>
    </p:spTree>
    <p:extLst>
      <p:ext uri="{BB962C8B-B14F-4D97-AF65-F5344CB8AC3E}">
        <p14:creationId xmlns:p14="http://schemas.microsoft.com/office/powerpoint/2010/main" val="3828661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a:prstGeom prst="rect">
            <a:avLst/>
          </a:prstGeom>
        </p:spPr>
      </p:sp>
      <p:sp>
        <p:nvSpPr>
          <p:cNvPr id="3" name="备注占位符 2"/>
          <p:cNvSpPr>
            <a:spLocks noGrp="1"/>
          </p:cNvSpPr>
          <p:nvPr>
            <p:ph type="body" idx="1"/>
          </p:nvPr>
        </p:nvSpPr>
        <p:spPr>
          <a:xfrm>
            <a:off x="914400" y="3257550"/>
            <a:ext cx="7315200" cy="3086100"/>
          </a:xfrm>
          <a:prstGeom prst="rect">
            <a:avLst/>
          </a:prstGeom>
        </p:spPr>
        <p:txBody>
          <a:bodyPr>
            <a:normAutofit/>
          </a:bodyPr>
          <a:lstStyle/>
          <a:p>
            <a:endParaRPr lang="zh-CN" altLang="en-US"/>
          </a:p>
        </p:txBody>
      </p:sp>
      <p:sp>
        <p:nvSpPr>
          <p:cNvPr id="4" name="灯片编号占位符 3"/>
          <p:cNvSpPr>
            <a:spLocks noGrp="1"/>
          </p:cNvSpPr>
          <p:nvPr>
            <p:ph type="sldNum" sz="quarter" idx="10"/>
          </p:nvPr>
        </p:nvSpPr>
        <p:spPr>
          <a:xfrm>
            <a:off x="5179484" y="6513910"/>
            <a:ext cx="3962400" cy="342900"/>
          </a:xfrm>
          <a:prstGeom prst="rect">
            <a:avLst/>
          </a:prstGeom>
        </p:spPr>
        <p:txBody>
          <a:bodyPr/>
          <a:lstStyle/>
          <a:p>
            <a:fld id="{24231803-1B16-4A51-A494-A860EDF3A7E8}" type="slidenum">
              <a:rPr lang="zh-CN" altLang="en-US" smtClean="0"/>
              <a:pPr/>
              <a:t>1</a:t>
            </a:fld>
            <a:endParaRPr lang="zh-CN" altLang="en-US"/>
          </a:p>
        </p:txBody>
      </p:sp>
    </p:spTree>
    <p:extLst>
      <p:ext uri="{BB962C8B-B14F-4D97-AF65-F5344CB8AC3E}">
        <p14:creationId xmlns:p14="http://schemas.microsoft.com/office/powerpoint/2010/main" val="4006587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1304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Picture 2" descr="C:\Users\ADMINI~1\AppData\Local\Temp\Rar$DIa0.311\logo-02.png"/>
          <p:cNvPicPr>
            <a:picLocks noChangeAspect="1" noChangeArrowheads="1"/>
          </p:cNvPicPr>
          <p:nvPr userDrawn="1"/>
        </p:nvPicPr>
        <p:blipFill>
          <a:blip r:embed="rId2" cstate="print"/>
          <a:srcRect/>
          <a:stretch>
            <a:fillRect/>
          </a:stretch>
        </p:blipFill>
        <p:spPr bwMode="auto">
          <a:xfrm>
            <a:off x="131579" y="6199254"/>
            <a:ext cx="4131140" cy="526115"/>
          </a:xfrm>
          <a:prstGeom prst="rect">
            <a:avLst/>
          </a:prstGeom>
          <a:noFill/>
        </p:spPr>
      </p:pic>
    </p:spTree>
    <p:extLst>
      <p:ext uri="{BB962C8B-B14F-4D97-AF65-F5344CB8AC3E}">
        <p14:creationId xmlns:p14="http://schemas.microsoft.com/office/powerpoint/2010/main" val="1829627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747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3612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804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812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823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0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00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505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Picture 2" descr="C:\Users\ADMINI~1\AppData\Local\Temp\Rar$DIa0.311\logo-02.png"/>
          <p:cNvPicPr>
            <a:picLocks noChangeAspect="1" noChangeArrowheads="1"/>
          </p:cNvPicPr>
          <p:nvPr userDrawn="1"/>
        </p:nvPicPr>
        <p:blipFill>
          <a:blip r:embed="rId2" cstate="print"/>
          <a:srcRect/>
          <a:stretch>
            <a:fillRect/>
          </a:stretch>
        </p:blipFill>
        <p:spPr bwMode="auto">
          <a:xfrm>
            <a:off x="131579" y="6199254"/>
            <a:ext cx="4131140" cy="526115"/>
          </a:xfrm>
          <a:prstGeom prst="rect">
            <a:avLst/>
          </a:prstGeom>
          <a:noFill/>
        </p:spPr>
      </p:pic>
    </p:spTree>
    <p:extLst>
      <p:ext uri="{BB962C8B-B14F-4D97-AF65-F5344CB8AC3E}">
        <p14:creationId xmlns:p14="http://schemas.microsoft.com/office/powerpoint/2010/main" val="131122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Picture 2" descr="C:\Users\ADMINI~1\AppData\Local\Temp\Rar$DIa0.311\logo-02.png"/>
          <p:cNvPicPr>
            <a:picLocks noChangeAspect="1" noChangeArrowheads="1"/>
          </p:cNvPicPr>
          <p:nvPr userDrawn="1"/>
        </p:nvPicPr>
        <p:blipFill>
          <a:blip r:embed="rId2" cstate="print"/>
          <a:srcRect/>
          <a:stretch>
            <a:fillRect/>
          </a:stretch>
        </p:blipFill>
        <p:spPr bwMode="auto">
          <a:xfrm>
            <a:off x="131579" y="6199254"/>
            <a:ext cx="4131140" cy="526115"/>
          </a:xfrm>
          <a:prstGeom prst="rect">
            <a:avLst/>
          </a:prstGeom>
          <a:noFill/>
        </p:spPr>
      </p:pic>
    </p:spTree>
    <p:extLst>
      <p:ext uri="{BB962C8B-B14F-4D97-AF65-F5344CB8AC3E}">
        <p14:creationId xmlns:p14="http://schemas.microsoft.com/office/powerpoint/2010/main" val="148543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C:\Users\ADMINI~1\AppData\Local\Temp\Rar$DIa0.311\logo-02.png"/>
          <p:cNvPicPr>
            <a:picLocks noChangeAspect="1" noChangeArrowheads="1"/>
          </p:cNvPicPr>
          <p:nvPr userDrawn="1"/>
        </p:nvPicPr>
        <p:blipFill>
          <a:blip r:embed="rId14" cstate="print"/>
          <a:srcRect/>
          <a:stretch>
            <a:fillRect/>
          </a:stretch>
        </p:blipFill>
        <p:spPr bwMode="auto">
          <a:xfrm>
            <a:off x="7863637" y="6051337"/>
            <a:ext cx="4131140" cy="526115"/>
          </a:xfrm>
          <a:prstGeom prst="rect">
            <a:avLst/>
          </a:prstGeom>
          <a:noFill/>
        </p:spPr>
      </p:pic>
    </p:spTree>
    <p:extLst>
      <p:ext uri="{BB962C8B-B14F-4D97-AF65-F5344CB8AC3E}">
        <p14:creationId xmlns:p14="http://schemas.microsoft.com/office/powerpoint/2010/main" val="1305316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2.xml"/><Relationship Id="rId1" Type="http://schemas.openxmlformats.org/officeDocument/2006/relationships/tags" Target="../tags/tag3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2.xml"/><Relationship Id="rId1" Type="http://schemas.openxmlformats.org/officeDocument/2006/relationships/tags" Target="../tags/tag31.xml"/><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2.xml"/><Relationship Id="rId1" Type="http://schemas.openxmlformats.org/officeDocument/2006/relationships/tags" Target="../tags/tag32.xml"/><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12.xml"/><Relationship Id="rId1" Type="http://schemas.openxmlformats.org/officeDocument/2006/relationships/tags" Target="../tags/tag3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12.xml"/><Relationship Id="rId1" Type="http://schemas.openxmlformats.org/officeDocument/2006/relationships/tags" Target="../tags/tag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slideLayout" Target="../slideLayouts/slideLayout12.xml"/><Relationship Id="rId1" Type="http://schemas.openxmlformats.org/officeDocument/2006/relationships/tags" Target="../tags/tag3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0" y="-141668"/>
            <a:ext cx="12192000" cy="6999667"/>
          </a:xfrm>
          <a:prstGeom prst="rect">
            <a:avLst/>
          </a:prstGeom>
        </p:spPr>
      </p:pic>
      <p:sp>
        <p:nvSpPr>
          <p:cNvPr id="15362" name="流程图: 联系 83"/>
          <p:cNvSpPr>
            <a:spLocks noChangeArrowheads="1"/>
          </p:cNvSpPr>
          <p:nvPr/>
        </p:nvSpPr>
        <p:spPr bwMode="auto">
          <a:xfrm>
            <a:off x="6532762" y="1791145"/>
            <a:ext cx="298174" cy="300273"/>
          </a:xfrm>
          <a:prstGeom prst="flowChartConnector">
            <a:avLst/>
          </a:prstGeom>
          <a:solidFill>
            <a:srgbClr val="33A6B2"/>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5363" name="矩形 2"/>
          <p:cNvSpPr>
            <a:spLocks noChangeArrowheads="1"/>
          </p:cNvSpPr>
          <p:nvPr/>
        </p:nvSpPr>
        <p:spPr bwMode="auto">
          <a:xfrm>
            <a:off x="3410336" y="2778058"/>
            <a:ext cx="825227" cy="821028"/>
          </a:xfrm>
          <a:custGeom>
            <a:avLst/>
            <a:gdLst>
              <a:gd name="T0" fmla="*/ 0 w 622735"/>
              <a:gd name="T1" fmla="*/ 0 h 620354"/>
              <a:gd name="T2" fmla="*/ 641425 w 622735"/>
              <a:gd name="T3" fmla="*/ 2397 h 620354"/>
              <a:gd name="T4" fmla="*/ 638975 w 622735"/>
              <a:gd name="T5" fmla="*/ 626106 h 620354"/>
              <a:gd name="T6" fmla="*/ 636822 w 622735"/>
              <a:gd name="T7" fmla="*/ 624861 h 620354"/>
              <a:gd name="T8" fmla="*/ 463460 w 622735"/>
              <a:gd name="T9" fmla="*/ 455016 h 620354"/>
              <a:gd name="T10" fmla="*/ 512251 w 622735"/>
              <a:gd name="T11" fmla="*/ 329444 h 620354"/>
              <a:gd name="T12" fmla="*/ 307668 w 622735"/>
              <a:gd name="T13" fmla="*/ 128977 h 620354"/>
              <a:gd name="T14" fmla="*/ 179485 w 622735"/>
              <a:gd name="T15" fmla="*/ 176805 h 620354"/>
              <a:gd name="T16" fmla="*/ 7356 w 622735"/>
              <a:gd name="T17" fmla="*/ 8177 h 620354"/>
              <a:gd name="T18" fmla="*/ 6329 w 622735"/>
              <a:gd name="T19" fmla="*/ 10410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0A3A4A"/>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sp>
        <p:nvSpPr>
          <p:cNvPr id="15364" name="矩形 2"/>
          <p:cNvSpPr>
            <a:spLocks noChangeArrowheads="1"/>
          </p:cNvSpPr>
          <p:nvPr/>
        </p:nvSpPr>
        <p:spPr bwMode="auto">
          <a:xfrm rot="16200000" flipH="1">
            <a:off x="3408236" y="2878849"/>
            <a:ext cx="823128" cy="818928"/>
          </a:xfrm>
          <a:custGeom>
            <a:avLst/>
            <a:gdLst>
              <a:gd name="T0" fmla="*/ 0 w 622735"/>
              <a:gd name="T1" fmla="*/ 0 h 620354"/>
              <a:gd name="T2" fmla="*/ 615812 w 622735"/>
              <a:gd name="T3" fmla="*/ 2301 h 620354"/>
              <a:gd name="T4" fmla="*/ 613457 w 622735"/>
              <a:gd name="T5" fmla="*/ 600980 h 620354"/>
              <a:gd name="T6" fmla="*/ 611391 w 622735"/>
              <a:gd name="T7" fmla="*/ 599784 h 620354"/>
              <a:gd name="T8" fmla="*/ 444953 w 622735"/>
              <a:gd name="T9" fmla="*/ 436757 h 620354"/>
              <a:gd name="T10" fmla="*/ 491795 w 622735"/>
              <a:gd name="T11" fmla="*/ 316223 h 620354"/>
              <a:gd name="T12" fmla="*/ 295379 w 622735"/>
              <a:gd name="T13" fmla="*/ 123801 h 620354"/>
              <a:gd name="T14" fmla="*/ 172316 w 622735"/>
              <a:gd name="T15" fmla="*/ 169708 h 620354"/>
              <a:gd name="T16" fmla="*/ 7064 w 622735"/>
              <a:gd name="T17" fmla="*/ 7841 h 620354"/>
              <a:gd name="T18" fmla="*/ 6080 w 622735"/>
              <a:gd name="T19" fmla="*/ 9994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sp>
        <p:nvSpPr>
          <p:cNvPr id="15365" name="TextBox 79"/>
          <p:cNvSpPr>
            <a:spLocks noChangeArrowheads="1"/>
          </p:cNvSpPr>
          <p:nvPr/>
        </p:nvSpPr>
        <p:spPr bwMode="auto">
          <a:xfrm>
            <a:off x="4331830" y="2787639"/>
            <a:ext cx="57000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4800" dirty="0" smtClean="0">
                <a:solidFill>
                  <a:srgbClr val="FFFF00"/>
                </a:solidFill>
                <a:latin typeface="微软雅黑" pitchFamily="34" charset="-122"/>
                <a:ea typeface="微软雅黑" pitchFamily="34" charset="-122"/>
                <a:sym typeface="Arial" panose="020B0604020202020204" pitchFamily="34" charset="0"/>
              </a:rPr>
              <a:t>财务决策</a:t>
            </a:r>
            <a:r>
              <a:rPr lang="en-US" altLang="zh-CN" sz="2400" dirty="0" smtClean="0">
                <a:solidFill>
                  <a:srgbClr val="FFFF00"/>
                </a:solidFill>
                <a:latin typeface="微软雅黑" pitchFamily="34" charset="-122"/>
                <a:ea typeface="微软雅黑" pitchFamily="34" charset="-122"/>
                <a:sym typeface="Arial" panose="020B0604020202020204" pitchFamily="34" charset="0"/>
              </a:rPr>
              <a:t>—</a:t>
            </a:r>
            <a:r>
              <a:rPr lang="zh-CN" altLang="en-US" sz="2400" dirty="0" smtClean="0">
                <a:solidFill>
                  <a:srgbClr val="FFFF00"/>
                </a:solidFill>
                <a:latin typeface="微软雅黑" pitchFamily="34" charset="-122"/>
                <a:ea typeface="微软雅黑" pitchFamily="34" charset="-122"/>
                <a:sym typeface="Arial" panose="020B0604020202020204" pitchFamily="34" charset="0"/>
              </a:rPr>
              <a:t>平台操作（</a:t>
            </a:r>
            <a:r>
              <a:rPr lang="zh-CN" altLang="en-US" sz="2400" dirty="0">
                <a:solidFill>
                  <a:srgbClr val="FFFF00"/>
                </a:solidFill>
                <a:latin typeface="微软雅黑" pitchFamily="34" charset="-122"/>
                <a:ea typeface="微软雅黑" pitchFamily="34" charset="-122"/>
                <a:sym typeface="Arial" panose="020B0604020202020204" pitchFamily="34" charset="0"/>
              </a:rPr>
              <a:t>非</a:t>
            </a:r>
            <a:r>
              <a:rPr lang="zh-CN" altLang="en-US" sz="2400" dirty="0" smtClean="0">
                <a:solidFill>
                  <a:srgbClr val="FFFF00"/>
                </a:solidFill>
                <a:latin typeface="微软雅黑" pitchFamily="34" charset="-122"/>
                <a:ea typeface="微软雅黑" pitchFamily="34" charset="-122"/>
                <a:sym typeface="Arial" panose="020B0604020202020204" pitchFamily="34" charset="0"/>
              </a:rPr>
              <a:t>共享版）</a:t>
            </a:r>
            <a:endParaRPr lang="zh-CN" altLang="en-US" sz="2400" dirty="0">
              <a:solidFill>
                <a:srgbClr val="FFFF00"/>
              </a:solidFill>
              <a:latin typeface="微软雅黑" pitchFamily="34" charset="-122"/>
              <a:ea typeface="微软雅黑" pitchFamily="34" charset="-122"/>
              <a:sym typeface="Arial" panose="020B0604020202020204" pitchFamily="34" charset="0"/>
            </a:endParaRPr>
          </a:p>
        </p:txBody>
      </p:sp>
      <p:grpSp>
        <p:nvGrpSpPr>
          <p:cNvPr id="15366" name="组合 97"/>
          <p:cNvGrpSpPr>
            <a:grpSpLocks/>
          </p:cNvGrpSpPr>
          <p:nvPr/>
        </p:nvGrpSpPr>
        <p:grpSpPr bwMode="auto">
          <a:xfrm>
            <a:off x="5398862" y="1471973"/>
            <a:ext cx="768533" cy="774832"/>
            <a:chOff x="0" y="0"/>
            <a:chExt cx="581024" cy="585789"/>
          </a:xfrm>
        </p:grpSpPr>
        <p:sp>
          <p:nvSpPr>
            <p:cNvPr id="15388" name="椭圆 81"/>
            <p:cNvSpPr>
              <a:spLocks noChangeArrowheads="1"/>
            </p:cNvSpPr>
            <p:nvPr/>
          </p:nvSpPr>
          <p:spPr bwMode="auto">
            <a:xfrm>
              <a:off x="0" y="0"/>
              <a:ext cx="581024" cy="585789"/>
            </a:xfrm>
            <a:prstGeom prst="ellipse">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5389" name="流程图: 联系 3"/>
            <p:cNvSpPr>
              <a:spLocks noChangeArrowheads="1"/>
            </p:cNvSpPr>
            <p:nvPr/>
          </p:nvSpPr>
          <p:spPr bwMode="auto">
            <a:xfrm>
              <a:off x="161925" y="161926"/>
              <a:ext cx="247650" cy="252413"/>
            </a:xfrm>
            <a:custGeom>
              <a:avLst/>
              <a:gdLst>
                <a:gd name="T0" fmla="*/ 0 w 846723"/>
                <a:gd name="T1" fmla="*/ 0 h 866776"/>
                <a:gd name="T2" fmla="*/ 0 w 846723"/>
                <a:gd name="T3" fmla="*/ 0 h 866776"/>
                <a:gd name="T4" fmla="*/ 0 w 846723"/>
                <a:gd name="T5" fmla="*/ 0 h 866776"/>
                <a:gd name="T6" fmla="*/ 0 w 846723"/>
                <a:gd name="T7" fmla="*/ 0 h 866776"/>
                <a:gd name="T8" fmla="*/ 0 w 846723"/>
                <a:gd name="T9" fmla="*/ 0 h 866776"/>
                <a:gd name="T10" fmla="*/ 0 w 846723"/>
                <a:gd name="T11" fmla="*/ 0 h 866776"/>
                <a:gd name="T12" fmla="*/ 0 w 846723"/>
                <a:gd name="T13" fmla="*/ 0 h 866776"/>
                <a:gd name="T14" fmla="*/ 0 w 846723"/>
                <a:gd name="T15" fmla="*/ 0 h 866776"/>
                <a:gd name="T16" fmla="*/ 0 w 846723"/>
                <a:gd name="T17" fmla="*/ 0 h 866776"/>
                <a:gd name="T18" fmla="*/ 0 w 846723"/>
                <a:gd name="T19" fmla="*/ 0 h 866776"/>
                <a:gd name="T20" fmla="*/ 0 w 846723"/>
                <a:gd name="T21" fmla="*/ 0 h 866776"/>
                <a:gd name="T22" fmla="*/ 0 w 846723"/>
                <a:gd name="T23" fmla="*/ 0 h 866776"/>
                <a:gd name="T24" fmla="*/ 0 w 846723"/>
                <a:gd name="T25" fmla="*/ 0 h 866776"/>
                <a:gd name="T26" fmla="*/ 0 w 846723"/>
                <a:gd name="T27" fmla="*/ 0 h 8667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6723"/>
                <a:gd name="T43" fmla="*/ 0 h 866776"/>
                <a:gd name="T44" fmla="*/ 846723 w 846723"/>
                <a:gd name="T45" fmla="*/ 866776 h 8667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6723" h="866776">
                  <a:moveTo>
                    <a:pt x="433388" y="0"/>
                  </a:moveTo>
                  <a:cubicBezTo>
                    <a:pt x="552771" y="0"/>
                    <a:pt x="660878" y="48270"/>
                    <a:pt x="736476" y="128943"/>
                  </a:cubicBezTo>
                  <a:lnTo>
                    <a:pt x="842889" y="49490"/>
                  </a:lnTo>
                  <a:lnTo>
                    <a:pt x="846723" y="440025"/>
                  </a:lnTo>
                  <a:lnTo>
                    <a:pt x="473372" y="325390"/>
                  </a:lnTo>
                  <a:lnTo>
                    <a:pt x="581670" y="244529"/>
                  </a:lnTo>
                  <a:cubicBezTo>
                    <a:pt x="540054" y="210471"/>
                    <a:pt x="486672" y="190500"/>
                    <a:pt x="428625" y="190500"/>
                  </a:cubicBezTo>
                  <a:cubicBezTo>
                    <a:pt x="291852" y="190500"/>
                    <a:pt x="180975" y="301377"/>
                    <a:pt x="180975" y="438150"/>
                  </a:cubicBezTo>
                  <a:cubicBezTo>
                    <a:pt x="180975" y="574923"/>
                    <a:pt x="291852" y="685800"/>
                    <a:pt x="428625" y="685800"/>
                  </a:cubicBezTo>
                  <a:cubicBezTo>
                    <a:pt x="526359" y="685800"/>
                    <a:pt x="610870" y="629185"/>
                    <a:pt x="650301" y="546546"/>
                  </a:cubicBezTo>
                  <a:lnTo>
                    <a:pt x="804187" y="654647"/>
                  </a:lnTo>
                  <a:cubicBezTo>
                    <a:pt x="729936" y="782046"/>
                    <a:pt x="591557" y="866776"/>
                    <a:pt x="433388" y="866776"/>
                  </a:cubicBezTo>
                  <a:cubicBezTo>
                    <a:pt x="194034" y="866776"/>
                    <a:pt x="0" y="672742"/>
                    <a:pt x="0" y="433388"/>
                  </a:cubicBezTo>
                  <a:cubicBezTo>
                    <a:pt x="0" y="194034"/>
                    <a:pt x="194034" y="0"/>
                    <a:pt x="433388" y="0"/>
                  </a:cubicBez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15367" name="流程图: 联系 83"/>
          <p:cNvSpPr>
            <a:spLocks noChangeArrowheads="1"/>
          </p:cNvSpPr>
          <p:nvPr/>
        </p:nvSpPr>
        <p:spPr bwMode="auto">
          <a:xfrm>
            <a:off x="6532762" y="1791145"/>
            <a:ext cx="298174" cy="300273"/>
          </a:xfrm>
          <a:prstGeom prst="flowChartConnector">
            <a:avLst/>
          </a:prstGeom>
          <a:solidFill>
            <a:srgbClr val="33A6B2"/>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grpSp>
        <p:nvGrpSpPr>
          <p:cNvPr id="15368" name="组合 84"/>
          <p:cNvGrpSpPr>
            <a:grpSpLocks/>
          </p:cNvGrpSpPr>
          <p:nvPr/>
        </p:nvGrpSpPr>
        <p:grpSpPr bwMode="auto">
          <a:xfrm>
            <a:off x="6331179" y="300276"/>
            <a:ext cx="1245192" cy="1245190"/>
            <a:chOff x="0" y="0"/>
            <a:chExt cx="3155775" cy="3155775"/>
          </a:xfrm>
        </p:grpSpPr>
        <p:sp>
          <p:nvSpPr>
            <p:cNvPr id="15382" name="流程图: 联系 85"/>
            <p:cNvSpPr>
              <a:spLocks noChangeArrowheads="1"/>
            </p:cNvSpPr>
            <p:nvPr/>
          </p:nvSpPr>
          <p:spPr bwMode="auto">
            <a:xfrm>
              <a:off x="0" y="0"/>
              <a:ext cx="3155775" cy="3155775"/>
            </a:xfrm>
            <a:prstGeom prst="flowChartConnector">
              <a:avLst/>
            </a:prstGeom>
            <a:solidFill>
              <a:srgbClr val="196674"/>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grpSp>
          <p:nvGrpSpPr>
            <p:cNvPr id="15383" name="组合 86"/>
            <p:cNvGrpSpPr>
              <a:grpSpLocks/>
            </p:cNvGrpSpPr>
            <p:nvPr/>
          </p:nvGrpSpPr>
          <p:grpSpPr bwMode="auto">
            <a:xfrm>
              <a:off x="823120" y="1009894"/>
              <a:ext cx="1473993" cy="1147762"/>
              <a:chOff x="0" y="0"/>
              <a:chExt cx="1473993" cy="1147762"/>
            </a:xfrm>
          </p:grpSpPr>
          <p:sp>
            <p:nvSpPr>
              <p:cNvPr id="15384" name="流程图: 联系 87"/>
              <p:cNvSpPr>
                <a:spLocks noChangeArrowheads="1"/>
              </p:cNvSpPr>
              <p:nvPr/>
            </p:nvSpPr>
            <p:spPr bwMode="auto">
              <a:xfrm>
                <a:off x="54767" y="1"/>
                <a:ext cx="404812" cy="404812"/>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5385" name="圆角矩形 12"/>
              <p:cNvSpPr>
                <a:spLocks noChangeArrowheads="1"/>
              </p:cNvSpPr>
              <p:nvPr/>
            </p:nvSpPr>
            <p:spPr bwMode="auto">
              <a:xfrm>
                <a:off x="0" y="431005"/>
                <a:ext cx="802480" cy="716757"/>
              </a:xfrm>
              <a:custGeom>
                <a:avLst/>
                <a:gdLst>
                  <a:gd name="T0" fmla="*/ 84933 w 802480"/>
                  <a:gd name="T1" fmla="*/ 0 h 716757"/>
                  <a:gd name="T2" fmla="*/ 424653 w 802480"/>
                  <a:gd name="T3" fmla="*/ 0 h 716757"/>
                  <a:gd name="T4" fmla="*/ 509586 w 802480"/>
                  <a:gd name="T5" fmla="*/ 84933 h 716757"/>
                  <a:gd name="T6" fmla="*/ 509586 w 802480"/>
                  <a:gd name="T7" fmla="*/ 93792 h 716757"/>
                  <a:gd name="T8" fmla="*/ 705329 w 802480"/>
                  <a:gd name="T9" fmla="*/ 461963 h 716757"/>
                  <a:gd name="T10" fmla="*/ 776286 w 802480"/>
                  <a:gd name="T11" fmla="*/ 461963 h 716757"/>
                  <a:gd name="T12" fmla="*/ 802480 w 802480"/>
                  <a:gd name="T13" fmla="*/ 488157 h 716757"/>
                  <a:gd name="T14" fmla="*/ 802480 w 802480"/>
                  <a:gd name="T15" fmla="*/ 621507 h 716757"/>
                  <a:gd name="T16" fmla="*/ 776286 w 802480"/>
                  <a:gd name="T17" fmla="*/ 647701 h 716757"/>
                  <a:gd name="T18" fmla="*/ 671511 w 802480"/>
                  <a:gd name="T19" fmla="*/ 647701 h 716757"/>
                  <a:gd name="T20" fmla="*/ 662905 w 802480"/>
                  <a:gd name="T21" fmla="*/ 644136 h 716757"/>
                  <a:gd name="T22" fmla="*/ 660340 w 802480"/>
                  <a:gd name="T23" fmla="*/ 645500 h 716757"/>
                  <a:gd name="T24" fmla="*/ 658686 w 802480"/>
                  <a:gd name="T25" fmla="*/ 642389 h 716757"/>
                  <a:gd name="T26" fmla="*/ 645317 w 802480"/>
                  <a:gd name="T27" fmla="*/ 621507 h 716757"/>
                  <a:gd name="T28" fmla="*/ 645317 w 802480"/>
                  <a:gd name="T29" fmla="*/ 617244 h 716757"/>
                  <a:gd name="T30" fmla="*/ 509586 w 802480"/>
                  <a:gd name="T31" fmla="*/ 361948 h 716757"/>
                  <a:gd name="T32" fmla="*/ 509586 w 802480"/>
                  <a:gd name="T33" fmla="*/ 476250 h 716757"/>
                  <a:gd name="T34" fmla="*/ 509586 w 802480"/>
                  <a:gd name="T35" fmla="*/ 631824 h 716757"/>
                  <a:gd name="T36" fmla="*/ 509586 w 802480"/>
                  <a:gd name="T37" fmla="*/ 716757 h 716757"/>
                  <a:gd name="T38" fmla="*/ 424653 w 802480"/>
                  <a:gd name="T39" fmla="*/ 716757 h 716757"/>
                  <a:gd name="T40" fmla="*/ 84933 w 802480"/>
                  <a:gd name="T41" fmla="*/ 716757 h 716757"/>
                  <a:gd name="T42" fmla="*/ 0 w 802480"/>
                  <a:gd name="T43" fmla="*/ 716757 h 716757"/>
                  <a:gd name="T44" fmla="*/ 0 w 802480"/>
                  <a:gd name="T45" fmla="*/ 631824 h 716757"/>
                  <a:gd name="T46" fmla="*/ 0 w 802480"/>
                  <a:gd name="T47" fmla="*/ 476250 h 716757"/>
                  <a:gd name="T48" fmla="*/ 0 w 802480"/>
                  <a:gd name="T49" fmla="*/ 84933 h 716757"/>
                  <a:gd name="T50" fmla="*/ 84933 w 802480"/>
                  <a:gd name="T51" fmla="*/ 0 h 7167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2480"/>
                  <a:gd name="T79" fmla="*/ 0 h 716757"/>
                  <a:gd name="T80" fmla="*/ 802480 w 802480"/>
                  <a:gd name="T81" fmla="*/ 716757 h 7167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2480" h="716757">
                    <a:moveTo>
                      <a:pt x="84933" y="0"/>
                    </a:moveTo>
                    <a:lnTo>
                      <a:pt x="424653" y="0"/>
                    </a:lnTo>
                    <a:cubicBezTo>
                      <a:pt x="471560" y="0"/>
                      <a:pt x="509586" y="38026"/>
                      <a:pt x="509586" y="84933"/>
                    </a:cubicBezTo>
                    <a:lnTo>
                      <a:pt x="509586" y="93792"/>
                    </a:lnTo>
                    <a:lnTo>
                      <a:pt x="705329" y="461963"/>
                    </a:lnTo>
                    <a:lnTo>
                      <a:pt x="776286" y="461963"/>
                    </a:lnTo>
                    <a:cubicBezTo>
                      <a:pt x="790753" y="461963"/>
                      <a:pt x="802480" y="473690"/>
                      <a:pt x="802480" y="488157"/>
                    </a:cubicBezTo>
                    <a:lnTo>
                      <a:pt x="802480" y="621507"/>
                    </a:lnTo>
                    <a:cubicBezTo>
                      <a:pt x="802480" y="635974"/>
                      <a:pt x="790753" y="647701"/>
                      <a:pt x="776286" y="647701"/>
                    </a:cubicBezTo>
                    <a:lnTo>
                      <a:pt x="671511" y="647701"/>
                    </a:lnTo>
                    <a:lnTo>
                      <a:pt x="662905" y="644136"/>
                    </a:lnTo>
                    <a:lnTo>
                      <a:pt x="660340" y="645500"/>
                    </a:lnTo>
                    <a:lnTo>
                      <a:pt x="658686" y="642389"/>
                    </a:lnTo>
                    <a:cubicBezTo>
                      <a:pt x="650310" y="639220"/>
                      <a:pt x="645317" y="630947"/>
                      <a:pt x="645317" y="621507"/>
                    </a:cubicBezTo>
                    <a:lnTo>
                      <a:pt x="645317" y="617244"/>
                    </a:lnTo>
                    <a:lnTo>
                      <a:pt x="509586" y="361948"/>
                    </a:lnTo>
                    <a:lnTo>
                      <a:pt x="509586" y="476250"/>
                    </a:lnTo>
                    <a:lnTo>
                      <a:pt x="509586" y="631824"/>
                    </a:lnTo>
                    <a:lnTo>
                      <a:pt x="509586" y="716757"/>
                    </a:lnTo>
                    <a:lnTo>
                      <a:pt x="424653" y="716757"/>
                    </a:lnTo>
                    <a:lnTo>
                      <a:pt x="84933" y="716757"/>
                    </a:lnTo>
                    <a:lnTo>
                      <a:pt x="0" y="716757"/>
                    </a:lnTo>
                    <a:lnTo>
                      <a:pt x="0" y="631824"/>
                    </a:lnTo>
                    <a:lnTo>
                      <a:pt x="0" y="476250"/>
                    </a:lnTo>
                    <a:lnTo>
                      <a:pt x="0" y="84933"/>
                    </a:lnTo>
                    <a:cubicBezTo>
                      <a:pt x="0" y="38026"/>
                      <a:pt x="38026" y="0"/>
                      <a:pt x="84933" y="0"/>
                    </a:cubicBez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sp>
            <p:nvSpPr>
              <p:cNvPr id="15386" name="流程图: 联系 89"/>
              <p:cNvSpPr>
                <a:spLocks noChangeArrowheads="1"/>
              </p:cNvSpPr>
              <p:nvPr/>
            </p:nvSpPr>
            <p:spPr bwMode="auto">
              <a:xfrm flipH="1">
                <a:off x="1016792" y="0"/>
                <a:ext cx="404812" cy="404812"/>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5387" name="圆角矩形 12"/>
              <p:cNvSpPr>
                <a:spLocks noChangeArrowheads="1"/>
              </p:cNvSpPr>
              <p:nvPr/>
            </p:nvSpPr>
            <p:spPr bwMode="auto">
              <a:xfrm flipH="1">
                <a:off x="671513" y="431004"/>
                <a:ext cx="802480" cy="716757"/>
              </a:xfrm>
              <a:custGeom>
                <a:avLst/>
                <a:gdLst>
                  <a:gd name="T0" fmla="*/ 84933 w 802480"/>
                  <a:gd name="T1" fmla="*/ 0 h 716757"/>
                  <a:gd name="T2" fmla="*/ 424653 w 802480"/>
                  <a:gd name="T3" fmla="*/ 0 h 716757"/>
                  <a:gd name="T4" fmla="*/ 509586 w 802480"/>
                  <a:gd name="T5" fmla="*/ 84933 h 716757"/>
                  <a:gd name="T6" fmla="*/ 509586 w 802480"/>
                  <a:gd name="T7" fmla="*/ 93792 h 716757"/>
                  <a:gd name="T8" fmla="*/ 705329 w 802480"/>
                  <a:gd name="T9" fmla="*/ 461963 h 716757"/>
                  <a:gd name="T10" fmla="*/ 776286 w 802480"/>
                  <a:gd name="T11" fmla="*/ 461963 h 716757"/>
                  <a:gd name="T12" fmla="*/ 802480 w 802480"/>
                  <a:gd name="T13" fmla="*/ 488157 h 716757"/>
                  <a:gd name="T14" fmla="*/ 802480 w 802480"/>
                  <a:gd name="T15" fmla="*/ 621507 h 716757"/>
                  <a:gd name="T16" fmla="*/ 776286 w 802480"/>
                  <a:gd name="T17" fmla="*/ 647701 h 716757"/>
                  <a:gd name="T18" fmla="*/ 671511 w 802480"/>
                  <a:gd name="T19" fmla="*/ 647701 h 716757"/>
                  <a:gd name="T20" fmla="*/ 662905 w 802480"/>
                  <a:gd name="T21" fmla="*/ 644136 h 716757"/>
                  <a:gd name="T22" fmla="*/ 660340 w 802480"/>
                  <a:gd name="T23" fmla="*/ 645500 h 716757"/>
                  <a:gd name="T24" fmla="*/ 658686 w 802480"/>
                  <a:gd name="T25" fmla="*/ 642389 h 716757"/>
                  <a:gd name="T26" fmla="*/ 645317 w 802480"/>
                  <a:gd name="T27" fmla="*/ 621507 h 716757"/>
                  <a:gd name="T28" fmla="*/ 645317 w 802480"/>
                  <a:gd name="T29" fmla="*/ 617244 h 716757"/>
                  <a:gd name="T30" fmla="*/ 509586 w 802480"/>
                  <a:gd name="T31" fmla="*/ 361948 h 716757"/>
                  <a:gd name="T32" fmla="*/ 509586 w 802480"/>
                  <a:gd name="T33" fmla="*/ 476250 h 716757"/>
                  <a:gd name="T34" fmla="*/ 509586 w 802480"/>
                  <a:gd name="T35" fmla="*/ 631824 h 716757"/>
                  <a:gd name="T36" fmla="*/ 509586 w 802480"/>
                  <a:gd name="T37" fmla="*/ 716757 h 716757"/>
                  <a:gd name="T38" fmla="*/ 424653 w 802480"/>
                  <a:gd name="T39" fmla="*/ 716757 h 716757"/>
                  <a:gd name="T40" fmla="*/ 84933 w 802480"/>
                  <a:gd name="T41" fmla="*/ 716757 h 716757"/>
                  <a:gd name="T42" fmla="*/ 0 w 802480"/>
                  <a:gd name="T43" fmla="*/ 716757 h 716757"/>
                  <a:gd name="T44" fmla="*/ 0 w 802480"/>
                  <a:gd name="T45" fmla="*/ 631824 h 716757"/>
                  <a:gd name="T46" fmla="*/ 0 w 802480"/>
                  <a:gd name="T47" fmla="*/ 476250 h 716757"/>
                  <a:gd name="T48" fmla="*/ 0 w 802480"/>
                  <a:gd name="T49" fmla="*/ 84933 h 716757"/>
                  <a:gd name="T50" fmla="*/ 84933 w 802480"/>
                  <a:gd name="T51" fmla="*/ 0 h 7167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2480"/>
                  <a:gd name="T79" fmla="*/ 0 h 716757"/>
                  <a:gd name="T80" fmla="*/ 802480 w 802480"/>
                  <a:gd name="T81" fmla="*/ 716757 h 7167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2480" h="716757">
                    <a:moveTo>
                      <a:pt x="84933" y="0"/>
                    </a:moveTo>
                    <a:lnTo>
                      <a:pt x="424653" y="0"/>
                    </a:lnTo>
                    <a:cubicBezTo>
                      <a:pt x="471560" y="0"/>
                      <a:pt x="509586" y="38026"/>
                      <a:pt x="509586" y="84933"/>
                    </a:cubicBezTo>
                    <a:lnTo>
                      <a:pt x="509586" y="93792"/>
                    </a:lnTo>
                    <a:lnTo>
                      <a:pt x="705329" y="461963"/>
                    </a:lnTo>
                    <a:lnTo>
                      <a:pt x="776286" y="461963"/>
                    </a:lnTo>
                    <a:cubicBezTo>
                      <a:pt x="790753" y="461963"/>
                      <a:pt x="802480" y="473690"/>
                      <a:pt x="802480" y="488157"/>
                    </a:cubicBezTo>
                    <a:lnTo>
                      <a:pt x="802480" y="621507"/>
                    </a:lnTo>
                    <a:cubicBezTo>
                      <a:pt x="802480" y="635974"/>
                      <a:pt x="790753" y="647701"/>
                      <a:pt x="776286" y="647701"/>
                    </a:cubicBezTo>
                    <a:lnTo>
                      <a:pt x="671511" y="647701"/>
                    </a:lnTo>
                    <a:lnTo>
                      <a:pt x="662905" y="644136"/>
                    </a:lnTo>
                    <a:lnTo>
                      <a:pt x="660340" y="645500"/>
                    </a:lnTo>
                    <a:lnTo>
                      <a:pt x="658686" y="642389"/>
                    </a:lnTo>
                    <a:cubicBezTo>
                      <a:pt x="650310" y="639220"/>
                      <a:pt x="645317" y="630947"/>
                      <a:pt x="645317" y="621507"/>
                    </a:cubicBezTo>
                    <a:lnTo>
                      <a:pt x="645317" y="617244"/>
                    </a:lnTo>
                    <a:lnTo>
                      <a:pt x="509586" y="361948"/>
                    </a:lnTo>
                    <a:lnTo>
                      <a:pt x="509586" y="476250"/>
                    </a:lnTo>
                    <a:lnTo>
                      <a:pt x="509586" y="631824"/>
                    </a:lnTo>
                    <a:lnTo>
                      <a:pt x="509586" y="716757"/>
                    </a:lnTo>
                    <a:lnTo>
                      <a:pt x="424653" y="716757"/>
                    </a:lnTo>
                    <a:lnTo>
                      <a:pt x="84933" y="716757"/>
                    </a:lnTo>
                    <a:lnTo>
                      <a:pt x="0" y="716757"/>
                    </a:lnTo>
                    <a:lnTo>
                      <a:pt x="0" y="631824"/>
                    </a:lnTo>
                    <a:lnTo>
                      <a:pt x="0" y="476250"/>
                    </a:lnTo>
                    <a:lnTo>
                      <a:pt x="0" y="84933"/>
                    </a:lnTo>
                    <a:cubicBezTo>
                      <a:pt x="0" y="38026"/>
                      <a:pt x="38026" y="0"/>
                      <a:pt x="84933" y="0"/>
                    </a:cubicBez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grpSp>
      <p:grpSp>
        <p:nvGrpSpPr>
          <p:cNvPr id="15369" name="组合 91"/>
          <p:cNvGrpSpPr>
            <a:grpSpLocks/>
          </p:cNvGrpSpPr>
          <p:nvPr/>
        </p:nvGrpSpPr>
        <p:grpSpPr bwMode="auto">
          <a:xfrm>
            <a:off x="7055617" y="1732350"/>
            <a:ext cx="617346" cy="1069395"/>
            <a:chOff x="0" y="0"/>
            <a:chExt cx="466125" cy="809198"/>
          </a:xfrm>
        </p:grpSpPr>
        <p:sp>
          <p:nvSpPr>
            <p:cNvPr id="15380" name="流程图: 联系 92"/>
            <p:cNvSpPr>
              <a:spLocks noChangeArrowheads="1"/>
            </p:cNvSpPr>
            <p:nvPr/>
          </p:nvSpPr>
          <p:spPr bwMode="auto">
            <a:xfrm>
              <a:off x="38051" y="101690"/>
              <a:ext cx="394779" cy="395637"/>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33A6B2"/>
                </a:solidFill>
              </a:endParaRPr>
            </a:p>
          </p:txBody>
        </p:sp>
        <p:sp>
          <p:nvSpPr>
            <p:cNvPr id="15381" name="TextBox 93"/>
            <p:cNvSpPr>
              <a:spLocks noChangeArrowheads="1"/>
            </p:cNvSpPr>
            <p:nvPr/>
          </p:nvSpPr>
          <p:spPr bwMode="auto">
            <a:xfrm>
              <a:off x="0" y="0"/>
              <a:ext cx="466125" cy="80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6349" b="1">
                  <a:solidFill>
                    <a:srgbClr val="33A6B2"/>
                  </a:solidFill>
                  <a:ea typeface="微软雅黑" panose="020B0503020204020204" pitchFamily="34" charset="-122"/>
                </a:rPr>
                <a:t>“</a:t>
              </a:r>
              <a:endParaRPr lang="zh-CN" altLang="en-US" sz="6349" b="1">
                <a:solidFill>
                  <a:srgbClr val="33A6B2"/>
                </a:solidFill>
                <a:ea typeface="微软雅黑" panose="020B0503020204020204" pitchFamily="34" charset="-122"/>
              </a:endParaRPr>
            </a:p>
          </p:txBody>
        </p:sp>
      </p:grpSp>
      <p:grpSp>
        <p:nvGrpSpPr>
          <p:cNvPr id="15370" name="组合 103"/>
          <p:cNvGrpSpPr>
            <a:grpSpLocks/>
          </p:cNvGrpSpPr>
          <p:nvPr/>
        </p:nvGrpSpPr>
        <p:grpSpPr bwMode="auto">
          <a:xfrm>
            <a:off x="4288060" y="4739287"/>
            <a:ext cx="1700851" cy="1700851"/>
            <a:chOff x="0" y="0"/>
            <a:chExt cx="1285874" cy="1285874"/>
          </a:xfrm>
        </p:grpSpPr>
        <p:sp>
          <p:nvSpPr>
            <p:cNvPr id="15378" name="矩形 100"/>
            <p:cNvSpPr>
              <a:spLocks noChangeArrowheads="1"/>
            </p:cNvSpPr>
            <p:nvPr/>
          </p:nvSpPr>
          <p:spPr bwMode="auto">
            <a:xfrm>
              <a:off x="247650" y="276225"/>
              <a:ext cx="754061" cy="663574"/>
            </a:xfrm>
            <a:prstGeom prst="rect">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5379" name="流程图: 联系 5"/>
            <p:cNvSpPr>
              <a:spLocks noChangeArrowheads="1"/>
            </p:cNvSpPr>
            <p:nvPr/>
          </p:nvSpPr>
          <p:spPr bwMode="auto">
            <a:xfrm>
              <a:off x="0" y="0"/>
              <a:ext cx="1285874" cy="1285874"/>
            </a:xfrm>
            <a:custGeom>
              <a:avLst/>
              <a:gdLst>
                <a:gd name="T0" fmla="*/ 371475 w 1285874"/>
                <a:gd name="T1" fmla="*/ 647698 h 1285874"/>
                <a:gd name="T2" fmla="*/ 371475 w 1285874"/>
                <a:gd name="T3" fmla="*/ 869153 h 1285874"/>
                <a:gd name="T4" fmla="*/ 523875 w 1285874"/>
                <a:gd name="T5" fmla="*/ 869153 h 1285874"/>
                <a:gd name="T6" fmla="*/ 523875 w 1285874"/>
                <a:gd name="T7" fmla="*/ 647698 h 1285874"/>
                <a:gd name="T8" fmla="*/ 371475 w 1285874"/>
                <a:gd name="T9" fmla="*/ 647698 h 1285874"/>
                <a:gd name="T10" fmla="*/ 762000 w 1285874"/>
                <a:gd name="T11" fmla="*/ 590548 h 1285874"/>
                <a:gd name="T12" fmla="*/ 762000 w 1285874"/>
                <a:gd name="T13" fmla="*/ 869153 h 1285874"/>
                <a:gd name="T14" fmla="*/ 914400 w 1285874"/>
                <a:gd name="T15" fmla="*/ 869153 h 1285874"/>
                <a:gd name="T16" fmla="*/ 914400 w 1285874"/>
                <a:gd name="T17" fmla="*/ 590548 h 1285874"/>
                <a:gd name="T18" fmla="*/ 762000 w 1285874"/>
                <a:gd name="T19" fmla="*/ 590548 h 1285874"/>
                <a:gd name="T20" fmla="*/ 566737 w 1285874"/>
                <a:gd name="T21" fmla="*/ 514348 h 1285874"/>
                <a:gd name="T22" fmla="*/ 566737 w 1285874"/>
                <a:gd name="T23" fmla="*/ 869153 h 1285874"/>
                <a:gd name="T24" fmla="*/ 719137 w 1285874"/>
                <a:gd name="T25" fmla="*/ 869153 h 1285874"/>
                <a:gd name="T26" fmla="*/ 719137 w 1285874"/>
                <a:gd name="T27" fmla="*/ 514348 h 1285874"/>
                <a:gd name="T28" fmla="*/ 566737 w 1285874"/>
                <a:gd name="T29" fmla="*/ 514348 h 1285874"/>
                <a:gd name="T30" fmla="*/ 442913 w 1285874"/>
                <a:gd name="T31" fmla="*/ 476247 h 1285874"/>
                <a:gd name="T32" fmla="*/ 424925 w 1285874"/>
                <a:gd name="T33" fmla="*/ 534459 h 1285874"/>
                <a:gd name="T34" fmla="*/ 366713 w 1285874"/>
                <a:gd name="T35" fmla="*/ 534458 h 1285874"/>
                <a:gd name="T36" fmla="*/ 413808 w 1285874"/>
                <a:gd name="T37" fmla="*/ 570435 h 1285874"/>
                <a:gd name="T38" fmla="*/ 395819 w 1285874"/>
                <a:gd name="T39" fmla="*/ 628647 h 1285874"/>
                <a:gd name="T40" fmla="*/ 442913 w 1285874"/>
                <a:gd name="T41" fmla="*/ 592669 h 1285874"/>
                <a:gd name="T42" fmla="*/ 490007 w 1285874"/>
                <a:gd name="T43" fmla="*/ 628647 h 1285874"/>
                <a:gd name="T44" fmla="*/ 472018 w 1285874"/>
                <a:gd name="T45" fmla="*/ 570435 h 1285874"/>
                <a:gd name="T46" fmla="*/ 519113 w 1285874"/>
                <a:gd name="T47" fmla="*/ 534458 h 1285874"/>
                <a:gd name="T48" fmla="*/ 460901 w 1285874"/>
                <a:gd name="T49" fmla="*/ 534459 h 1285874"/>
                <a:gd name="T50" fmla="*/ 442913 w 1285874"/>
                <a:gd name="T51" fmla="*/ 476247 h 1285874"/>
                <a:gd name="T52" fmla="*/ 838200 w 1285874"/>
                <a:gd name="T53" fmla="*/ 419095 h 1285874"/>
                <a:gd name="T54" fmla="*/ 820212 w 1285874"/>
                <a:gd name="T55" fmla="*/ 477307 h 1285874"/>
                <a:gd name="T56" fmla="*/ 762000 w 1285874"/>
                <a:gd name="T57" fmla="*/ 477306 h 1285874"/>
                <a:gd name="T58" fmla="*/ 809095 w 1285874"/>
                <a:gd name="T59" fmla="*/ 513283 h 1285874"/>
                <a:gd name="T60" fmla="*/ 791106 w 1285874"/>
                <a:gd name="T61" fmla="*/ 571495 h 1285874"/>
                <a:gd name="T62" fmla="*/ 838200 w 1285874"/>
                <a:gd name="T63" fmla="*/ 535517 h 1285874"/>
                <a:gd name="T64" fmla="*/ 885294 w 1285874"/>
                <a:gd name="T65" fmla="*/ 571495 h 1285874"/>
                <a:gd name="T66" fmla="*/ 867305 w 1285874"/>
                <a:gd name="T67" fmla="*/ 513283 h 1285874"/>
                <a:gd name="T68" fmla="*/ 914400 w 1285874"/>
                <a:gd name="T69" fmla="*/ 477306 h 1285874"/>
                <a:gd name="T70" fmla="*/ 856188 w 1285874"/>
                <a:gd name="T71" fmla="*/ 477307 h 1285874"/>
                <a:gd name="T72" fmla="*/ 838200 w 1285874"/>
                <a:gd name="T73" fmla="*/ 419095 h 1285874"/>
                <a:gd name="T74" fmla="*/ 642937 w 1285874"/>
                <a:gd name="T75" fmla="*/ 338133 h 1285874"/>
                <a:gd name="T76" fmla="*/ 624949 w 1285874"/>
                <a:gd name="T77" fmla="*/ 396345 h 1285874"/>
                <a:gd name="T78" fmla="*/ 566737 w 1285874"/>
                <a:gd name="T79" fmla="*/ 396344 h 1285874"/>
                <a:gd name="T80" fmla="*/ 613832 w 1285874"/>
                <a:gd name="T81" fmla="*/ 432321 h 1285874"/>
                <a:gd name="T82" fmla="*/ 595843 w 1285874"/>
                <a:gd name="T83" fmla="*/ 490533 h 1285874"/>
                <a:gd name="T84" fmla="*/ 642937 w 1285874"/>
                <a:gd name="T85" fmla="*/ 454555 h 1285874"/>
                <a:gd name="T86" fmla="*/ 690031 w 1285874"/>
                <a:gd name="T87" fmla="*/ 490533 h 1285874"/>
                <a:gd name="T88" fmla="*/ 672042 w 1285874"/>
                <a:gd name="T89" fmla="*/ 432321 h 1285874"/>
                <a:gd name="T90" fmla="*/ 719137 w 1285874"/>
                <a:gd name="T91" fmla="*/ 396344 h 1285874"/>
                <a:gd name="T92" fmla="*/ 660925 w 1285874"/>
                <a:gd name="T93" fmla="*/ 396345 h 1285874"/>
                <a:gd name="T94" fmla="*/ 642937 w 1285874"/>
                <a:gd name="T95" fmla="*/ 338133 h 1285874"/>
                <a:gd name="T96" fmla="*/ 642937 w 1285874"/>
                <a:gd name="T97" fmla="*/ 0 h 1285874"/>
                <a:gd name="T98" fmla="*/ 1285874 w 1285874"/>
                <a:gd name="T99" fmla="*/ 642937 h 1285874"/>
                <a:gd name="T100" fmla="*/ 642937 w 1285874"/>
                <a:gd name="T101" fmla="*/ 1285874 h 1285874"/>
                <a:gd name="T102" fmla="*/ 0 w 1285874"/>
                <a:gd name="T103" fmla="*/ 642937 h 1285874"/>
                <a:gd name="T104" fmla="*/ 642937 w 1285874"/>
                <a:gd name="T105" fmla="*/ 0 h 12858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85874"/>
                <a:gd name="T160" fmla="*/ 0 h 1285874"/>
                <a:gd name="T161" fmla="*/ 1285874 w 1285874"/>
                <a:gd name="T162" fmla="*/ 1285874 h 128587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85874" h="1285874">
                  <a:moveTo>
                    <a:pt x="371475" y="647698"/>
                  </a:moveTo>
                  <a:lnTo>
                    <a:pt x="371475" y="869153"/>
                  </a:lnTo>
                  <a:lnTo>
                    <a:pt x="523875" y="869153"/>
                  </a:lnTo>
                  <a:lnTo>
                    <a:pt x="523875" y="647698"/>
                  </a:lnTo>
                  <a:lnTo>
                    <a:pt x="371475" y="647698"/>
                  </a:lnTo>
                  <a:close/>
                  <a:moveTo>
                    <a:pt x="762000" y="590548"/>
                  </a:moveTo>
                  <a:lnTo>
                    <a:pt x="762000" y="869153"/>
                  </a:lnTo>
                  <a:lnTo>
                    <a:pt x="914400" y="869153"/>
                  </a:lnTo>
                  <a:lnTo>
                    <a:pt x="914400" y="590548"/>
                  </a:lnTo>
                  <a:lnTo>
                    <a:pt x="762000" y="590548"/>
                  </a:lnTo>
                  <a:close/>
                  <a:moveTo>
                    <a:pt x="566737" y="514348"/>
                  </a:moveTo>
                  <a:lnTo>
                    <a:pt x="566737" y="869153"/>
                  </a:lnTo>
                  <a:lnTo>
                    <a:pt x="719137" y="869153"/>
                  </a:lnTo>
                  <a:lnTo>
                    <a:pt x="719137" y="514348"/>
                  </a:lnTo>
                  <a:lnTo>
                    <a:pt x="566737" y="514348"/>
                  </a:lnTo>
                  <a:close/>
                  <a:moveTo>
                    <a:pt x="442913" y="476247"/>
                  </a:moveTo>
                  <a:lnTo>
                    <a:pt x="424925" y="534459"/>
                  </a:lnTo>
                  <a:lnTo>
                    <a:pt x="366713" y="534458"/>
                  </a:lnTo>
                  <a:lnTo>
                    <a:pt x="413808" y="570435"/>
                  </a:lnTo>
                  <a:lnTo>
                    <a:pt x="395819" y="628647"/>
                  </a:lnTo>
                  <a:lnTo>
                    <a:pt x="442913" y="592669"/>
                  </a:lnTo>
                  <a:lnTo>
                    <a:pt x="490007" y="628647"/>
                  </a:lnTo>
                  <a:lnTo>
                    <a:pt x="472018" y="570435"/>
                  </a:lnTo>
                  <a:lnTo>
                    <a:pt x="519113" y="534458"/>
                  </a:lnTo>
                  <a:lnTo>
                    <a:pt x="460901" y="534459"/>
                  </a:lnTo>
                  <a:lnTo>
                    <a:pt x="442913" y="476247"/>
                  </a:lnTo>
                  <a:close/>
                  <a:moveTo>
                    <a:pt x="838200" y="419095"/>
                  </a:moveTo>
                  <a:lnTo>
                    <a:pt x="820212" y="477307"/>
                  </a:lnTo>
                  <a:lnTo>
                    <a:pt x="762000" y="477306"/>
                  </a:lnTo>
                  <a:lnTo>
                    <a:pt x="809095" y="513283"/>
                  </a:lnTo>
                  <a:lnTo>
                    <a:pt x="791106" y="571495"/>
                  </a:lnTo>
                  <a:lnTo>
                    <a:pt x="838200" y="535517"/>
                  </a:lnTo>
                  <a:lnTo>
                    <a:pt x="885294" y="571495"/>
                  </a:lnTo>
                  <a:lnTo>
                    <a:pt x="867305" y="513283"/>
                  </a:lnTo>
                  <a:lnTo>
                    <a:pt x="914400" y="477306"/>
                  </a:lnTo>
                  <a:lnTo>
                    <a:pt x="856188" y="477307"/>
                  </a:lnTo>
                  <a:lnTo>
                    <a:pt x="838200" y="419095"/>
                  </a:lnTo>
                  <a:close/>
                  <a:moveTo>
                    <a:pt x="642937" y="338133"/>
                  </a:moveTo>
                  <a:lnTo>
                    <a:pt x="624949" y="396345"/>
                  </a:lnTo>
                  <a:lnTo>
                    <a:pt x="566737" y="396344"/>
                  </a:lnTo>
                  <a:lnTo>
                    <a:pt x="613832" y="432321"/>
                  </a:lnTo>
                  <a:lnTo>
                    <a:pt x="595843" y="490533"/>
                  </a:lnTo>
                  <a:lnTo>
                    <a:pt x="642937" y="454555"/>
                  </a:lnTo>
                  <a:lnTo>
                    <a:pt x="690031" y="490533"/>
                  </a:lnTo>
                  <a:lnTo>
                    <a:pt x="672042" y="432321"/>
                  </a:lnTo>
                  <a:lnTo>
                    <a:pt x="719137" y="396344"/>
                  </a:lnTo>
                  <a:lnTo>
                    <a:pt x="660925" y="396345"/>
                  </a:lnTo>
                  <a:lnTo>
                    <a:pt x="642937" y="338133"/>
                  </a:lnTo>
                  <a:close/>
                  <a:moveTo>
                    <a:pt x="642937" y="0"/>
                  </a:moveTo>
                  <a:cubicBezTo>
                    <a:pt x="998021" y="0"/>
                    <a:pt x="1285874" y="287853"/>
                    <a:pt x="1285874" y="642937"/>
                  </a:cubicBezTo>
                  <a:cubicBezTo>
                    <a:pt x="1285874" y="998021"/>
                    <a:pt x="998021" y="1285874"/>
                    <a:pt x="642937" y="1285874"/>
                  </a:cubicBezTo>
                  <a:cubicBezTo>
                    <a:pt x="287853" y="1285874"/>
                    <a:pt x="0" y="998021"/>
                    <a:pt x="0" y="642937"/>
                  </a:cubicBezTo>
                  <a:cubicBezTo>
                    <a:pt x="0" y="287853"/>
                    <a:pt x="287853" y="0"/>
                    <a:pt x="642937" y="0"/>
                  </a:cubicBezTo>
                  <a:close/>
                </a:path>
              </a:pathLst>
            </a:custGeom>
            <a:solidFill>
              <a:srgbClr val="B1DE64"/>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grpSp>
        <p:nvGrpSpPr>
          <p:cNvPr id="15371" name="组合 102"/>
          <p:cNvGrpSpPr>
            <a:grpSpLocks/>
          </p:cNvGrpSpPr>
          <p:nvPr/>
        </p:nvGrpSpPr>
        <p:grpSpPr bwMode="auto">
          <a:xfrm>
            <a:off x="2412923" y="4155538"/>
            <a:ext cx="997413" cy="995313"/>
            <a:chOff x="0" y="0"/>
            <a:chExt cx="753812" cy="753812"/>
          </a:xfrm>
        </p:grpSpPr>
        <p:sp>
          <p:nvSpPr>
            <p:cNvPr id="15376" name="矩形 98"/>
            <p:cNvSpPr>
              <a:spLocks noChangeArrowheads="1"/>
            </p:cNvSpPr>
            <p:nvPr/>
          </p:nvSpPr>
          <p:spPr bwMode="auto">
            <a:xfrm>
              <a:off x="152349" y="178116"/>
              <a:ext cx="404678" cy="364184"/>
            </a:xfrm>
            <a:prstGeom prst="rect">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5377" name="流程图: 联系 2"/>
            <p:cNvSpPr>
              <a:spLocks noChangeArrowheads="1"/>
            </p:cNvSpPr>
            <p:nvPr/>
          </p:nvSpPr>
          <p:spPr bwMode="auto">
            <a:xfrm>
              <a:off x="0" y="0"/>
              <a:ext cx="753812" cy="753812"/>
            </a:xfrm>
            <a:custGeom>
              <a:avLst/>
              <a:gdLst>
                <a:gd name="T0" fmla="*/ 0 w 2542032"/>
                <a:gd name="T1" fmla="*/ 0 h 2542032"/>
                <a:gd name="T2" fmla="*/ 0 w 2542032"/>
                <a:gd name="T3" fmla="*/ 0 h 2542032"/>
                <a:gd name="T4" fmla="*/ 0 w 2542032"/>
                <a:gd name="T5" fmla="*/ 0 h 2542032"/>
                <a:gd name="T6" fmla="*/ 0 w 2542032"/>
                <a:gd name="T7" fmla="*/ 0 h 2542032"/>
                <a:gd name="T8" fmla="*/ 0 w 2542032"/>
                <a:gd name="T9" fmla="*/ 0 h 2542032"/>
                <a:gd name="T10" fmla="*/ 0 w 2542032"/>
                <a:gd name="T11" fmla="*/ 0 h 2542032"/>
                <a:gd name="T12" fmla="*/ 0 w 2542032"/>
                <a:gd name="T13" fmla="*/ 0 h 2542032"/>
                <a:gd name="T14" fmla="*/ 0 w 2542032"/>
                <a:gd name="T15" fmla="*/ 0 h 2542032"/>
                <a:gd name="T16" fmla="*/ 0 w 2542032"/>
                <a:gd name="T17" fmla="*/ 0 h 2542032"/>
                <a:gd name="T18" fmla="*/ 0 w 2542032"/>
                <a:gd name="T19" fmla="*/ 0 h 2542032"/>
                <a:gd name="T20" fmla="*/ 0 w 2542032"/>
                <a:gd name="T21" fmla="*/ 0 h 2542032"/>
                <a:gd name="T22" fmla="*/ 0 w 2542032"/>
                <a:gd name="T23" fmla="*/ 0 h 2542032"/>
                <a:gd name="T24" fmla="*/ 0 w 2542032"/>
                <a:gd name="T25" fmla="*/ 0 h 2542032"/>
                <a:gd name="T26" fmla="*/ 0 w 2542032"/>
                <a:gd name="T27" fmla="*/ 0 h 2542032"/>
                <a:gd name="T28" fmla="*/ 0 w 2542032"/>
                <a:gd name="T29" fmla="*/ 0 h 2542032"/>
                <a:gd name="T30" fmla="*/ 0 w 2542032"/>
                <a:gd name="T31" fmla="*/ 0 h 2542032"/>
                <a:gd name="T32" fmla="*/ 0 w 2542032"/>
                <a:gd name="T33" fmla="*/ 0 h 2542032"/>
                <a:gd name="T34" fmla="*/ 0 w 2542032"/>
                <a:gd name="T35" fmla="*/ 0 h 2542032"/>
                <a:gd name="T36" fmla="*/ 0 w 2542032"/>
                <a:gd name="T37" fmla="*/ 0 h 2542032"/>
                <a:gd name="T38" fmla="*/ 0 w 2542032"/>
                <a:gd name="T39" fmla="*/ 0 h 2542032"/>
                <a:gd name="T40" fmla="*/ 0 w 2542032"/>
                <a:gd name="T41" fmla="*/ 0 h 2542032"/>
                <a:gd name="T42" fmla="*/ 0 w 2542032"/>
                <a:gd name="T43" fmla="*/ 0 h 2542032"/>
                <a:gd name="T44" fmla="*/ 0 w 2542032"/>
                <a:gd name="T45" fmla="*/ 0 h 2542032"/>
                <a:gd name="T46" fmla="*/ 0 w 2542032"/>
                <a:gd name="T47" fmla="*/ 0 h 2542032"/>
                <a:gd name="T48" fmla="*/ 0 w 2542032"/>
                <a:gd name="T49" fmla="*/ 0 h 2542032"/>
                <a:gd name="T50" fmla="*/ 0 w 2542032"/>
                <a:gd name="T51" fmla="*/ 0 h 2542032"/>
                <a:gd name="T52" fmla="*/ 0 w 2542032"/>
                <a:gd name="T53" fmla="*/ 0 h 2542032"/>
                <a:gd name="T54" fmla="*/ 0 w 2542032"/>
                <a:gd name="T55" fmla="*/ 0 h 2542032"/>
                <a:gd name="T56" fmla="*/ 0 w 2542032"/>
                <a:gd name="T57" fmla="*/ 0 h 2542032"/>
                <a:gd name="T58" fmla="*/ 0 w 2542032"/>
                <a:gd name="T59" fmla="*/ 0 h 2542032"/>
                <a:gd name="T60" fmla="*/ 0 w 2542032"/>
                <a:gd name="T61" fmla="*/ 0 h 2542032"/>
                <a:gd name="T62" fmla="*/ 0 w 2542032"/>
                <a:gd name="T63" fmla="*/ 0 h 2542032"/>
                <a:gd name="T64" fmla="*/ 0 w 2542032"/>
                <a:gd name="T65" fmla="*/ 0 h 2542032"/>
                <a:gd name="T66" fmla="*/ 0 w 2542032"/>
                <a:gd name="T67" fmla="*/ 0 h 2542032"/>
                <a:gd name="T68" fmla="*/ 0 w 2542032"/>
                <a:gd name="T69" fmla="*/ 0 h 2542032"/>
                <a:gd name="T70" fmla="*/ 0 w 2542032"/>
                <a:gd name="T71" fmla="*/ 0 h 2542032"/>
                <a:gd name="T72" fmla="*/ 0 w 2542032"/>
                <a:gd name="T73" fmla="*/ 0 h 25420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42032"/>
                <a:gd name="T112" fmla="*/ 0 h 2542032"/>
                <a:gd name="T113" fmla="*/ 2542032 w 2542032"/>
                <a:gd name="T114" fmla="*/ 2542032 h 25420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42032" h="2542032">
                  <a:moveTo>
                    <a:pt x="958595" y="1611439"/>
                  </a:moveTo>
                  <a:lnTo>
                    <a:pt x="958595" y="1675732"/>
                  </a:lnTo>
                  <a:lnTo>
                    <a:pt x="1584864" y="1675732"/>
                  </a:lnTo>
                  <a:lnTo>
                    <a:pt x="1584864" y="1611439"/>
                  </a:lnTo>
                  <a:lnTo>
                    <a:pt x="958595" y="1611439"/>
                  </a:lnTo>
                  <a:close/>
                  <a:moveTo>
                    <a:pt x="1271015" y="863726"/>
                  </a:moveTo>
                  <a:cubicBezTo>
                    <a:pt x="1227616" y="863726"/>
                    <a:pt x="1192434" y="898908"/>
                    <a:pt x="1192434" y="942307"/>
                  </a:cubicBezTo>
                  <a:cubicBezTo>
                    <a:pt x="1192434" y="974334"/>
                    <a:pt x="1211595" y="1001887"/>
                    <a:pt x="1239189" y="1013877"/>
                  </a:cubicBezTo>
                  <a:lnTo>
                    <a:pt x="1152462" y="1281174"/>
                  </a:lnTo>
                  <a:lnTo>
                    <a:pt x="1023436" y="1281985"/>
                  </a:lnTo>
                  <a:lnTo>
                    <a:pt x="873358" y="1111767"/>
                  </a:lnTo>
                  <a:cubicBezTo>
                    <a:pt x="901141" y="1099796"/>
                    <a:pt x="920495" y="1072128"/>
                    <a:pt x="920495" y="1039939"/>
                  </a:cubicBezTo>
                  <a:cubicBezTo>
                    <a:pt x="920495" y="996540"/>
                    <a:pt x="885313" y="961358"/>
                    <a:pt x="841914" y="961358"/>
                  </a:cubicBezTo>
                  <a:cubicBezTo>
                    <a:pt x="798515" y="961358"/>
                    <a:pt x="763333" y="996540"/>
                    <a:pt x="763333" y="1039939"/>
                  </a:cubicBezTo>
                  <a:cubicBezTo>
                    <a:pt x="763333" y="1083338"/>
                    <a:pt x="798515" y="1118520"/>
                    <a:pt x="841914" y="1118520"/>
                  </a:cubicBezTo>
                  <a:cubicBezTo>
                    <a:pt x="843849" y="1118520"/>
                    <a:pt x="845767" y="1118450"/>
                    <a:pt x="847599" y="1117372"/>
                  </a:cubicBezTo>
                  <a:lnTo>
                    <a:pt x="904328" y="1356134"/>
                  </a:lnTo>
                  <a:lnTo>
                    <a:pt x="944307" y="1554289"/>
                  </a:lnTo>
                  <a:lnTo>
                    <a:pt x="1585341" y="1551908"/>
                  </a:lnTo>
                  <a:lnTo>
                    <a:pt x="1647252" y="1278064"/>
                  </a:lnTo>
                  <a:lnTo>
                    <a:pt x="1646212" y="1278071"/>
                  </a:lnTo>
                  <a:lnTo>
                    <a:pt x="1684504" y="1116907"/>
                  </a:lnTo>
                  <a:lnTo>
                    <a:pt x="1692496" y="1118520"/>
                  </a:lnTo>
                  <a:cubicBezTo>
                    <a:pt x="1735895" y="1118520"/>
                    <a:pt x="1771077" y="1083338"/>
                    <a:pt x="1771077" y="1039939"/>
                  </a:cubicBezTo>
                  <a:cubicBezTo>
                    <a:pt x="1771077" y="996540"/>
                    <a:pt x="1735895" y="961358"/>
                    <a:pt x="1692496" y="961358"/>
                  </a:cubicBezTo>
                  <a:cubicBezTo>
                    <a:pt x="1649097" y="961358"/>
                    <a:pt x="1613915" y="996540"/>
                    <a:pt x="1613915" y="1039939"/>
                  </a:cubicBezTo>
                  <a:cubicBezTo>
                    <a:pt x="1613915" y="1072405"/>
                    <a:pt x="1633603" y="1100272"/>
                    <a:pt x="1661710" y="1112210"/>
                  </a:cubicBezTo>
                  <a:lnTo>
                    <a:pt x="1514746" y="1278897"/>
                  </a:lnTo>
                  <a:lnTo>
                    <a:pt x="1391870" y="1279669"/>
                  </a:lnTo>
                  <a:lnTo>
                    <a:pt x="1304064" y="1013053"/>
                  </a:lnTo>
                  <a:cubicBezTo>
                    <a:pt x="1331052" y="1000992"/>
                    <a:pt x="1349596" y="973815"/>
                    <a:pt x="1349596" y="942307"/>
                  </a:cubicBezTo>
                  <a:cubicBezTo>
                    <a:pt x="1349596" y="898908"/>
                    <a:pt x="1314414" y="863726"/>
                    <a:pt x="1271015" y="863726"/>
                  </a:cubicBezTo>
                  <a:close/>
                  <a:moveTo>
                    <a:pt x="1271016" y="0"/>
                  </a:moveTo>
                  <a:cubicBezTo>
                    <a:pt x="1972979" y="0"/>
                    <a:pt x="2542032" y="569053"/>
                    <a:pt x="2542032" y="1271016"/>
                  </a:cubicBezTo>
                  <a:cubicBezTo>
                    <a:pt x="2542032" y="1972979"/>
                    <a:pt x="1972979" y="2542032"/>
                    <a:pt x="1271016" y="2542032"/>
                  </a:cubicBezTo>
                  <a:cubicBezTo>
                    <a:pt x="569053" y="2542032"/>
                    <a:pt x="0" y="1972979"/>
                    <a:pt x="0" y="1271016"/>
                  </a:cubicBezTo>
                  <a:cubicBezTo>
                    <a:pt x="0" y="569053"/>
                    <a:pt x="569053" y="0"/>
                    <a:pt x="1271016" y="0"/>
                  </a:cubicBez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grpSp>
        <p:nvGrpSpPr>
          <p:cNvPr id="15372" name="组合 104"/>
          <p:cNvGrpSpPr>
            <a:grpSpLocks/>
          </p:cNvGrpSpPr>
          <p:nvPr/>
        </p:nvGrpSpPr>
        <p:grpSpPr bwMode="auto">
          <a:xfrm>
            <a:off x="7990035" y="283477"/>
            <a:ext cx="2305598" cy="2305598"/>
            <a:chOff x="0" y="0"/>
            <a:chExt cx="1742986" cy="1742986"/>
          </a:xfrm>
        </p:grpSpPr>
        <p:sp>
          <p:nvSpPr>
            <p:cNvPr id="15374" name="矩形 101"/>
            <p:cNvSpPr>
              <a:spLocks noChangeArrowheads="1"/>
            </p:cNvSpPr>
            <p:nvPr/>
          </p:nvSpPr>
          <p:spPr bwMode="auto">
            <a:xfrm>
              <a:off x="409554" y="365106"/>
              <a:ext cx="852444" cy="988962"/>
            </a:xfrm>
            <a:prstGeom prst="rect">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5375" name="流程图: 联系 10"/>
            <p:cNvSpPr>
              <a:spLocks noChangeArrowheads="1"/>
            </p:cNvSpPr>
            <p:nvPr/>
          </p:nvSpPr>
          <p:spPr bwMode="auto">
            <a:xfrm>
              <a:off x="0" y="0"/>
              <a:ext cx="1742986" cy="1742986"/>
            </a:xfrm>
            <a:custGeom>
              <a:avLst/>
              <a:gdLst>
                <a:gd name="T0" fmla="*/ 0 w 5962650"/>
                <a:gd name="T1" fmla="*/ 0 h 5962650"/>
                <a:gd name="T2" fmla="*/ 0 w 5962650"/>
                <a:gd name="T3" fmla="*/ 0 h 5962650"/>
                <a:gd name="T4" fmla="*/ 0 w 5962650"/>
                <a:gd name="T5" fmla="*/ 0 h 5962650"/>
                <a:gd name="T6" fmla="*/ 0 w 5962650"/>
                <a:gd name="T7" fmla="*/ 0 h 5962650"/>
                <a:gd name="T8" fmla="*/ 0 w 5962650"/>
                <a:gd name="T9" fmla="*/ 0 h 5962650"/>
                <a:gd name="T10" fmla="*/ 0 w 5962650"/>
                <a:gd name="T11" fmla="*/ 0 h 5962650"/>
                <a:gd name="T12" fmla="*/ 0 w 5962650"/>
                <a:gd name="T13" fmla="*/ 0 h 5962650"/>
                <a:gd name="T14" fmla="*/ 0 w 5962650"/>
                <a:gd name="T15" fmla="*/ 0 h 5962650"/>
                <a:gd name="T16" fmla="*/ 0 w 5962650"/>
                <a:gd name="T17" fmla="*/ 0 h 5962650"/>
                <a:gd name="T18" fmla="*/ 0 w 5962650"/>
                <a:gd name="T19" fmla="*/ 0 h 5962650"/>
                <a:gd name="T20" fmla="*/ 0 w 5962650"/>
                <a:gd name="T21" fmla="*/ 0 h 5962650"/>
                <a:gd name="T22" fmla="*/ 0 w 5962650"/>
                <a:gd name="T23" fmla="*/ 0 h 5962650"/>
                <a:gd name="T24" fmla="*/ 0 w 5962650"/>
                <a:gd name="T25" fmla="*/ 0 h 5962650"/>
                <a:gd name="T26" fmla="*/ 0 w 5962650"/>
                <a:gd name="T27" fmla="*/ 0 h 5962650"/>
                <a:gd name="T28" fmla="*/ 0 w 5962650"/>
                <a:gd name="T29" fmla="*/ 0 h 5962650"/>
                <a:gd name="T30" fmla="*/ 0 w 5962650"/>
                <a:gd name="T31" fmla="*/ 0 h 5962650"/>
                <a:gd name="T32" fmla="*/ 0 w 5962650"/>
                <a:gd name="T33" fmla="*/ 0 h 5962650"/>
                <a:gd name="T34" fmla="*/ 0 w 5962650"/>
                <a:gd name="T35" fmla="*/ 0 h 5962650"/>
                <a:gd name="T36" fmla="*/ 0 w 5962650"/>
                <a:gd name="T37" fmla="*/ 0 h 5962650"/>
                <a:gd name="T38" fmla="*/ 0 w 5962650"/>
                <a:gd name="T39" fmla="*/ 0 h 5962650"/>
                <a:gd name="T40" fmla="*/ 0 w 5962650"/>
                <a:gd name="T41" fmla="*/ 0 h 5962650"/>
                <a:gd name="T42" fmla="*/ 0 w 5962650"/>
                <a:gd name="T43" fmla="*/ 0 h 5962650"/>
                <a:gd name="T44" fmla="*/ 0 w 5962650"/>
                <a:gd name="T45" fmla="*/ 0 h 5962650"/>
                <a:gd name="T46" fmla="*/ 0 w 5962650"/>
                <a:gd name="T47" fmla="*/ 0 h 5962650"/>
                <a:gd name="T48" fmla="*/ 0 w 5962650"/>
                <a:gd name="T49" fmla="*/ 0 h 5962650"/>
                <a:gd name="T50" fmla="*/ 0 w 5962650"/>
                <a:gd name="T51" fmla="*/ 0 h 5962650"/>
                <a:gd name="T52" fmla="*/ 0 w 5962650"/>
                <a:gd name="T53" fmla="*/ 0 h 5962650"/>
                <a:gd name="T54" fmla="*/ 0 w 5962650"/>
                <a:gd name="T55" fmla="*/ 0 h 5962650"/>
                <a:gd name="T56" fmla="*/ 0 w 5962650"/>
                <a:gd name="T57" fmla="*/ 0 h 5962650"/>
                <a:gd name="T58" fmla="*/ 0 w 5962650"/>
                <a:gd name="T59" fmla="*/ 0 h 5962650"/>
                <a:gd name="T60" fmla="*/ 0 w 5962650"/>
                <a:gd name="T61" fmla="*/ 0 h 5962650"/>
                <a:gd name="T62" fmla="*/ 0 w 5962650"/>
                <a:gd name="T63" fmla="*/ 0 h 5962650"/>
                <a:gd name="T64" fmla="*/ 0 w 5962650"/>
                <a:gd name="T65" fmla="*/ 0 h 5962650"/>
                <a:gd name="T66" fmla="*/ 0 w 5962650"/>
                <a:gd name="T67" fmla="*/ 0 h 5962650"/>
                <a:gd name="T68" fmla="*/ 0 w 5962650"/>
                <a:gd name="T69" fmla="*/ 0 h 5962650"/>
                <a:gd name="T70" fmla="*/ 0 w 5962650"/>
                <a:gd name="T71" fmla="*/ 0 h 5962650"/>
                <a:gd name="T72" fmla="*/ 0 w 5962650"/>
                <a:gd name="T73" fmla="*/ 0 h 5962650"/>
                <a:gd name="T74" fmla="*/ 0 w 5962650"/>
                <a:gd name="T75" fmla="*/ 0 h 5962650"/>
                <a:gd name="T76" fmla="*/ 0 w 5962650"/>
                <a:gd name="T77" fmla="*/ 0 h 5962650"/>
                <a:gd name="T78" fmla="*/ 0 w 5962650"/>
                <a:gd name="T79" fmla="*/ 0 h 5962650"/>
                <a:gd name="T80" fmla="*/ 0 w 5962650"/>
                <a:gd name="T81" fmla="*/ 0 h 5962650"/>
                <a:gd name="T82" fmla="*/ 0 w 5962650"/>
                <a:gd name="T83" fmla="*/ 0 h 5962650"/>
                <a:gd name="T84" fmla="*/ 0 w 5962650"/>
                <a:gd name="T85" fmla="*/ 0 h 5962650"/>
                <a:gd name="T86" fmla="*/ 0 w 5962650"/>
                <a:gd name="T87" fmla="*/ 0 h 5962650"/>
                <a:gd name="T88" fmla="*/ 0 w 5962650"/>
                <a:gd name="T89" fmla="*/ 0 h 5962650"/>
                <a:gd name="T90" fmla="*/ 0 w 5962650"/>
                <a:gd name="T91" fmla="*/ 0 h 5962650"/>
                <a:gd name="T92" fmla="*/ 0 w 5962650"/>
                <a:gd name="T93" fmla="*/ 0 h 5962650"/>
                <a:gd name="T94" fmla="*/ 0 w 5962650"/>
                <a:gd name="T95" fmla="*/ 0 h 5962650"/>
                <a:gd name="T96" fmla="*/ 0 w 5962650"/>
                <a:gd name="T97" fmla="*/ 0 h 5962650"/>
                <a:gd name="T98" fmla="*/ 0 w 5962650"/>
                <a:gd name="T99" fmla="*/ 0 h 5962650"/>
                <a:gd name="T100" fmla="*/ 0 w 5962650"/>
                <a:gd name="T101" fmla="*/ 0 h 5962650"/>
                <a:gd name="T102" fmla="*/ 0 w 5962650"/>
                <a:gd name="T103" fmla="*/ 0 h 5962650"/>
                <a:gd name="T104" fmla="*/ 0 w 5962650"/>
                <a:gd name="T105" fmla="*/ 0 h 59626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962650"/>
                <a:gd name="T160" fmla="*/ 0 h 5962650"/>
                <a:gd name="T161" fmla="*/ 5962650 w 5962650"/>
                <a:gd name="T162" fmla="*/ 5962650 h 59626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962650" h="5962650">
                  <a:moveTo>
                    <a:pt x="2425174" y="2542964"/>
                  </a:moveTo>
                  <a:cubicBezTo>
                    <a:pt x="2377867" y="2542964"/>
                    <a:pt x="2339517" y="2581314"/>
                    <a:pt x="2339518" y="2628621"/>
                  </a:cubicBezTo>
                  <a:cubicBezTo>
                    <a:pt x="2339518" y="2675928"/>
                    <a:pt x="2377868" y="2714278"/>
                    <a:pt x="2425175" y="2714277"/>
                  </a:cubicBezTo>
                  <a:cubicBezTo>
                    <a:pt x="2472483" y="2714278"/>
                    <a:pt x="2510833" y="2675928"/>
                    <a:pt x="2510832" y="2628621"/>
                  </a:cubicBezTo>
                  <a:cubicBezTo>
                    <a:pt x="2510831" y="2581313"/>
                    <a:pt x="2472482" y="2542964"/>
                    <a:pt x="2425174" y="2542964"/>
                  </a:cubicBezTo>
                  <a:close/>
                  <a:moveTo>
                    <a:pt x="2404726" y="2380617"/>
                  </a:moveTo>
                  <a:lnTo>
                    <a:pt x="2459011" y="2381675"/>
                  </a:lnTo>
                  <a:lnTo>
                    <a:pt x="2475179" y="2457011"/>
                  </a:lnTo>
                  <a:cubicBezTo>
                    <a:pt x="2505072" y="2465548"/>
                    <a:pt x="2532151" y="2481892"/>
                    <a:pt x="2553633" y="2504364"/>
                  </a:cubicBezTo>
                  <a:lnTo>
                    <a:pt x="2627825" y="2483569"/>
                  </a:lnTo>
                  <a:lnTo>
                    <a:pt x="2654052" y="2531107"/>
                  </a:lnTo>
                  <a:lnTo>
                    <a:pt x="2596893" y="2582778"/>
                  </a:lnTo>
                  <a:cubicBezTo>
                    <a:pt x="2604445" y="2612932"/>
                    <a:pt x="2603829" y="2644556"/>
                    <a:pt x="2595108" y="2674394"/>
                  </a:cubicBezTo>
                  <a:lnTo>
                    <a:pt x="2650211" y="2728250"/>
                  </a:lnTo>
                  <a:lnTo>
                    <a:pt x="2622155" y="2774731"/>
                  </a:lnTo>
                  <a:lnTo>
                    <a:pt x="2548827" y="2751063"/>
                  </a:lnTo>
                  <a:cubicBezTo>
                    <a:pt x="2526488" y="2772682"/>
                    <a:pt x="2498793" y="2787959"/>
                    <a:pt x="2468590" y="2795326"/>
                  </a:cubicBezTo>
                  <a:lnTo>
                    <a:pt x="2449502" y="2869976"/>
                  </a:lnTo>
                  <a:lnTo>
                    <a:pt x="2395217" y="2868918"/>
                  </a:lnTo>
                  <a:lnTo>
                    <a:pt x="2379050" y="2793582"/>
                  </a:lnTo>
                  <a:cubicBezTo>
                    <a:pt x="2349157" y="2785046"/>
                    <a:pt x="2322078" y="2768700"/>
                    <a:pt x="2300596" y="2746229"/>
                  </a:cubicBezTo>
                  <a:lnTo>
                    <a:pt x="2226404" y="2767024"/>
                  </a:lnTo>
                  <a:lnTo>
                    <a:pt x="2200177" y="2719486"/>
                  </a:lnTo>
                  <a:lnTo>
                    <a:pt x="2257336" y="2667815"/>
                  </a:lnTo>
                  <a:cubicBezTo>
                    <a:pt x="2249782" y="2637660"/>
                    <a:pt x="2250399" y="2606038"/>
                    <a:pt x="2259119" y="2576200"/>
                  </a:cubicBezTo>
                  <a:lnTo>
                    <a:pt x="2204017" y="2522342"/>
                  </a:lnTo>
                  <a:lnTo>
                    <a:pt x="2232074" y="2475862"/>
                  </a:lnTo>
                  <a:lnTo>
                    <a:pt x="2305400" y="2499530"/>
                  </a:lnTo>
                  <a:cubicBezTo>
                    <a:pt x="2327739" y="2477912"/>
                    <a:pt x="2355436" y="2462633"/>
                    <a:pt x="2385637" y="2455267"/>
                  </a:cubicBezTo>
                  <a:lnTo>
                    <a:pt x="2404726" y="2380617"/>
                  </a:lnTo>
                  <a:close/>
                  <a:moveTo>
                    <a:pt x="3115311" y="2206623"/>
                  </a:moveTo>
                  <a:cubicBezTo>
                    <a:pt x="3018867" y="2206624"/>
                    <a:pt x="2940685" y="2284805"/>
                    <a:pt x="2940686" y="2381248"/>
                  </a:cubicBezTo>
                  <a:cubicBezTo>
                    <a:pt x="2940685" y="2477691"/>
                    <a:pt x="3018867" y="2555873"/>
                    <a:pt x="3115310" y="2555873"/>
                  </a:cubicBezTo>
                  <a:cubicBezTo>
                    <a:pt x="3211754" y="2555874"/>
                    <a:pt x="3289936" y="2477691"/>
                    <a:pt x="3289935" y="2381248"/>
                  </a:cubicBezTo>
                  <a:cubicBezTo>
                    <a:pt x="3289936" y="2284805"/>
                    <a:pt x="3211754" y="2206624"/>
                    <a:pt x="3115311" y="2206623"/>
                  </a:cubicBezTo>
                  <a:close/>
                  <a:moveTo>
                    <a:pt x="3073623" y="1875656"/>
                  </a:moveTo>
                  <a:lnTo>
                    <a:pt x="3184291" y="1877811"/>
                  </a:lnTo>
                  <a:lnTo>
                    <a:pt x="3217252" y="2031395"/>
                  </a:lnTo>
                  <a:cubicBezTo>
                    <a:pt x="3278192" y="2048798"/>
                    <a:pt x="3333397" y="2082120"/>
                    <a:pt x="3377190" y="2127932"/>
                  </a:cubicBezTo>
                  <a:lnTo>
                    <a:pt x="3528442" y="2085539"/>
                  </a:lnTo>
                  <a:lnTo>
                    <a:pt x="3581909" y="2182452"/>
                  </a:lnTo>
                  <a:lnTo>
                    <a:pt x="3465383" y="2287791"/>
                  </a:lnTo>
                  <a:cubicBezTo>
                    <a:pt x="3480780" y="2349265"/>
                    <a:pt x="3479524" y="2413733"/>
                    <a:pt x="3461746" y="2474564"/>
                  </a:cubicBezTo>
                  <a:lnTo>
                    <a:pt x="3574081" y="2584359"/>
                  </a:lnTo>
                  <a:lnTo>
                    <a:pt x="3516883" y="2679117"/>
                  </a:lnTo>
                  <a:lnTo>
                    <a:pt x="3367395" y="2630866"/>
                  </a:lnTo>
                  <a:cubicBezTo>
                    <a:pt x="3321853" y="2674939"/>
                    <a:pt x="3265392" y="2706086"/>
                    <a:pt x="3203820" y="2721104"/>
                  </a:cubicBezTo>
                  <a:lnTo>
                    <a:pt x="3164906" y="2873288"/>
                  </a:lnTo>
                  <a:lnTo>
                    <a:pt x="3054236" y="2871132"/>
                  </a:lnTo>
                  <a:lnTo>
                    <a:pt x="3021276" y="2717549"/>
                  </a:lnTo>
                  <a:cubicBezTo>
                    <a:pt x="2960335" y="2700145"/>
                    <a:pt x="2905131" y="2666823"/>
                    <a:pt x="2861339" y="2621011"/>
                  </a:cubicBezTo>
                  <a:lnTo>
                    <a:pt x="2710087" y="2663405"/>
                  </a:lnTo>
                  <a:lnTo>
                    <a:pt x="2656620" y="2566491"/>
                  </a:lnTo>
                  <a:lnTo>
                    <a:pt x="2773145" y="2461153"/>
                  </a:lnTo>
                  <a:cubicBezTo>
                    <a:pt x="2757748" y="2399678"/>
                    <a:pt x="2759004" y="2335211"/>
                    <a:pt x="2776782" y="2274381"/>
                  </a:cubicBezTo>
                  <a:lnTo>
                    <a:pt x="2664447" y="2164585"/>
                  </a:lnTo>
                  <a:lnTo>
                    <a:pt x="2721646" y="2069827"/>
                  </a:lnTo>
                  <a:lnTo>
                    <a:pt x="2871133" y="2118077"/>
                  </a:lnTo>
                  <a:cubicBezTo>
                    <a:pt x="2916675" y="2074005"/>
                    <a:pt x="2973136" y="2042858"/>
                    <a:pt x="3034708" y="2027840"/>
                  </a:cubicBezTo>
                  <a:lnTo>
                    <a:pt x="3073623" y="1875656"/>
                  </a:lnTo>
                  <a:close/>
                  <a:moveTo>
                    <a:pt x="2888272" y="1627335"/>
                  </a:moveTo>
                  <a:cubicBezTo>
                    <a:pt x="2882765" y="1627646"/>
                    <a:pt x="2877363" y="1628026"/>
                    <a:pt x="2872173" y="1629612"/>
                  </a:cubicBezTo>
                  <a:cubicBezTo>
                    <a:pt x="2296419" y="1637776"/>
                    <a:pt x="1832609" y="2077827"/>
                    <a:pt x="1832609" y="2619374"/>
                  </a:cubicBezTo>
                  <a:cubicBezTo>
                    <a:pt x="1832609" y="2782559"/>
                    <a:pt x="1874723" y="2936528"/>
                    <a:pt x="1950083" y="3071844"/>
                  </a:cubicBezTo>
                  <a:lnTo>
                    <a:pt x="1950083" y="3098992"/>
                  </a:lnTo>
                  <a:cubicBezTo>
                    <a:pt x="1969454" y="3118941"/>
                    <a:pt x="1988510" y="3139751"/>
                    <a:pt x="2006072" y="3162274"/>
                  </a:cubicBezTo>
                  <a:cubicBezTo>
                    <a:pt x="2030326" y="3197836"/>
                    <a:pt x="2057373" y="3231512"/>
                    <a:pt x="2087086" y="3262938"/>
                  </a:cubicBezTo>
                  <a:cubicBezTo>
                    <a:pt x="2275764" y="3513518"/>
                    <a:pt x="2412774" y="3827374"/>
                    <a:pt x="2437450" y="4046538"/>
                  </a:cubicBezTo>
                  <a:lnTo>
                    <a:pt x="2432683" y="4140942"/>
                  </a:lnTo>
                  <a:lnTo>
                    <a:pt x="2432683" y="4327524"/>
                  </a:lnTo>
                  <a:lnTo>
                    <a:pt x="3594733" y="4327524"/>
                  </a:lnTo>
                  <a:lnTo>
                    <a:pt x="3594733" y="3950160"/>
                  </a:lnTo>
                  <a:cubicBezTo>
                    <a:pt x="3595816" y="3949727"/>
                    <a:pt x="3596899" y="3949291"/>
                    <a:pt x="3597910" y="3948675"/>
                  </a:cubicBezTo>
                  <a:lnTo>
                    <a:pt x="3597910" y="3920067"/>
                  </a:lnTo>
                  <a:cubicBezTo>
                    <a:pt x="3597910" y="3896102"/>
                    <a:pt x="3617338" y="3876674"/>
                    <a:pt x="3641303" y="3876674"/>
                  </a:cubicBezTo>
                  <a:lnTo>
                    <a:pt x="3960917" y="3876674"/>
                  </a:lnTo>
                  <a:lnTo>
                    <a:pt x="3965695" y="3878653"/>
                  </a:lnTo>
                  <a:cubicBezTo>
                    <a:pt x="4003649" y="3848139"/>
                    <a:pt x="4040184" y="3818647"/>
                    <a:pt x="4039235" y="3816349"/>
                  </a:cubicBezTo>
                  <a:lnTo>
                    <a:pt x="4019075" y="3720812"/>
                  </a:lnTo>
                  <a:cubicBezTo>
                    <a:pt x="4008898" y="3696874"/>
                    <a:pt x="4020054" y="3669220"/>
                    <a:pt x="4043992" y="3659043"/>
                  </a:cubicBezTo>
                  <a:lnTo>
                    <a:pt x="4089774" y="3603991"/>
                  </a:lnTo>
                  <a:cubicBezTo>
                    <a:pt x="4089687" y="3577183"/>
                    <a:pt x="4078168" y="3553203"/>
                    <a:pt x="4059465" y="3537588"/>
                  </a:cubicBezTo>
                  <a:lnTo>
                    <a:pt x="4063114" y="3531868"/>
                  </a:lnTo>
                  <a:cubicBezTo>
                    <a:pt x="4053832" y="3516303"/>
                    <a:pt x="4043764" y="3501361"/>
                    <a:pt x="4034667" y="3486419"/>
                  </a:cubicBezTo>
                  <a:lnTo>
                    <a:pt x="4099193" y="3446588"/>
                  </a:lnTo>
                  <a:lnTo>
                    <a:pt x="4101967" y="3440030"/>
                  </a:lnTo>
                  <a:lnTo>
                    <a:pt x="4048512" y="3241239"/>
                  </a:lnTo>
                  <a:lnTo>
                    <a:pt x="4146148" y="3198615"/>
                  </a:lnTo>
                  <a:lnTo>
                    <a:pt x="4150359" y="3146424"/>
                  </a:lnTo>
                  <a:cubicBezTo>
                    <a:pt x="4150359" y="3129821"/>
                    <a:pt x="4150170" y="3113282"/>
                    <a:pt x="4148737" y="3096835"/>
                  </a:cubicBezTo>
                  <a:lnTo>
                    <a:pt x="4002502" y="2725878"/>
                  </a:lnTo>
                  <a:lnTo>
                    <a:pt x="4057698" y="2603163"/>
                  </a:lnTo>
                  <a:lnTo>
                    <a:pt x="3896135" y="2193326"/>
                  </a:lnTo>
                  <a:lnTo>
                    <a:pt x="3957482" y="2128582"/>
                  </a:lnTo>
                  <a:lnTo>
                    <a:pt x="3864275" y="2030076"/>
                  </a:lnTo>
                  <a:lnTo>
                    <a:pt x="3865716" y="2028354"/>
                  </a:lnTo>
                  <a:lnTo>
                    <a:pt x="3739392" y="1882698"/>
                  </a:lnTo>
                  <a:lnTo>
                    <a:pt x="3760040" y="1842459"/>
                  </a:lnTo>
                  <a:cubicBezTo>
                    <a:pt x="3692769" y="1800916"/>
                    <a:pt x="3605553" y="1764040"/>
                    <a:pt x="3521396" y="1734805"/>
                  </a:cubicBezTo>
                  <a:cubicBezTo>
                    <a:pt x="3398436" y="1665427"/>
                    <a:pt x="3203669" y="1627750"/>
                    <a:pt x="3002312" y="1628954"/>
                  </a:cubicBezTo>
                  <a:lnTo>
                    <a:pt x="2888272" y="1627335"/>
                  </a:lnTo>
                  <a:close/>
                  <a:moveTo>
                    <a:pt x="2981325" y="0"/>
                  </a:moveTo>
                  <a:cubicBezTo>
                    <a:pt x="4627865" y="0"/>
                    <a:pt x="5962650" y="1334785"/>
                    <a:pt x="5962650" y="2981325"/>
                  </a:cubicBezTo>
                  <a:cubicBezTo>
                    <a:pt x="5962650" y="4627865"/>
                    <a:pt x="4627865" y="5962650"/>
                    <a:pt x="2981325" y="5962650"/>
                  </a:cubicBezTo>
                  <a:cubicBezTo>
                    <a:pt x="1334785" y="5962650"/>
                    <a:pt x="0" y="4627865"/>
                    <a:pt x="0" y="2981325"/>
                  </a:cubicBezTo>
                  <a:cubicBezTo>
                    <a:pt x="0" y="1334785"/>
                    <a:pt x="1334785" y="0"/>
                    <a:pt x="2981325" y="0"/>
                  </a:cubicBez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pic>
        <p:nvPicPr>
          <p:cNvPr id="55299" name="Picture 3" descr="C:\Users\Administrator\Desktop\文档\logo\logo-01.png"/>
          <p:cNvPicPr>
            <a:picLocks noChangeAspect="1" noChangeArrowheads="1"/>
          </p:cNvPicPr>
          <p:nvPr/>
        </p:nvPicPr>
        <p:blipFill>
          <a:blip r:embed="rId4" cstate="print"/>
          <a:srcRect/>
          <a:stretch>
            <a:fillRect/>
          </a:stretch>
        </p:blipFill>
        <p:spPr bwMode="auto">
          <a:xfrm>
            <a:off x="6541134" y="6018664"/>
            <a:ext cx="5468901" cy="691821"/>
          </a:xfrm>
          <a:prstGeom prst="rect">
            <a:avLst/>
          </a:prstGeom>
          <a:noFill/>
        </p:spPr>
      </p:pic>
    </p:spTree>
    <p:extLst>
      <p:ext uri="{BB962C8B-B14F-4D97-AF65-F5344CB8AC3E}">
        <p14:creationId xmlns:p14="http://schemas.microsoft.com/office/powerpoint/2010/main" val="1871227419"/>
      </p:ext>
    </p:extLst>
  </p:cSld>
  <p:clrMapOvr>
    <a:masterClrMapping/>
  </p:clrMapOvr>
  <mc:AlternateContent xmlns:mc="http://schemas.openxmlformats.org/markup-compatibility/2006" xmlns:p14="http://schemas.microsoft.com/office/powerpoint/2010/main">
    <mc:Choice Requires="p14">
      <p:transition spd="slow" p14:dur="2000" advTm="3990"/>
    </mc:Choice>
    <mc:Fallback xmlns="">
      <p:transition spd="slow" advTm="399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
        <p:nvSpPr>
          <p:cNvPr id="13" name="圆角矩形 12"/>
          <p:cNvSpPr/>
          <p:nvPr/>
        </p:nvSpPr>
        <p:spPr>
          <a:xfrm>
            <a:off x="3056419" y="4478649"/>
            <a:ext cx="1091821" cy="23201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130" name="Picture 2"/>
          <p:cNvPicPr>
            <a:picLocks noChangeAspect="1" noChangeArrowheads="1"/>
          </p:cNvPicPr>
          <p:nvPr/>
        </p:nvPicPr>
        <p:blipFill>
          <a:blip r:embed="rId4" cstate="print"/>
          <a:srcRect/>
          <a:stretch>
            <a:fillRect/>
          </a:stretch>
        </p:blipFill>
        <p:spPr bwMode="auto">
          <a:xfrm>
            <a:off x="2186781" y="604837"/>
            <a:ext cx="7818437" cy="5648325"/>
          </a:xfrm>
          <a:prstGeom prst="rect">
            <a:avLst/>
          </a:prstGeom>
          <a:noFill/>
          <a:ln w="9525">
            <a:noFill/>
            <a:miter lim="800000"/>
            <a:headEnd/>
            <a:tailEnd/>
          </a:ln>
        </p:spPr>
      </p:pic>
      <p:sp>
        <p:nvSpPr>
          <p:cNvPr id="12" name="圆角矩形 11"/>
          <p:cNvSpPr/>
          <p:nvPr/>
        </p:nvSpPr>
        <p:spPr>
          <a:xfrm>
            <a:off x="8748215" y="2212400"/>
            <a:ext cx="682388" cy="367027"/>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131" name="Picture 3"/>
          <p:cNvPicPr>
            <a:picLocks noChangeAspect="1" noChangeArrowheads="1"/>
          </p:cNvPicPr>
          <p:nvPr/>
        </p:nvPicPr>
        <p:blipFill>
          <a:blip r:embed="rId5" cstate="print"/>
          <a:srcRect/>
          <a:stretch>
            <a:fillRect/>
          </a:stretch>
        </p:blipFill>
        <p:spPr bwMode="auto">
          <a:xfrm>
            <a:off x="854422" y="252413"/>
            <a:ext cx="10409237" cy="6000750"/>
          </a:xfrm>
          <a:prstGeom prst="rect">
            <a:avLst/>
          </a:prstGeom>
          <a:noFill/>
          <a:ln w="9525">
            <a:noFill/>
            <a:miter lim="800000"/>
            <a:headEnd/>
            <a:tailEnd/>
          </a:ln>
        </p:spPr>
      </p:pic>
      <p:sp>
        <p:nvSpPr>
          <p:cNvPr id="20" name="圆角矩形 19"/>
          <p:cNvSpPr/>
          <p:nvPr/>
        </p:nvSpPr>
        <p:spPr>
          <a:xfrm>
            <a:off x="5366794" y="5414569"/>
            <a:ext cx="718753" cy="340966"/>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标注 20"/>
          <p:cNvSpPr/>
          <p:nvPr/>
        </p:nvSpPr>
        <p:spPr>
          <a:xfrm rot="10800000" flipH="1" flipV="1">
            <a:off x="6346916" y="5130755"/>
            <a:ext cx="5583715" cy="567627"/>
          </a:xfrm>
          <a:prstGeom prst="wedgeRoundRectCallout">
            <a:avLst>
              <a:gd name="adj1" fmla="val -30760"/>
              <a:gd name="adj2" fmla="val -43412"/>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rgbClr val="FF0000"/>
                </a:solidFill>
                <a:latin typeface="微软雅黑" panose="020B0503020204020204" pitchFamily="34" charset="-122"/>
                <a:ea typeface="微软雅黑" panose="020B0503020204020204" pitchFamily="34" charset="-122"/>
              </a:rPr>
              <a:t>租赁厂房和租赁办公用房的操作一样。</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623450943"/>
      </p:ext>
    </p:extLst>
  </p:cSld>
  <p:clrMapOvr>
    <a:masterClrMapping/>
  </p:clrMapOvr>
  <mc:AlternateContent xmlns:mc="http://schemas.openxmlformats.org/markup-compatibility/2006" xmlns:p14="http://schemas.microsoft.com/office/powerpoint/2010/main">
    <mc:Choice Requires="p14">
      <p:transition spd="slow" p14:dur="2000" advTm="14644"/>
    </mc:Choice>
    <mc:Fallback xmlns="">
      <p:transition spd="slow" advTm="14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8130"/>
                                        </p:tgtEl>
                                        <p:attrNameLst>
                                          <p:attrName>style.visibility</p:attrName>
                                        </p:attrNameLst>
                                      </p:cBhvr>
                                      <p:to>
                                        <p:strVal val="visible"/>
                                      </p:to>
                                    </p:set>
                                    <p:animEffect transition="in" filter="blinds(horizontal)">
                                      <p:cBhvr>
                                        <p:cTn id="16" dur="500"/>
                                        <p:tgtEl>
                                          <p:spTgt spid="481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131"/>
                                        </p:tgtEl>
                                        <p:attrNameLst>
                                          <p:attrName>style.visibility</p:attrName>
                                        </p:attrNameLst>
                                      </p:cBhvr>
                                      <p:to>
                                        <p:strVal val="visible"/>
                                      </p:to>
                                    </p:set>
                                    <p:animEffect transition="in" filter="fade">
                                      <p:cBhvr>
                                        <p:cTn id="25" dur="500"/>
                                        <p:tgtEl>
                                          <p:spTgt spid="4813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16387" name="组合 33"/>
          <p:cNvGrpSpPr>
            <a:grpSpLocks/>
          </p:cNvGrpSpPr>
          <p:nvPr/>
        </p:nvGrpSpPr>
        <p:grpSpPr bwMode="auto">
          <a:xfrm>
            <a:off x="2676774" y="2388437"/>
            <a:ext cx="7224306" cy="2438956"/>
            <a:chOff x="104297" y="217476"/>
            <a:chExt cx="3839691" cy="2326955"/>
          </a:xfrm>
        </p:grpSpPr>
        <p:grpSp>
          <p:nvGrpSpPr>
            <p:cNvPr id="16421" name="组合 20"/>
            <p:cNvGrpSpPr>
              <a:grpSpLocks/>
            </p:cNvGrpSpPr>
            <p:nvPr/>
          </p:nvGrpSpPr>
          <p:grpSpPr bwMode="auto">
            <a:xfrm>
              <a:off x="104297" y="217476"/>
              <a:ext cx="310039" cy="245215"/>
              <a:chOff x="364315" y="476823"/>
              <a:chExt cx="1082988" cy="856554"/>
            </a:xfrm>
          </p:grpSpPr>
          <p:grpSp>
            <p:nvGrpSpPr>
              <p:cNvPr id="16424"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762503" y="518295"/>
              <a:ext cx="3181485" cy="202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租赁生产线</a:t>
              </a:r>
              <a:endParaRPr lang="en-US" altLang="zh-CN" sz="4400" b="1" dirty="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endParaRPr lang="zh-CN" altLang="en-US" sz="4400" b="1" dirty="0">
                <a:solidFill>
                  <a:srgbClr val="7BBC28"/>
                </a:solidFill>
                <a:ea typeface="微软雅黑" panose="020B0503020204020204" pitchFamily="34" charset="-122"/>
              </a:endParaRPr>
            </a:p>
          </p:txBody>
        </p:sp>
      </p:grpSp>
      <p:grpSp>
        <p:nvGrpSpPr>
          <p:cNvPr id="28" name="组合 2"/>
          <p:cNvGrpSpPr>
            <a:grpSpLocks/>
          </p:cNvGrpSpPr>
          <p:nvPr/>
        </p:nvGrpSpPr>
        <p:grpSpPr bwMode="auto">
          <a:xfrm>
            <a:off x="8776440" y="364323"/>
            <a:ext cx="3415560" cy="377347"/>
            <a:chOff x="6940551" y="306388"/>
            <a:chExt cx="3280401" cy="285098"/>
          </a:xfrm>
        </p:grpSpPr>
        <p:grpSp>
          <p:nvGrpSpPr>
            <p:cNvPr id="2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2533101420"/>
      </p:ext>
    </p:extLst>
  </p:cSld>
  <p:clrMapOvr>
    <a:masterClrMapping/>
  </p:clrMapOvr>
  <mc:AlternateContent xmlns:mc="http://schemas.openxmlformats.org/markup-compatibility/2006" xmlns:p14="http://schemas.microsoft.com/office/powerpoint/2010/main">
    <mc:Choice Requires="p14">
      <p:transition spd="slow" p14:dur="2000" advTm="2006"/>
    </mc:Choice>
    <mc:Fallback xmlns="">
      <p:transition spd="slow" advTm="2006"/>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
        <p:nvSpPr>
          <p:cNvPr id="5" name="圆角矩形 4"/>
          <p:cNvSpPr/>
          <p:nvPr/>
        </p:nvSpPr>
        <p:spPr>
          <a:xfrm>
            <a:off x="3043955" y="4706203"/>
            <a:ext cx="1187356" cy="25930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082" name="Picture 2"/>
          <p:cNvPicPr>
            <a:picLocks noChangeAspect="1" noChangeArrowheads="1"/>
          </p:cNvPicPr>
          <p:nvPr/>
        </p:nvPicPr>
        <p:blipFill>
          <a:blip r:embed="rId4" cstate="print"/>
          <a:srcRect/>
          <a:stretch>
            <a:fillRect/>
          </a:stretch>
        </p:blipFill>
        <p:spPr bwMode="auto">
          <a:xfrm>
            <a:off x="1215231" y="419100"/>
            <a:ext cx="9761537" cy="6019800"/>
          </a:xfrm>
          <a:prstGeom prst="rect">
            <a:avLst/>
          </a:prstGeom>
          <a:noFill/>
          <a:ln w="9525">
            <a:noFill/>
            <a:miter lim="800000"/>
            <a:headEnd/>
            <a:tailEnd/>
          </a:ln>
        </p:spPr>
      </p:pic>
      <p:sp>
        <p:nvSpPr>
          <p:cNvPr id="15" name="圆角矩形 14"/>
          <p:cNvSpPr/>
          <p:nvPr/>
        </p:nvSpPr>
        <p:spPr>
          <a:xfrm>
            <a:off x="1388578" y="1412403"/>
            <a:ext cx="1545691" cy="730296"/>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4963730" y="1086669"/>
            <a:ext cx="631851" cy="346346"/>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083" name="Picture 3"/>
          <p:cNvPicPr>
            <a:picLocks noChangeAspect="1" noChangeArrowheads="1"/>
          </p:cNvPicPr>
          <p:nvPr/>
        </p:nvPicPr>
        <p:blipFill>
          <a:blip r:embed="rId5" cstate="print"/>
          <a:srcRect/>
          <a:stretch>
            <a:fillRect/>
          </a:stretch>
        </p:blipFill>
        <p:spPr bwMode="auto">
          <a:xfrm>
            <a:off x="254496" y="1636932"/>
            <a:ext cx="11683005" cy="4107975"/>
          </a:xfrm>
          <a:prstGeom prst="rect">
            <a:avLst/>
          </a:prstGeom>
          <a:noFill/>
          <a:ln w="9525">
            <a:noFill/>
            <a:miter lim="800000"/>
            <a:headEnd/>
            <a:tailEnd/>
          </a:ln>
        </p:spPr>
      </p:pic>
      <p:sp>
        <p:nvSpPr>
          <p:cNvPr id="18" name="圆角矩形 17"/>
          <p:cNvSpPr/>
          <p:nvPr/>
        </p:nvSpPr>
        <p:spPr>
          <a:xfrm>
            <a:off x="4722125" y="3104537"/>
            <a:ext cx="2934269" cy="94884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4722335" y="4412552"/>
            <a:ext cx="2934059" cy="86913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标注 21"/>
          <p:cNvSpPr/>
          <p:nvPr/>
        </p:nvSpPr>
        <p:spPr>
          <a:xfrm rot="10800000" flipH="1" flipV="1">
            <a:off x="4548214" y="1636933"/>
            <a:ext cx="6479177" cy="1147212"/>
          </a:xfrm>
          <a:prstGeom prst="wedgeRoundRectCallout">
            <a:avLst>
              <a:gd name="adj1" fmla="val -30760"/>
              <a:gd name="adj2" fmla="val -43412"/>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b="1" dirty="0" smtClean="0">
                <a:solidFill>
                  <a:srgbClr val="FF0000"/>
                </a:solidFill>
                <a:latin typeface="微软雅黑" panose="020B0503020204020204" pitchFamily="34" charset="-122"/>
                <a:ea typeface="微软雅黑" panose="020B0503020204020204" pitchFamily="34" charset="-122"/>
              </a:rPr>
              <a:t>每种产品有两种生产线，可以根据不同的产能、单位耗时，容纳人员上限和租金多少考虑租赁哪一种生产线。</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3" name="圆角矩形 22"/>
          <p:cNvSpPr/>
          <p:nvPr/>
        </p:nvSpPr>
        <p:spPr>
          <a:xfrm>
            <a:off x="10620364" y="3606618"/>
            <a:ext cx="860436" cy="39536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084" name="Picture 4"/>
          <p:cNvPicPr>
            <a:picLocks noChangeAspect="1" noChangeArrowheads="1"/>
          </p:cNvPicPr>
          <p:nvPr/>
        </p:nvPicPr>
        <p:blipFill>
          <a:blip r:embed="rId6" cstate="print"/>
          <a:srcRect/>
          <a:stretch>
            <a:fillRect/>
          </a:stretch>
        </p:blipFill>
        <p:spPr bwMode="auto">
          <a:xfrm>
            <a:off x="840579" y="369903"/>
            <a:ext cx="10409237" cy="6076950"/>
          </a:xfrm>
          <a:prstGeom prst="rect">
            <a:avLst/>
          </a:prstGeom>
          <a:noFill/>
          <a:ln w="9525">
            <a:noFill/>
            <a:miter lim="800000"/>
            <a:headEnd/>
            <a:tailEnd/>
          </a:ln>
        </p:spPr>
      </p:pic>
      <p:sp>
        <p:nvSpPr>
          <p:cNvPr id="25" name="圆角矩形 24"/>
          <p:cNvSpPr/>
          <p:nvPr/>
        </p:nvSpPr>
        <p:spPr>
          <a:xfrm>
            <a:off x="2661583" y="5507420"/>
            <a:ext cx="5431539" cy="26558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标注 18"/>
          <p:cNvSpPr/>
          <p:nvPr/>
        </p:nvSpPr>
        <p:spPr>
          <a:xfrm>
            <a:off x="5350877" y="4681182"/>
            <a:ext cx="4093374" cy="497228"/>
          </a:xfrm>
          <a:prstGeom prst="wedgeRoundRectCallout">
            <a:avLst>
              <a:gd name="adj1" fmla="val -37359"/>
              <a:gd name="adj2" fmla="val 102515"/>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rPr>
              <a:t>下一步提交，租赁合同签订，付款后第二天到货。</a:t>
            </a:r>
            <a:endParaRPr lang="zh-CN" altLang="en-US" sz="1400" b="1" dirty="0">
              <a:solidFill>
                <a:srgbClr val="FF0000"/>
              </a:solidFill>
            </a:endParaRPr>
          </a:p>
        </p:txBody>
      </p:sp>
    </p:spTree>
    <p:custDataLst>
      <p:tags r:id="rId1"/>
    </p:custDataLst>
    <p:extLst>
      <p:ext uri="{BB962C8B-B14F-4D97-AF65-F5344CB8AC3E}">
        <p14:creationId xmlns:p14="http://schemas.microsoft.com/office/powerpoint/2010/main" val="3485140560"/>
      </p:ext>
    </p:extLst>
  </p:cSld>
  <p:clrMapOvr>
    <a:masterClrMapping/>
  </p:clrMapOvr>
  <mc:AlternateContent xmlns:mc="http://schemas.openxmlformats.org/markup-compatibility/2006" xmlns:p14="http://schemas.microsoft.com/office/powerpoint/2010/main">
    <mc:Choice Requires="p14">
      <p:transition spd="slow" p14:dur="2000" advTm="33504"/>
    </mc:Choice>
    <mc:Fallback xmlns="">
      <p:transition spd="slow" advTm="3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6082"/>
                                        </p:tgtEl>
                                        <p:attrNameLst>
                                          <p:attrName>style.visibility</p:attrName>
                                        </p:attrNameLst>
                                      </p:cBhvr>
                                      <p:to>
                                        <p:strVal val="visible"/>
                                      </p:to>
                                    </p:set>
                                    <p:animEffect transition="in" filter="blinds(horizontal)">
                                      <p:cBhvr>
                                        <p:cTn id="16" dur="500"/>
                                        <p:tgtEl>
                                          <p:spTgt spid="4608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6083"/>
                                        </p:tgtEl>
                                        <p:attrNameLst>
                                          <p:attrName>style.visibility</p:attrName>
                                        </p:attrNameLst>
                                      </p:cBhvr>
                                      <p:to>
                                        <p:strVal val="visible"/>
                                      </p:to>
                                    </p:set>
                                    <p:animEffect transition="in" filter="wipe(left)">
                                      <p:cBhvr>
                                        <p:cTn id="29" dur="500"/>
                                        <p:tgtEl>
                                          <p:spTgt spid="4608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6084"/>
                                        </p:tgtEl>
                                        <p:attrNameLst>
                                          <p:attrName>style.visibility</p:attrName>
                                        </p:attrNameLst>
                                      </p:cBhvr>
                                      <p:to>
                                        <p:strVal val="visible"/>
                                      </p:to>
                                    </p:set>
                                    <p:animEffect transition="in" filter="wipe(up)">
                                      <p:cBhvr>
                                        <p:cTn id="50" dur="500"/>
                                        <p:tgtEl>
                                          <p:spTgt spid="46084"/>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7" grpId="0" animBg="1"/>
      <p:bldP spid="18" grpId="0" animBg="1"/>
      <p:bldP spid="21" grpId="0" animBg="1"/>
      <p:bldP spid="22" grpId="0" animBg="1"/>
      <p:bldP spid="23" grpId="0" animBg="1"/>
      <p:bldP spid="25"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0"/>
            <a:ext cx="12192000" cy="6858000"/>
          </a:xfrm>
          <a:prstGeom prst="rect">
            <a:avLst/>
          </a:prstGeom>
        </p:spPr>
      </p:pic>
      <p:sp>
        <p:nvSpPr>
          <p:cNvPr id="12" name="圆角矩形 11"/>
          <p:cNvSpPr/>
          <p:nvPr/>
        </p:nvSpPr>
        <p:spPr>
          <a:xfrm>
            <a:off x="7765340" y="1705662"/>
            <a:ext cx="412124" cy="392334"/>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标注 13"/>
          <p:cNvSpPr/>
          <p:nvPr/>
        </p:nvSpPr>
        <p:spPr>
          <a:xfrm>
            <a:off x="3400748" y="1140690"/>
            <a:ext cx="4776716" cy="667010"/>
          </a:xfrm>
          <a:prstGeom prst="wedgeRoundRectCallout">
            <a:avLst>
              <a:gd name="adj1" fmla="val 39296"/>
              <a:gd name="adj2" fmla="val 66714"/>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b="1" dirty="0" smtClean="0">
                <a:solidFill>
                  <a:srgbClr val="FF0000"/>
                </a:solidFill>
              </a:rPr>
              <a:t>如前一业务流程已执行，但系统没有自动刷新，可以点击刷新按钮，出现下方的待办事项信息。</a:t>
            </a:r>
            <a:endParaRPr lang="zh-CN" altLang="en-US" sz="1600" b="1" dirty="0">
              <a:solidFill>
                <a:srgbClr val="FF0000"/>
              </a:solidFill>
            </a:endParaRPr>
          </a:p>
        </p:txBody>
      </p:sp>
      <p:sp>
        <p:nvSpPr>
          <p:cNvPr id="8" name="圆角矩形 7"/>
          <p:cNvSpPr/>
          <p:nvPr/>
        </p:nvSpPr>
        <p:spPr>
          <a:xfrm>
            <a:off x="0" y="2313838"/>
            <a:ext cx="8266816" cy="2421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标注 14"/>
          <p:cNvSpPr/>
          <p:nvPr/>
        </p:nvSpPr>
        <p:spPr>
          <a:xfrm>
            <a:off x="1114940" y="4966965"/>
            <a:ext cx="5827594" cy="1023581"/>
          </a:xfrm>
          <a:prstGeom prst="wedgeRoundRectCallout">
            <a:avLst>
              <a:gd name="adj1" fmla="val -36514"/>
              <a:gd name="adj2" fmla="val -75701"/>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b="1" dirty="0" smtClean="0">
                <a:solidFill>
                  <a:srgbClr val="FF0000"/>
                </a:solidFill>
              </a:rPr>
              <a:t>财务总监审批</a:t>
            </a:r>
            <a:r>
              <a:rPr lang="en-US" altLang="zh-CN" sz="1600" b="1" dirty="0" smtClean="0">
                <a:solidFill>
                  <a:srgbClr val="FF0000"/>
                </a:solidFill>
              </a:rPr>
              <a:t>-</a:t>
            </a:r>
            <a:r>
              <a:rPr lang="zh-CN" altLang="en-US" sz="1600" b="1" dirty="0" smtClean="0">
                <a:solidFill>
                  <a:srgbClr val="FF0000"/>
                </a:solidFill>
              </a:rPr>
              <a:t>运营执行业务</a:t>
            </a:r>
            <a:r>
              <a:rPr lang="en-US" altLang="zh-CN" sz="1600" b="1" dirty="0" smtClean="0">
                <a:solidFill>
                  <a:srgbClr val="FF0000"/>
                </a:solidFill>
              </a:rPr>
              <a:t>-</a:t>
            </a:r>
            <a:r>
              <a:rPr lang="zh-CN" altLang="en-US" sz="1600" b="1" dirty="0" smtClean="0">
                <a:solidFill>
                  <a:srgbClr val="FF0000"/>
                </a:solidFill>
              </a:rPr>
              <a:t>财务经理审批，最后由出纳点击银行支付按钮，完成租赁办公用房、厂房、生产线的租金支付操作。第二天不动产和设备将到货，可投入使用。</a:t>
            </a:r>
            <a:endParaRPr lang="zh-CN" altLang="en-US" sz="1600" b="1" dirty="0">
              <a:solidFill>
                <a:srgbClr val="FF0000"/>
              </a:solidFill>
            </a:endParaRPr>
          </a:p>
        </p:txBody>
      </p:sp>
    </p:spTree>
    <p:custDataLst>
      <p:tags r:id="rId1"/>
    </p:custDataLst>
    <p:extLst>
      <p:ext uri="{BB962C8B-B14F-4D97-AF65-F5344CB8AC3E}">
        <p14:creationId xmlns:p14="http://schemas.microsoft.com/office/powerpoint/2010/main" val="1101560163"/>
      </p:ext>
    </p:extLst>
  </p:cSld>
  <p:clrMapOvr>
    <a:masterClrMapping/>
  </p:clrMapOvr>
  <mc:AlternateContent xmlns:mc="http://schemas.openxmlformats.org/markup-compatibility/2006" xmlns:p14="http://schemas.microsoft.com/office/powerpoint/2010/main">
    <mc:Choice Requires="p14">
      <p:transition spd="slow" p14:dur="2000" advTm="14602"/>
    </mc:Choice>
    <mc:Fallback xmlns="">
      <p:transition spd="slow" advTm="14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8"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
        <p:nvSpPr>
          <p:cNvPr id="16" name="圆角矩形 15"/>
          <p:cNvSpPr/>
          <p:nvPr/>
        </p:nvSpPr>
        <p:spPr>
          <a:xfrm>
            <a:off x="11186363" y="812561"/>
            <a:ext cx="951914" cy="49236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标注 14"/>
          <p:cNvSpPr/>
          <p:nvPr/>
        </p:nvSpPr>
        <p:spPr>
          <a:xfrm>
            <a:off x="8862848" y="1851440"/>
            <a:ext cx="2799472" cy="532102"/>
          </a:xfrm>
          <a:prstGeom prst="wedgeRoundRectCallout">
            <a:avLst>
              <a:gd name="adj1" fmla="val 45609"/>
              <a:gd name="adj2" fmla="val -144274"/>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rgbClr val="FF0000"/>
                </a:solidFill>
              </a:rPr>
              <a:t>完成当天事项可点击下班</a:t>
            </a:r>
            <a:endParaRPr lang="zh-CN" altLang="en-US" b="1" dirty="0">
              <a:solidFill>
                <a:srgbClr val="FF0000"/>
              </a:solidFill>
            </a:endParaRPr>
          </a:p>
        </p:txBody>
      </p:sp>
      <p:pic>
        <p:nvPicPr>
          <p:cNvPr id="3" name="图片 2"/>
          <p:cNvPicPr>
            <a:picLocks noChangeAspect="1"/>
          </p:cNvPicPr>
          <p:nvPr/>
        </p:nvPicPr>
        <p:blipFill>
          <a:blip r:embed="rId4"/>
          <a:stretch>
            <a:fillRect/>
          </a:stretch>
        </p:blipFill>
        <p:spPr>
          <a:xfrm>
            <a:off x="130458" y="0"/>
            <a:ext cx="12061542" cy="6858000"/>
          </a:xfrm>
          <a:prstGeom prst="rect">
            <a:avLst/>
          </a:prstGeom>
        </p:spPr>
      </p:pic>
      <p:sp>
        <p:nvSpPr>
          <p:cNvPr id="18" name="圆角矩形 17"/>
          <p:cNvSpPr/>
          <p:nvPr/>
        </p:nvSpPr>
        <p:spPr>
          <a:xfrm>
            <a:off x="10637723" y="763323"/>
            <a:ext cx="1500554" cy="59084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标注 16"/>
          <p:cNvSpPr/>
          <p:nvPr/>
        </p:nvSpPr>
        <p:spPr>
          <a:xfrm>
            <a:off x="5244214" y="2181487"/>
            <a:ext cx="3618634" cy="699329"/>
          </a:xfrm>
          <a:prstGeom prst="wedgeRoundRectCallout">
            <a:avLst>
              <a:gd name="adj1" fmla="val 115301"/>
              <a:gd name="adj2" fmla="val -159390"/>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rgbClr val="FF0000"/>
                </a:solidFill>
              </a:rPr>
              <a:t>其他角色下班后，由财务总监点击下一天按钮，进入 下一天。</a:t>
            </a:r>
            <a:endParaRPr lang="zh-CN" altLang="en-US" b="1" dirty="0">
              <a:solidFill>
                <a:srgbClr val="FF0000"/>
              </a:solidFill>
            </a:endParaRPr>
          </a:p>
        </p:txBody>
      </p:sp>
    </p:spTree>
    <p:custDataLst>
      <p:tags r:id="rId1"/>
    </p:custDataLst>
    <p:extLst>
      <p:ext uri="{BB962C8B-B14F-4D97-AF65-F5344CB8AC3E}">
        <p14:creationId xmlns:p14="http://schemas.microsoft.com/office/powerpoint/2010/main" val="3736977431"/>
      </p:ext>
    </p:extLst>
  </p:cSld>
  <p:clrMapOvr>
    <a:masterClrMapping/>
  </p:clrMapOvr>
  <mc:AlternateContent xmlns:mc="http://schemas.openxmlformats.org/markup-compatibility/2006" xmlns:p14="http://schemas.microsoft.com/office/powerpoint/2010/main">
    <mc:Choice Requires="p14">
      <p:transition spd="slow" p14:dur="2000" advTm="10799"/>
    </mc:Choice>
    <mc:Fallback xmlns="">
      <p:transition spd="slow" advTm="10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8"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0"/>
            <a:ext cx="12192000" cy="6858000"/>
          </a:xfrm>
          <a:prstGeom prst="rect">
            <a:avLst/>
          </a:prstGeom>
        </p:spPr>
      </p:pic>
      <p:sp>
        <p:nvSpPr>
          <p:cNvPr id="6" name="圆角矩形 5"/>
          <p:cNvSpPr/>
          <p:nvPr/>
        </p:nvSpPr>
        <p:spPr>
          <a:xfrm>
            <a:off x="96010" y="2194888"/>
            <a:ext cx="7683420" cy="253994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标注 6"/>
          <p:cNvSpPr/>
          <p:nvPr/>
        </p:nvSpPr>
        <p:spPr>
          <a:xfrm>
            <a:off x="1846151" y="4957615"/>
            <a:ext cx="4983899" cy="1058347"/>
          </a:xfrm>
          <a:prstGeom prst="wedgeRoundRectCallout">
            <a:avLst>
              <a:gd name="adj1" fmla="val -8374"/>
              <a:gd name="adj2" fmla="val -69588"/>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b="1" dirty="0" smtClean="0">
                <a:solidFill>
                  <a:srgbClr val="FF0000"/>
                </a:solidFill>
              </a:rPr>
              <a:t>点击确认后可以使用。待办事项红色背景的“今日任务”均确认完成后，才能进入下一天。</a:t>
            </a:r>
            <a:endParaRPr lang="zh-CN" altLang="en-US" b="1" dirty="0">
              <a:solidFill>
                <a:srgbClr val="FF0000"/>
              </a:solidFill>
            </a:endParaRPr>
          </a:p>
        </p:txBody>
      </p:sp>
    </p:spTree>
    <p:custDataLst>
      <p:tags r:id="rId1"/>
    </p:custDataLst>
    <p:extLst>
      <p:ext uri="{BB962C8B-B14F-4D97-AF65-F5344CB8AC3E}">
        <p14:creationId xmlns:p14="http://schemas.microsoft.com/office/powerpoint/2010/main" val="2363348583"/>
      </p:ext>
    </p:extLst>
  </p:cSld>
  <p:clrMapOvr>
    <a:masterClrMapping/>
  </p:clrMapOvr>
  <mc:AlternateContent xmlns:mc="http://schemas.openxmlformats.org/markup-compatibility/2006" xmlns:p14="http://schemas.microsoft.com/office/powerpoint/2010/main">
    <mc:Choice Requires="p14">
      <p:transition spd="slow" p14:dur="2000" advTm="6974"/>
    </mc:Choice>
    <mc:Fallback xmlns="">
      <p:transition spd="slow" advTm="69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16387" name="组合 33"/>
          <p:cNvGrpSpPr>
            <a:grpSpLocks/>
          </p:cNvGrpSpPr>
          <p:nvPr/>
        </p:nvGrpSpPr>
        <p:grpSpPr bwMode="auto">
          <a:xfrm>
            <a:off x="2676774" y="2388437"/>
            <a:ext cx="7224306" cy="2438956"/>
            <a:chOff x="104297" y="217476"/>
            <a:chExt cx="3839691" cy="2326955"/>
          </a:xfrm>
        </p:grpSpPr>
        <p:grpSp>
          <p:nvGrpSpPr>
            <p:cNvPr id="16421" name="组合 20"/>
            <p:cNvGrpSpPr>
              <a:grpSpLocks/>
            </p:cNvGrpSpPr>
            <p:nvPr/>
          </p:nvGrpSpPr>
          <p:grpSpPr bwMode="auto">
            <a:xfrm>
              <a:off x="104297" y="217476"/>
              <a:ext cx="310039" cy="245215"/>
              <a:chOff x="364315" y="476823"/>
              <a:chExt cx="1082988" cy="856554"/>
            </a:xfrm>
          </p:grpSpPr>
          <p:grpSp>
            <p:nvGrpSpPr>
              <p:cNvPr id="16424"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762503" y="518295"/>
              <a:ext cx="3181485" cy="202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安装生产线</a:t>
              </a:r>
              <a:endParaRPr lang="en-US" altLang="zh-CN" sz="4400" b="1" dirty="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endParaRPr lang="zh-CN" altLang="en-US" sz="4400" b="1" dirty="0">
                <a:solidFill>
                  <a:srgbClr val="7BBC28"/>
                </a:solidFill>
                <a:ea typeface="微软雅黑" panose="020B0503020204020204" pitchFamily="34" charset="-122"/>
              </a:endParaRPr>
            </a:p>
          </p:txBody>
        </p:sp>
      </p:grpSp>
      <p:grpSp>
        <p:nvGrpSpPr>
          <p:cNvPr id="28" name="组合 2"/>
          <p:cNvGrpSpPr>
            <a:grpSpLocks/>
          </p:cNvGrpSpPr>
          <p:nvPr/>
        </p:nvGrpSpPr>
        <p:grpSpPr bwMode="auto">
          <a:xfrm>
            <a:off x="8776440" y="364323"/>
            <a:ext cx="3415560" cy="377347"/>
            <a:chOff x="6940551" y="306388"/>
            <a:chExt cx="3280401" cy="285098"/>
          </a:xfrm>
        </p:grpSpPr>
        <p:grpSp>
          <p:nvGrpSpPr>
            <p:cNvPr id="2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1624212130"/>
      </p:ext>
    </p:extLst>
  </p:cSld>
  <p:clrMapOvr>
    <a:masterClrMapping/>
  </p:clrMapOvr>
  <mc:AlternateContent xmlns:mc="http://schemas.openxmlformats.org/markup-compatibility/2006" xmlns:p14="http://schemas.microsoft.com/office/powerpoint/2010/main">
    <mc:Choice Requires="p14">
      <p:transition spd="slow" p14:dur="2000" advTm="2104"/>
    </mc:Choice>
    <mc:Fallback xmlns="">
      <p:transition spd="slow" advTm="2104"/>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
        <p:nvSpPr>
          <p:cNvPr id="6" name="圆角矩形 5"/>
          <p:cNvSpPr/>
          <p:nvPr/>
        </p:nvSpPr>
        <p:spPr>
          <a:xfrm>
            <a:off x="104740" y="2223245"/>
            <a:ext cx="8032173" cy="68576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标注 8"/>
          <p:cNvSpPr/>
          <p:nvPr/>
        </p:nvSpPr>
        <p:spPr>
          <a:xfrm>
            <a:off x="3118020" y="3263556"/>
            <a:ext cx="2977981" cy="532102"/>
          </a:xfrm>
          <a:prstGeom prst="wedgeRoundRectCallout">
            <a:avLst>
              <a:gd name="adj1" fmla="val -33120"/>
              <a:gd name="adj2" fmla="val -113984"/>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rgbClr val="FF0000"/>
                </a:solidFill>
              </a:rPr>
              <a:t>点击确认，可以进行安装。</a:t>
            </a:r>
            <a:endParaRPr lang="zh-CN" altLang="en-US" b="1" dirty="0">
              <a:solidFill>
                <a:srgbClr val="FF0000"/>
              </a:solidFill>
            </a:endParaRPr>
          </a:p>
        </p:txBody>
      </p:sp>
    </p:spTree>
    <p:custDataLst>
      <p:tags r:id="rId1"/>
    </p:custDataLst>
    <p:extLst>
      <p:ext uri="{BB962C8B-B14F-4D97-AF65-F5344CB8AC3E}">
        <p14:creationId xmlns:p14="http://schemas.microsoft.com/office/powerpoint/2010/main" val="296490067"/>
      </p:ext>
    </p:extLst>
  </p:cSld>
  <p:clrMapOvr>
    <a:masterClrMapping/>
  </p:clrMapOvr>
  <mc:AlternateContent xmlns:mc="http://schemas.openxmlformats.org/markup-compatibility/2006" xmlns:p14="http://schemas.microsoft.com/office/powerpoint/2010/main">
    <mc:Choice Requires="p14">
      <p:transition spd="slow" p14:dur="2000" advTm="6782"/>
    </mc:Choice>
    <mc:Fallback xmlns="">
      <p:transition spd="slow" advTm="67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0"/>
            <a:ext cx="12192000" cy="6858000"/>
          </a:xfrm>
          <a:prstGeom prst="rect">
            <a:avLst/>
          </a:prstGeom>
        </p:spPr>
      </p:pic>
      <p:sp>
        <p:nvSpPr>
          <p:cNvPr id="4" name="圆角矩形 3"/>
          <p:cNvSpPr/>
          <p:nvPr/>
        </p:nvSpPr>
        <p:spPr>
          <a:xfrm>
            <a:off x="4380326" y="4179613"/>
            <a:ext cx="1160061" cy="23201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938" name="Picture 2"/>
          <p:cNvPicPr>
            <a:picLocks noChangeAspect="1" noChangeArrowheads="1"/>
          </p:cNvPicPr>
          <p:nvPr/>
        </p:nvPicPr>
        <p:blipFill>
          <a:blip r:embed="rId4" cstate="print"/>
          <a:srcRect/>
          <a:stretch>
            <a:fillRect/>
          </a:stretch>
        </p:blipFill>
        <p:spPr bwMode="auto">
          <a:xfrm>
            <a:off x="511510" y="1004536"/>
            <a:ext cx="11085513" cy="5067300"/>
          </a:xfrm>
          <a:prstGeom prst="rect">
            <a:avLst/>
          </a:prstGeom>
          <a:noFill/>
          <a:ln w="9525">
            <a:noFill/>
            <a:miter lim="800000"/>
            <a:headEnd/>
            <a:tailEnd/>
          </a:ln>
        </p:spPr>
      </p:pic>
      <p:sp>
        <p:nvSpPr>
          <p:cNvPr id="10" name="圆角矩形 9"/>
          <p:cNvSpPr/>
          <p:nvPr/>
        </p:nvSpPr>
        <p:spPr>
          <a:xfrm>
            <a:off x="6711239" y="2041326"/>
            <a:ext cx="1422826" cy="70187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939" name="Picture 3"/>
          <p:cNvPicPr>
            <a:picLocks noChangeAspect="1" noChangeArrowheads="1"/>
          </p:cNvPicPr>
          <p:nvPr/>
        </p:nvPicPr>
        <p:blipFill>
          <a:blip r:embed="rId5" cstate="print"/>
          <a:srcRect/>
          <a:stretch>
            <a:fillRect/>
          </a:stretch>
        </p:blipFill>
        <p:spPr bwMode="auto">
          <a:xfrm>
            <a:off x="577754" y="1018823"/>
            <a:ext cx="11047413" cy="5038725"/>
          </a:xfrm>
          <a:prstGeom prst="rect">
            <a:avLst/>
          </a:prstGeom>
          <a:noFill/>
          <a:ln w="9525">
            <a:noFill/>
            <a:miter lim="800000"/>
            <a:headEnd/>
            <a:tailEnd/>
          </a:ln>
        </p:spPr>
      </p:pic>
      <p:sp>
        <p:nvSpPr>
          <p:cNvPr id="8" name="椭圆 7"/>
          <p:cNvSpPr/>
          <p:nvPr/>
        </p:nvSpPr>
        <p:spPr>
          <a:xfrm>
            <a:off x="825381" y="2924044"/>
            <a:ext cx="252821" cy="324331"/>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5540387" y="3795811"/>
            <a:ext cx="930360" cy="394054"/>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6" cstate="print"/>
          <a:stretch>
            <a:fillRect/>
          </a:stretch>
        </p:blipFill>
        <p:spPr>
          <a:xfrm>
            <a:off x="9795142" y="32169"/>
            <a:ext cx="2396858" cy="199651"/>
          </a:xfrm>
          <a:prstGeom prst="rect">
            <a:avLst/>
          </a:prstGeom>
        </p:spPr>
      </p:pic>
      <p:pic>
        <p:nvPicPr>
          <p:cNvPr id="39940" name="Picture 4"/>
          <p:cNvPicPr>
            <a:picLocks noChangeAspect="1" noChangeArrowheads="1"/>
          </p:cNvPicPr>
          <p:nvPr/>
        </p:nvPicPr>
        <p:blipFill>
          <a:blip r:embed="rId7" cstate="print"/>
          <a:srcRect/>
          <a:stretch>
            <a:fillRect/>
          </a:stretch>
        </p:blipFill>
        <p:spPr bwMode="auto">
          <a:xfrm>
            <a:off x="272955" y="2159971"/>
            <a:ext cx="11657013" cy="2428875"/>
          </a:xfrm>
          <a:prstGeom prst="rect">
            <a:avLst/>
          </a:prstGeom>
          <a:noFill/>
          <a:ln w="9525">
            <a:noFill/>
            <a:miter lim="800000"/>
            <a:headEnd/>
            <a:tailEnd/>
          </a:ln>
        </p:spPr>
      </p:pic>
      <p:sp>
        <p:nvSpPr>
          <p:cNvPr id="12" name="圆角矩形标注 11"/>
          <p:cNvSpPr/>
          <p:nvPr/>
        </p:nvSpPr>
        <p:spPr>
          <a:xfrm rot="10800000" flipH="1" flipV="1">
            <a:off x="5083223" y="4868255"/>
            <a:ext cx="3493827" cy="1136757"/>
          </a:xfrm>
          <a:prstGeom prst="wedgeRoundRectCallout">
            <a:avLst>
              <a:gd name="adj1" fmla="val 75439"/>
              <a:gd name="adj2" fmla="val -108062"/>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安装完成后，可以点击下方菜单栏</a:t>
            </a:r>
            <a:r>
              <a:rPr lang="en-US" altLang="zh-CN" sz="1400" b="1" dirty="0" smtClean="0">
                <a:solidFill>
                  <a:srgbClr val="FF0000"/>
                </a:solidFill>
                <a:latin typeface="微软雅黑" panose="020B0503020204020204" pitchFamily="34" charset="-122"/>
                <a:ea typeface="微软雅黑" panose="020B0503020204020204" pitchFamily="34" charset="-122"/>
              </a:rPr>
              <a:t>-</a:t>
            </a:r>
            <a:r>
              <a:rPr lang="zh-CN" altLang="en-US" sz="1400" b="1" dirty="0" smtClean="0">
                <a:solidFill>
                  <a:srgbClr val="FF0000"/>
                </a:solidFill>
                <a:latin typeface="微软雅黑" panose="020B0503020204020204" pitchFamily="34" charset="-122"/>
                <a:ea typeface="微软雅黑" panose="020B0503020204020204" pitchFamily="34" charset="-122"/>
              </a:rPr>
              <a:t>信息管理</a:t>
            </a:r>
            <a:r>
              <a:rPr lang="en-US" altLang="zh-CN" sz="1400" b="1" dirty="0" smtClean="0">
                <a:solidFill>
                  <a:srgbClr val="FF0000"/>
                </a:solidFill>
                <a:latin typeface="微软雅黑" panose="020B0503020204020204" pitchFamily="34" charset="-122"/>
                <a:ea typeface="微软雅黑" panose="020B0503020204020204" pitchFamily="34" charset="-122"/>
              </a:rPr>
              <a:t>-</a:t>
            </a:r>
            <a:r>
              <a:rPr lang="zh-CN" altLang="en-US" sz="1400" b="1" dirty="0" smtClean="0">
                <a:solidFill>
                  <a:srgbClr val="FF0000"/>
                </a:solidFill>
                <a:latin typeface="微软雅黑" panose="020B0503020204020204" pitchFamily="34" charset="-122"/>
                <a:ea typeface="微软雅黑" panose="020B0503020204020204" pitchFamily="34" charset="-122"/>
              </a:rPr>
              <a:t>生产线信息查看，注意安装结束时间，安装结束后才可以投料生产。</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456279563"/>
      </p:ext>
    </p:extLst>
  </p:cSld>
  <p:clrMapOvr>
    <a:masterClrMapping/>
  </p:clrMapOvr>
  <mc:AlternateContent xmlns:mc="http://schemas.openxmlformats.org/markup-compatibility/2006" xmlns:p14="http://schemas.microsoft.com/office/powerpoint/2010/main">
    <mc:Choice Requires="p14">
      <p:transition spd="slow" p14:dur="2000" advTm="21848"/>
    </mc:Choice>
    <mc:Fallback xmlns="">
      <p:transition spd="slow" advTm="218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9938"/>
                                        </p:tgtEl>
                                        <p:attrNameLst>
                                          <p:attrName>style.visibility</p:attrName>
                                        </p:attrNameLst>
                                      </p:cBhvr>
                                      <p:to>
                                        <p:strVal val="visible"/>
                                      </p:to>
                                    </p:set>
                                    <p:animEffect transition="in" filter="blinds(horizontal)">
                                      <p:cBhvr>
                                        <p:cTn id="11" dur="500"/>
                                        <p:tgtEl>
                                          <p:spTgt spid="3993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9939"/>
                                        </p:tgtEl>
                                        <p:attrNameLst>
                                          <p:attrName>style.visibility</p:attrName>
                                        </p:attrNameLst>
                                      </p:cBhvr>
                                      <p:to>
                                        <p:strVal val="visible"/>
                                      </p:to>
                                    </p:set>
                                    <p:animEffect transition="in" filter="wipe(left)">
                                      <p:cBhvr>
                                        <p:cTn id="21" dur="500"/>
                                        <p:tgtEl>
                                          <p:spTgt spid="3993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9940"/>
                                        </p:tgtEl>
                                        <p:attrNameLst>
                                          <p:attrName>style.visibility</p:attrName>
                                        </p:attrNameLst>
                                      </p:cBhvr>
                                      <p:to>
                                        <p:strVal val="visible"/>
                                      </p:to>
                                    </p:set>
                                    <p:animEffect transition="in" filter="blinds(horizontal)">
                                      <p:cBhvr>
                                        <p:cTn id="36" dur="500"/>
                                        <p:tgtEl>
                                          <p:spTgt spid="3994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8" grpId="0" animBg="1"/>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16387" name="组合 33"/>
          <p:cNvGrpSpPr>
            <a:grpSpLocks/>
          </p:cNvGrpSpPr>
          <p:nvPr/>
        </p:nvGrpSpPr>
        <p:grpSpPr bwMode="auto">
          <a:xfrm>
            <a:off x="2676774" y="2388437"/>
            <a:ext cx="7224306" cy="2438956"/>
            <a:chOff x="104297" y="217476"/>
            <a:chExt cx="3839691" cy="2326955"/>
          </a:xfrm>
        </p:grpSpPr>
        <p:grpSp>
          <p:nvGrpSpPr>
            <p:cNvPr id="16421" name="组合 20"/>
            <p:cNvGrpSpPr>
              <a:grpSpLocks/>
            </p:cNvGrpSpPr>
            <p:nvPr/>
          </p:nvGrpSpPr>
          <p:grpSpPr bwMode="auto">
            <a:xfrm>
              <a:off x="104297" y="217476"/>
              <a:ext cx="310039" cy="245215"/>
              <a:chOff x="364315" y="476823"/>
              <a:chExt cx="1082988" cy="856554"/>
            </a:xfrm>
          </p:grpSpPr>
          <p:grpSp>
            <p:nvGrpSpPr>
              <p:cNvPr id="16424"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762503" y="518295"/>
              <a:ext cx="3181485" cy="202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采购原材料</a:t>
              </a:r>
              <a:endParaRPr lang="en-US" altLang="zh-CN" sz="4400" b="1" dirty="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endParaRPr lang="zh-CN" altLang="en-US" sz="4400" b="1" dirty="0">
                <a:solidFill>
                  <a:srgbClr val="7BBC28"/>
                </a:solidFill>
                <a:ea typeface="微软雅黑" panose="020B0503020204020204" pitchFamily="34" charset="-122"/>
              </a:endParaRPr>
            </a:p>
          </p:txBody>
        </p:sp>
      </p:grpSp>
      <p:grpSp>
        <p:nvGrpSpPr>
          <p:cNvPr id="28" name="组合 2"/>
          <p:cNvGrpSpPr>
            <a:grpSpLocks/>
          </p:cNvGrpSpPr>
          <p:nvPr/>
        </p:nvGrpSpPr>
        <p:grpSpPr bwMode="auto">
          <a:xfrm>
            <a:off x="8776440" y="364323"/>
            <a:ext cx="3415560" cy="377347"/>
            <a:chOff x="6940551" y="306388"/>
            <a:chExt cx="3280401" cy="285098"/>
          </a:xfrm>
        </p:grpSpPr>
        <p:grpSp>
          <p:nvGrpSpPr>
            <p:cNvPr id="2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22427974"/>
      </p:ext>
    </p:extLst>
  </p:cSld>
  <p:clrMapOvr>
    <a:masterClrMapping/>
  </p:clrMapOvr>
  <mc:AlternateContent xmlns:mc="http://schemas.openxmlformats.org/markup-compatibility/2006" xmlns:p14="http://schemas.microsoft.com/office/powerpoint/2010/main">
    <mc:Choice Requires="p14">
      <p:transition spd="slow" p14:dur="2000" advTm="3090"/>
    </mc:Choice>
    <mc:Fallback xmlns="">
      <p:transition spd="slow" advTm="309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16387" name="组合 33"/>
          <p:cNvGrpSpPr>
            <a:grpSpLocks/>
          </p:cNvGrpSpPr>
          <p:nvPr/>
        </p:nvGrpSpPr>
        <p:grpSpPr bwMode="auto">
          <a:xfrm>
            <a:off x="1099420" y="1273584"/>
            <a:ext cx="4722207" cy="4801314"/>
            <a:chOff x="-229004" y="-497085"/>
            <a:chExt cx="2509835" cy="4580822"/>
          </a:xfrm>
        </p:grpSpPr>
        <p:grpSp>
          <p:nvGrpSpPr>
            <p:cNvPr id="16421" name="组合 20"/>
            <p:cNvGrpSpPr>
              <a:grpSpLocks/>
            </p:cNvGrpSpPr>
            <p:nvPr/>
          </p:nvGrpSpPr>
          <p:grpSpPr bwMode="auto">
            <a:xfrm>
              <a:off x="104297" y="217476"/>
              <a:ext cx="310039" cy="245215"/>
              <a:chOff x="364315" y="476823"/>
              <a:chExt cx="1082988" cy="856554"/>
            </a:xfrm>
          </p:grpSpPr>
          <p:grpSp>
            <p:nvGrpSpPr>
              <p:cNvPr id="16424"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229004" y="-497085"/>
              <a:ext cx="2509835" cy="458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itchFamily="2" charset="2"/>
                <a:buChar char="Ø"/>
              </a:pPr>
              <a:r>
                <a:rPr lang="zh-CN" altLang="en-US" sz="2400" b="1" dirty="0" smtClean="0">
                  <a:solidFill>
                    <a:srgbClr val="0070C0"/>
                  </a:solidFill>
                  <a:ea typeface="微软雅黑" panose="020B0503020204020204" pitchFamily="34" charset="-122"/>
                </a:rPr>
                <a:t>生产前准备</a:t>
              </a:r>
              <a:endParaRPr lang="en-US" altLang="zh-CN" sz="2400" b="1" dirty="0" smtClean="0">
                <a:solidFill>
                  <a:srgbClr val="0070C0"/>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chemeClr val="accent6"/>
                  </a:solidFill>
                  <a:ea typeface="微软雅黑" panose="020B0503020204020204" pitchFamily="34" charset="-122"/>
                </a:rPr>
                <a:t>业务流程介绍</a:t>
              </a:r>
              <a:endParaRPr lang="en-US" altLang="zh-CN" sz="2000" b="1" dirty="0" smtClean="0">
                <a:solidFill>
                  <a:schemeClr val="accent6"/>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采购</a:t>
              </a:r>
              <a:r>
                <a:rPr lang="en-US" altLang="zh-CN" sz="2000" b="1" dirty="0" smtClean="0">
                  <a:solidFill>
                    <a:srgbClr val="7BBC28"/>
                  </a:solidFill>
                  <a:ea typeface="微软雅黑" panose="020B0503020204020204" pitchFamily="34" charset="-122"/>
                </a:rPr>
                <a:t>/</a:t>
              </a:r>
              <a:r>
                <a:rPr lang="zh-CN" altLang="en-US" sz="2000" b="1" dirty="0" smtClean="0">
                  <a:solidFill>
                    <a:srgbClr val="7BBC28"/>
                  </a:solidFill>
                  <a:ea typeface="微软雅黑" panose="020B0503020204020204" pitchFamily="34" charset="-122"/>
                </a:rPr>
                <a:t>租赁办公场所和厂房</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租赁生产线</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安装生产线</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采购原材料</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招聘员工</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员工入职</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采购电子产品</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银行贷款</a:t>
              </a:r>
              <a:endParaRPr lang="en-US" altLang="zh-CN" sz="2000" b="1" dirty="0" smtClean="0">
                <a:solidFill>
                  <a:srgbClr val="7BBC28"/>
                </a:solidFill>
                <a:ea typeface="微软雅黑" panose="020B0503020204020204" pitchFamily="34" charset="-122"/>
              </a:endParaRPr>
            </a:p>
          </p:txBody>
        </p:sp>
      </p:grpSp>
      <p:grpSp>
        <p:nvGrpSpPr>
          <p:cNvPr id="16390" name="组合 2"/>
          <p:cNvGrpSpPr>
            <a:grpSpLocks/>
          </p:cNvGrpSpPr>
          <p:nvPr/>
        </p:nvGrpSpPr>
        <p:grpSpPr bwMode="auto">
          <a:xfrm>
            <a:off x="8776440" y="364323"/>
            <a:ext cx="3415560" cy="377347"/>
            <a:chOff x="6940551" y="306388"/>
            <a:chExt cx="3280401" cy="285098"/>
          </a:xfrm>
        </p:grpSpPr>
        <p:grpSp>
          <p:nvGrpSpPr>
            <p:cNvPr id="16391" name="组合 1"/>
            <p:cNvGrpSpPr>
              <a:grpSpLocks/>
            </p:cNvGrpSpPr>
            <p:nvPr/>
          </p:nvGrpSpPr>
          <p:grpSpPr bwMode="auto">
            <a:xfrm>
              <a:off x="6940551" y="306388"/>
              <a:ext cx="3280401" cy="285098"/>
              <a:chOff x="6940551" y="306388"/>
              <a:chExt cx="3280401" cy="285098"/>
            </a:xfrm>
          </p:grpSpPr>
          <p:sp>
            <p:nvSpPr>
              <p:cNvPr id="16393"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16394"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16392"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grpSp>
        <p:nvGrpSpPr>
          <p:cNvPr id="57" name="组合 33"/>
          <p:cNvGrpSpPr>
            <a:grpSpLocks/>
          </p:cNvGrpSpPr>
          <p:nvPr/>
        </p:nvGrpSpPr>
        <p:grpSpPr bwMode="auto">
          <a:xfrm>
            <a:off x="5596456" y="1259936"/>
            <a:ext cx="2169122" cy="2954655"/>
            <a:chOff x="-374084" y="-340833"/>
            <a:chExt cx="1152880" cy="2818970"/>
          </a:xfrm>
        </p:grpSpPr>
        <p:grpSp>
          <p:nvGrpSpPr>
            <p:cNvPr id="58" name="组合 20"/>
            <p:cNvGrpSpPr>
              <a:grpSpLocks/>
            </p:cNvGrpSpPr>
            <p:nvPr/>
          </p:nvGrpSpPr>
          <p:grpSpPr bwMode="auto">
            <a:xfrm>
              <a:off x="104297" y="217476"/>
              <a:ext cx="310039" cy="245215"/>
              <a:chOff x="364315" y="476823"/>
              <a:chExt cx="1082988" cy="856554"/>
            </a:xfrm>
          </p:grpSpPr>
          <p:grpSp>
            <p:nvGrpSpPr>
              <p:cNvPr id="60" name="组合 22"/>
              <p:cNvGrpSpPr>
                <a:grpSpLocks/>
              </p:cNvGrpSpPr>
              <p:nvPr/>
            </p:nvGrpSpPr>
            <p:grpSpPr bwMode="auto">
              <a:xfrm>
                <a:off x="364315" y="476823"/>
                <a:ext cx="437875" cy="856554"/>
                <a:chOff x="0" y="0"/>
                <a:chExt cx="437875" cy="856554"/>
              </a:xfrm>
            </p:grpSpPr>
            <p:sp>
              <p:nvSpPr>
                <p:cNvPr id="68"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69"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61"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3"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4"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65"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66"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7"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9" name="TextBox 19"/>
            <p:cNvSpPr>
              <a:spLocks noChangeArrowheads="1"/>
            </p:cNvSpPr>
            <p:nvPr/>
          </p:nvSpPr>
          <p:spPr bwMode="auto">
            <a:xfrm>
              <a:off x="-374084" y="-340833"/>
              <a:ext cx="1152880" cy="281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itchFamily="2" charset="2"/>
                <a:buChar char="Ø"/>
              </a:pPr>
              <a:r>
                <a:rPr lang="zh-CN" altLang="en-US" sz="2400" b="1" dirty="0" smtClean="0">
                  <a:solidFill>
                    <a:srgbClr val="0070C0"/>
                  </a:solidFill>
                  <a:ea typeface="微软雅黑" panose="020B0503020204020204" pitchFamily="34" charset="-122"/>
                </a:rPr>
                <a:t>生产销售</a:t>
              </a:r>
              <a:endParaRPr lang="en-US" altLang="zh-CN" sz="2000" b="1" dirty="0" smtClean="0">
                <a:solidFill>
                  <a:srgbClr val="0070C0"/>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安排生产</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承接订单</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投放广告</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订单发货</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研发投入</a:t>
              </a:r>
              <a:endParaRPr lang="en-US" altLang="zh-CN" sz="2000" b="1" dirty="0" smtClean="0">
                <a:solidFill>
                  <a:srgbClr val="7BBC28"/>
                </a:solidFill>
                <a:ea typeface="微软雅黑" panose="020B0503020204020204" pitchFamily="34" charset="-122"/>
              </a:endParaRPr>
            </a:p>
          </p:txBody>
        </p:sp>
      </p:grpSp>
      <p:sp>
        <p:nvSpPr>
          <p:cNvPr id="41" name="TextBox 19"/>
          <p:cNvSpPr>
            <a:spLocks noChangeArrowheads="1"/>
          </p:cNvSpPr>
          <p:nvPr/>
        </p:nvSpPr>
        <p:spPr bwMode="auto">
          <a:xfrm>
            <a:off x="8696824" y="1275856"/>
            <a:ext cx="2169121"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itchFamily="2" charset="2"/>
              <a:buChar char="Ø"/>
            </a:pPr>
            <a:r>
              <a:rPr lang="zh-CN" altLang="en-US" sz="2400" b="1" dirty="0" smtClean="0">
                <a:solidFill>
                  <a:srgbClr val="0070C0"/>
                </a:solidFill>
                <a:ea typeface="微软雅黑" panose="020B0503020204020204" pitchFamily="34" charset="-122"/>
              </a:rPr>
              <a:t>财税处理</a:t>
            </a:r>
            <a:endParaRPr lang="en-US" altLang="zh-CN" sz="2400" b="1" dirty="0" smtClean="0">
              <a:solidFill>
                <a:srgbClr val="0070C0"/>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发票管理</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成本核算</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a:solidFill>
                  <a:srgbClr val="7BBC28"/>
                </a:solidFill>
                <a:ea typeface="微软雅黑" panose="020B0503020204020204" pitchFamily="34" charset="-122"/>
              </a:rPr>
              <a:t>电算化</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税务管理</a:t>
            </a:r>
            <a:endParaRPr lang="en-US" altLang="zh-CN" sz="2000" b="1" dirty="0" smtClean="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2000" b="1" dirty="0" smtClean="0">
                <a:solidFill>
                  <a:srgbClr val="7BBC28"/>
                </a:solidFill>
                <a:ea typeface="微软雅黑" panose="020B0503020204020204" pitchFamily="34" charset="-122"/>
              </a:rPr>
              <a:t>税务稽查</a:t>
            </a:r>
            <a:endParaRPr lang="en-US" altLang="zh-CN" sz="2000" b="1" dirty="0" smtClean="0">
              <a:solidFill>
                <a:srgbClr val="7BBC28"/>
              </a:solidFill>
              <a:ea typeface="微软雅黑" panose="020B0503020204020204" pitchFamily="34" charset="-122"/>
            </a:endParaRPr>
          </a:p>
        </p:txBody>
      </p:sp>
    </p:spTree>
    <p:extLst>
      <p:ext uri="{BB962C8B-B14F-4D97-AF65-F5344CB8AC3E}">
        <p14:creationId xmlns:p14="http://schemas.microsoft.com/office/powerpoint/2010/main" val="3036706056"/>
      </p:ext>
    </p:extLst>
  </p:cSld>
  <p:clrMapOvr>
    <a:masterClrMapping/>
  </p:clrMapOvr>
  <mc:AlternateContent xmlns:mc="http://schemas.openxmlformats.org/markup-compatibility/2006" xmlns:p14="http://schemas.microsoft.com/office/powerpoint/2010/main">
    <mc:Choice Requires="p14">
      <p:transition spd="slow" p14:dur="2000" advTm="7116"/>
    </mc:Choice>
    <mc:Fallback xmlns="">
      <p:transition spd="slow" advTm="711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
        <p:nvSpPr>
          <p:cNvPr id="4" name="圆角矩形 3"/>
          <p:cNvSpPr/>
          <p:nvPr/>
        </p:nvSpPr>
        <p:spPr>
          <a:xfrm>
            <a:off x="3132292" y="4219968"/>
            <a:ext cx="921496" cy="254117"/>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890" name="Picture 2"/>
          <p:cNvPicPr>
            <a:picLocks noChangeAspect="1" noChangeArrowheads="1"/>
          </p:cNvPicPr>
          <p:nvPr/>
        </p:nvPicPr>
        <p:blipFill>
          <a:blip r:embed="rId4" cstate="print"/>
          <a:srcRect/>
          <a:stretch>
            <a:fillRect/>
          </a:stretch>
        </p:blipFill>
        <p:spPr bwMode="auto">
          <a:xfrm>
            <a:off x="2277204" y="576902"/>
            <a:ext cx="7799387" cy="5676900"/>
          </a:xfrm>
          <a:prstGeom prst="rect">
            <a:avLst/>
          </a:prstGeom>
          <a:noFill/>
          <a:ln w="9525">
            <a:noFill/>
            <a:miter lim="800000"/>
            <a:headEnd/>
            <a:tailEnd/>
          </a:ln>
        </p:spPr>
      </p:pic>
      <p:pic>
        <p:nvPicPr>
          <p:cNvPr id="37891" name="Picture 3"/>
          <p:cNvPicPr>
            <a:picLocks noChangeAspect="1" noChangeArrowheads="1"/>
          </p:cNvPicPr>
          <p:nvPr/>
        </p:nvPicPr>
        <p:blipFill>
          <a:blip r:embed="rId5" cstate="print"/>
          <a:srcRect/>
          <a:stretch>
            <a:fillRect/>
          </a:stretch>
        </p:blipFill>
        <p:spPr bwMode="auto">
          <a:xfrm>
            <a:off x="2254228" y="1147763"/>
            <a:ext cx="7818437" cy="4562475"/>
          </a:xfrm>
          <a:prstGeom prst="rect">
            <a:avLst/>
          </a:prstGeom>
          <a:noFill/>
          <a:ln w="9525">
            <a:noFill/>
            <a:miter lim="800000"/>
            <a:headEnd/>
            <a:tailEnd/>
          </a:ln>
        </p:spPr>
      </p:pic>
      <p:pic>
        <p:nvPicPr>
          <p:cNvPr id="37892" name="Picture 4"/>
          <p:cNvPicPr>
            <a:picLocks noChangeAspect="1" noChangeArrowheads="1"/>
          </p:cNvPicPr>
          <p:nvPr/>
        </p:nvPicPr>
        <p:blipFill>
          <a:blip r:embed="rId6" cstate="print"/>
          <a:srcRect/>
          <a:stretch>
            <a:fillRect/>
          </a:stretch>
        </p:blipFill>
        <p:spPr bwMode="auto">
          <a:xfrm>
            <a:off x="1862138" y="2266950"/>
            <a:ext cx="8466137" cy="2324100"/>
          </a:xfrm>
          <a:prstGeom prst="rect">
            <a:avLst/>
          </a:prstGeom>
          <a:noFill/>
          <a:ln w="9525">
            <a:noFill/>
            <a:miter lim="800000"/>
            <a:headEnd/>
            <a:tailEnd/>
          </a:ln>
        </p:spPr>
      </p:pic>
      <p:pic>
        <p:nvPicPr>
          <p:cNvPr id="37893" name="Picture 5"/>
          <p:cNvPicPr>
            <a:picLocks noChangeAspect="1" noChangeArrowheads="1"/>
          </p:cNvPicPr>
          <p:nvPr/>
        </p:nvPicPr>
        <p:blipFill>
          <a:blip r:embed="rId7" cstate="print"/>
          <a:srcRect/>
          <a:stretch>
            <a:fillRect/>
          </a:stretch>
        </p:blipFill>
        <p:spPr bwMode="auto">
          <a:xfrm>
            <a:off x="1947863" y="661988"/>
            <a:ext cx="8294687" cy="5534025"/>
          </a:xfrm>
          <a:prstGeom prst="rect">
            <a:avLst/>
          </a:prstGeom>
          <a:noFill/>
          <a:ln w="9525">
            <a:noFill/>
            <a:miter lim="800000"/>
            <a:headEnd/>
            <a:tailEnd/>
          </a:ln>
        </p:spPr>
      </p:pic>
      <p:pic>
        <p:nvPicPr>
          <p:cNvPr id="37894" name="Picture 6"/>
          <p:cNvPicPr>
            <a:picLocks noChangeAspect="1" noChangeArrowheads="1"/>
          </p:cNvPicPr>
          <p:nvPr/>
        </p:nvPicPr>
        <p:blipFill>
          <a:blip r:embed="rId8" cstate="print"/>
          <a:srcRect/>
          <a:stretch>
            <a:fillRect/>
          </a:stretch>
        </p:blipFill>
        <p:spPr bwMode="auto">
          <a:xfrm>
            <a:off x="1965279" y="2252050"/>
            <a:ext cx="8183908" cy="1705801"/>
          </a:xfrm>
          <a:prstGeom prst="rect">
            <a:avLst/>
          </a:prstGeom>
          <a:noFill/>
          <a:ln w="9525">
            <a:solidFill>
              <a:srgbClr val="7030A0"/>
            </a:solidFill>
            <a:miter lim="800000"/>
            <a:headEnd/>
            <a:tailEnd/>
          </a:ln>
        </p:spPr>
      </p:pic>
      <p:sp>
        <p:nvSpPr>
          <p:cNvPr id="12" name="圆角矩形标注 11"/>
          <p:cNvSpPr/>
          <p:nvPr/>
        </p:nvSpPr>
        <p:spPr>
          <a:xfrm rot="10800000" flipH="1" flipV="1">
            <a:off x="2743201" y="4026089"/>
            <a:ext cx="7001300" cy="1624083"/>
          </a:xfrm>
          <a:prstGeom prst="wedgeRoundRectCallout">
            <a:avLst>
              <a:gd name="adj1" fmla="val -30760"/>
              <a:gd name="adj2" fmla="val -43412"/>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每一种产品有</a:t>
            </a:r>
            <a:r>
              <a:rPr lang="en-US" altLang="zh-CN" sz="1400" b="1" dirty="0" smtClean="0">
                <a:solidFill>
                  <a:srgbClr val="FF0000"/>
                </a:solidFill>
                <a:latin typeface="微软雅黑" panose="020B0503020204020204" pitchFamily="34" charset="-122"/>
                <a:ea typeface="微软雅黑" panose="020B0503020204020204" pitchFamily="34" charset="-122"/>
              </a:rPr>
              <a:t>3</a:t>
            </a:r>
            <a:r>
              <a:rPr lang="zh-CN" altLang="en-US" sz="1400" b="1" dirty="0" smtClean="0">
                <a:solidFill>
                  <a:srgbClr val="FF0000"/>
                </a:solidFill>
                <a:latin typeface="微软雅黑" panose="020B0503020204020204" pitchFamily="34" charset="-122"/>
                <a:ea typeface="微软雅黑" panose="020B0503020204020204" pitchFamily="34" charset="-122"/>
              </a:rPr>
              <a:t>家供应商，可以查看供应商信息，确认供应商是一般纳税人还是小规模纳税人，查看价格趋势图，预测后续该材料的价格走势，查看原材料配比，考虑其他材料购买计划。建议：每天关注原材料的销售价格，低价买入原材料。</a:t>
            </a:r>
            <a:endParaRPr lang="en-US" altLang="zh-CN" sz="1400" b="1" dirty="0" smtClean="0">
              <a:solidFill>
                <a:srgbClr val="FF0000"/>
              </a:solidFill>
              <a:latin typeface="微软雅黑" panose="020B0503020204020204" pitchFamily="34" charset="-122"/>
              <a:ea typeface="微软雅黑" panose="020B0503020204020204" pitchFamily="34" charset="-122"/>
            </a:endParaRPr>
          </a:p>
          <a:p>
            <a:pPr>
              <a:lnSpc>
                <a:spcPct val="150000"/>
              </a:lnSpc>
            </a:pPr>
            <a:endParaRPr lang="en-US" altLang="zh-CN" sz="1400" b="1" dirty="0" smtClean="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点击</a:t>
            </a:r>
            <a:r>
              <a:rPr lang="en-US" altLang="zh-CN" sz="1400" b="1" dirty="0" smtClean="0">
                <a:solidFill>
                  <a:srgbClr val="FF0000"/>
                </a:solidFill>
                <a:latin typeface="微软雅黑" panose="020B0503020204020204" pitchFamily="34" charset="-122"/>
                <a:ea typeface="微软雅黑" panose="020B0503020204020204" pitchFamily="34" charset="-122"/>
              </a:rPr>
              <a:t>”</a:t>
            </a:r>
            <a:r>
              <a:rPr lang="zh-CN" altLang="en-US" sz="1400" b="1" dirty="0" smtClean="0">
                <a:solidFill>
                  <a:srgbClr val="FF0000"/>
                </a:solidFill>
                <a:latin typeface="微软雅黑" panose="020B0503020204020204" pitchFamily="34" charset="-122"/>
                <a:ea typeface="微软雅黑" panose="020B0503020204020204" pitchFamily="34" charset="-122"/>
              </a:rPr>
              <a:t>购买</a:t>
            </a:r>
            <a:r>
              <a:rPr lang="en-US" altLang="zh-CN" sz="1400" b="1" dirty="0" smtClean="0">
                <a:solidFill>
                  <a:srgbClr val="FF0000"/>
                </a:solidFill>
                <a:latin typeface="微软雅黑" panose="020B0503020204020204" pitchFamily="34" charset="-122"/>
                <a:ea typeface="微软雅黑" panose="020B0503020204020204" pitchFamily="34" charset="-122"/>
              </a:rPr>
              <a:t>”</a:t>
            </a:r>
            <a:r>
              <a:rPr lang="zh-CN" altLang="en-US" sz="1400" b="1" dirty="0" smtClean="0">
                <a:solidFill>
                  <a:srgbClr val="FF0000"/>
                </a:solidFill>
                <a:latin typeface="微软雅黑" panose="020B0503020204020204" pitchFamily="34" charset="-122"/>
                <a:ea typeface="微软雅黑" panose="020B0503020204020204" pitchFamily="34" charset="-122"/>
              </a:rPr>
              <a:t>按钮，进入购买界面。</a:t>
            </a:r>
          </a:p>
        </p:txBody>
      </p:sp>
    </p:spTree>
    <p:custDataLst>
      <p:tags r:id="rId1"/>
    </p:custDataLst>
    <p:extLst>
      <p:ext uri="{BB962C8B-B14F-4D97-AF65-F5344CB8AC3E}">
        <p14:creationId xmlns:p14="http://schemas.microsoft.com/office/powerpoint/2010/main" val="4079210590"/>
      </p:ext>
    </p:extLst>
  </p:cSld>
  <p:clrMapOvr>
    <a:masterClrMapping/>
  </p:clrMapOvr>
  <mc:AlternateContent xmlns:mc="http://schemas.openxmlformats.org/markup-compatibility/2006" xmlns:p14="http://schemas.microsoft.com/office/powerpoint/2010/main">
    <mc:Choice Requires="p14">
      <p:transition spd="slow" p14:dur="2000" advTm="32364"/>
    </mc:Choice>
    <mc:Fallback xmlns="">
      <p:transition spd="slow" advTm="323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7890"/>
                                        </p:tgtEl>
                                        <p:attrNameLst>
                                          <p:attrName>style.visibility</p:attrName>
                                        </p:attrNameLst>
                                      </p:cBhvr>
                                      <p:to>
                                        <p:strVal val="visible"/>
                                      </p:to>
                                    </p:set>
                                    <p:animEffect transition="in" filter="blinds(horizontal)">
                                      <p:cBhvr>
                                        <p:cTn id="12" dur="500"/>
                                        <p:tgtEl>
                                          <p:spTgt spid="3789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7891"/>
                                        </p:tgtEl>
                                        <p:attrNameLst>
                                          <p:attrName>style.visibility</p:attrName>
                                        </p:attrNameLst>
                                      </p:cBhvr>
                                      <p:to>
                                        <p:strVal val="visible"/>
                                      </p:to>
                                    </p:set>
                                    <p:animEffect transition="in" filter="blinds(horizontal)">
                                      <p:cBhvr>
                                        <p:cTn id="17" dur="500"/>
                                        <p:tgtEl>
                                          <p:spTgt spid="3789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892"/>
                                        </p:tgtEl>
                                        <p:attrNameLst>
                                          <p:attrName>style.visibility</p:attrName>
                                        </p:attrNameLst>
                                      </p:cBhvr>
                                      <p:to>
                                        <p:strVal val="visible"/>
                                      </p:to>
                                    </p:set>
                                    <p:animEffect transition="in" filter="wipe(left)">
                                      <p:cBhvr>
                                        <p:cTn id="22" dur="500"/>
                                        <p:tgtEl>
                                          <p:spTgt spid="3789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7893"/>
                                        </p:tgtEl>
                                        <p:attrNameLst>
                                          <p:attrName>style.visibility</p:attrName>
                                        </p:attrNameLst>
                                      </p:cBhvr>
                                      <p:to>
                                        <p:strVal val="visible"/>
                                      </p:to>
                                    </p:set>
                                    <p:animEffect transition="in" filter="wipe(up)">
                                      <p:cBhvr>
                                        <p:cTn id="27" dur="500"/>
                                        <p:tgtEl>
                                          <p:spTgt spid="378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894"/>
                                        </p:tgtEl>
                                        <p:attrNameLst>
                                          <p:attrName>style.visibility</p:attrName>
                                        </p:attrNameLst>
                                      </p:cBhvr>
                                      <p:to>
                                        <p:strVal val="visible"/>
                                      </p:to>
                                    </p:set>
                                    <p:animEffect transition="in" filter="fade">
                                      <p:cBhvr>
                                        <p:cTn id="32" dur="1000"/>
                                        <p:tgtEl>
                                          <p:spTgt spid="3789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cstate="print"/>
          <a:srcRect/>
          <a:stretch>
            <a:fillRect/>
          </a:stretch>
        </p:blipFill>
        <p:spPr bwMode="auto">
          <a:xfrm>
            <a:off x="0" y="0"/>
            <a:ext cx="12192000" cy="6875884"/>
          </a:xfrm>
          <a:prstGeom prst="rect">
            <a:avLst/>
          </a:prstGeom>
          <a:noFill/>
          <a:ln w="9525">
            <a:noFill/>
            <a:miter lim="800000"/>
            <a:headEnd/>
            <a:tailEnd/>
          </a:ln>
        </p:spPr>
      </p:pic>
      <p:sp>
        <p:nvSpPr>
          <p:cNvPr id="3" name="圆角矩形 2"/>
          <p:cNvSpPr/>
          <p:nvPr/>
        </p:nvSpPr>
        <p:spPr>
          <a:xfrm>
            <a:off x="2077536" y="2020918"/>
            <a:ext cx="993209" cy="36743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2077494" y="5309629"/>
            <a:ext cx="1225264" cy="36784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2077536" y="5800299"/>
            <a:ext cx="1211573" cy="518614"/>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标注 7"/>
          <p:cNvSpPr/>
          <p:nvPr/>
        </p:nvSpPr>
        <p:spPr>
          <a:xfrm rot="10800000" flipH="1" flipV="1">
            <a:off x="3460656" y="2373557"/>
            <a:ext cx="1572294" cy="679742"/>
          </a:xfrm>
          <a:prstGeom prst="wedgeRoundRectCallout">
            <a:avLst>
              <a:gd name="adj1" fmla="val -70834"/>
              <a:gd name="adj2" fmla="val -46937"/>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考虑商业折扣和经济批量的问题</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9" name="圆角矩形标注 8"/>
          <p:cNvSpPr/>
          <p:nvPr/>
        </p:nvSpPr>
        <p:spPr>
          <a:xfrm rot="10800000" flipH="1" flipV="1">
            <a:off x="3130341" y="4820589"/>
            <a:ext cx="2069456" cy="474896"/>
          </a:xfrm>
          <a:prstGeom prst="wedgeRoundRectCallout">
            <a:avLst>
              <a:gd name="adj1" fmla="val -60071"/>
              <a:gd name="adj2" fmla="val 41996"/>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a:solidFill>
                  <a:srgbClr val="FF0000"/>
                </a:solidFill>
                <a:latin typeface="微软雅黑" panose="020B0503020204020204" pitchFamily="34" charset="-122"/>
                <a:ea typeface="微软雅黑" panose="020B0503020204020204" pitchFamily="34" charset="-122"/>
              </a:rPr>
              <a:t>你</a:t>
            </a:r>
            <a:r>
              <a:rPr lang="zh-CN" altLang="en-US" sz="1400" b="1" dirty="0" smtClean="0">
                <a:solidFill>
                  <a:srgbClr val="FF0000"/>
                </a:solidFill>
                <a:latin typeface="微软雅黑" panose="020B0503020204020204" pitchFamily="34" charset="-122"/>
                <a:ea typeface="微软雅黑" panose="020B0503020204020204" pitchFamily="34" charset="-122"/>
              </a:rPr>
              <a:t>信誉好才能货到付款</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10" name="圆角矩形标注 9"/>
          <p:cNvSpPr/>
          <p:nvPr/>
        </p:nvSpPr>
        <p:spPr>
          <a:xfrm rot="10800000" flipH="1" flipV="1">
            <a:off x="3683519" y="6202891"/>
            <a:ext cx="7821543" cy="339871"/>
          </a:xfrm>
          <a:prstGeom prst="wedgeRoundRectCallout">
            <a:avLst>
              <a:gd name="adj1" fmla="val -53383"/>
              <a:gd name="adj2" fmla="val -38397"/>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一次性付款才有机会享受现金折扣，请结合自己的现金流进行考虑，并与分期付款合同进行比较！</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pic>
        <p:nvPicPr>
          <p:cNvPr id="36866" name="Picture 2"/>
          <p:cNvPicPr>
            <a:picLocks noChangeAspect="1" noChangeArrowheads="1"/>
          </p:cNvPicPr>
          <p:nvPr/>
        </p:nvPicPr>
        <p:blipFill>
          <a:blip r:embed="rId4" cstate="print"/>
          <a:srcRect/>
          <a:stretch>
            <a:fillRect/>
          </a:stretch>
        </p:blipFill>
        <p:spPr bwMode="auto">
          <a:xfrm>
            <a:off x="4416828" y="2364759"/>
            <a:ext cx="3239566" cy="2281688"/>
          </a:xfrm>
          <a:prstGeom prst="rect">
            <a:avLst/>
          </a:prstGeom>
          <a:noFill/>
          <a:ln w="15875">
            <a:solidFill>
              <a:srgbClr val="7030A0"/>
            </a:solidFill>
            <a:miter lim="800000"/>
            <a:headEnd/>
            <a:tailEnd/>
          </a:ln>
        </p:spPr>
      </p:pic>
      <p:sp>
        <p:nvSpPr>
          <p:cNvPr id="15" name="圆角矩形标注 14"/>
          <p:cNvSpPr/>
          <p:nvPr/>
        </p:nvSpPr>
        <p:spPr>
          <a:xfrm rot="10800000" flipH="1" flipV="1">
            <a:off x="7875659" y="3298192"/>
            <a:ext cx="3151732" cy="339871"/>
          </a:xfrm>
          <a:prstGeom prst="wedgeRoundRectCallout">
            <a:avLst>
              <a:gd name="adj1" fmla="val -93208"/>
              <a:gd name="adj2" fmla="val 250724"/>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运营执行采购业务时会提示到货时间</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991728468"/>
      </p:ext>
    </p:extLst>
  </p:cSld>
  <p:clrMapOvr>
    <a:masterClrMapping/>
  </p:clrMapOvr>
  <mc:AlternateContent xmlns:mc="http://schemas.openxmlformats.org/markup-compatibility/2006" xmlns:p14="http://schemas.microsoft.com/office/powerpoint/2010/main">
    <mc:Choice Requires="p14">
      <p:transition spd="slow" p14:dur="2000" advTm="24634"/>
    </mc:Choice>
    <mc:Fallback xmlns="">
      <p:transition spd="slow" advTm="246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6866"/>
                                        </p:tgtEl>
                                        <p:attrNameLst>
                                          <p:attrName>style.visibility</p:attrName>
                                        </p:attrNameLst>
                                      </p:cBhvr>
                                      <p:to>
                                        <p:strVal val="visible"/>
                                      </p:to>
                                    </p:set>
                                    <p:animEffect transition="in" filter="blinds(horizontal)">
                                      <p:cBhvr>
                                        <p:cTn id="37" dur="500"/>
                                        <p:tgtEl>
                                          <p:spTgt spid="3686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0"/>
            <a:ext cx="12192000" cy="6858000"/>
          </a:xfrm>
          <a:prstGeom prst="rect">
            <a:avLst/>
          </a:prstGeom>
        </p:spPr>
      </p:pic>
      <p:sp>
        <p:nvSpPr>
          <p:cNvPr id="3" name="圆角矩形 2"/>
          <p:cNvSpPr/>
          <p:nvPr/>
        </p:nvSpPr>
        <p:spPr>
          <a:xfrm>
            <a:off x="7000037" y="2256570"/>
            <a:ext cx="891654" cy="605164"/>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标注 4"/>
          <p:cNvSpPr/>
          <p:nvPr/>
        </p:nvSpPr>
        <p:spPr>
          <a:xfrm rot="10800000" flipH="1" flipV="1">
            <a:off x="4523707" y="3524301"/>
            <a:ext cx="3144588" cy="339871"/>
          </a:xfrm>
          <a:prstGeom prst="wedgeRoundRectCallout">
            <a:avLst>
              <a:gd name="adj1" fmla="val 44726"/>
              <a:gd name="adj2" fmla="val -23221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点击收货确认，原材料入库可以使用</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a:stretch>
            <a:fillRect/>
          </a:stretch>
        </p:blipFill>
        <p:spPr>
          <a:xfrm>
            <a:off x="-19437" y="50801"/>
            <a:ext cx="12192000" cy="6858000"/>
          </a:xfrm>
          <a:prstGeom prst="rect">
            <a:avLst/>
          </a:prstGeom>
        </p:spPr>
      </p:pic>
      <p:sp>
        <p:nvSpPr>
          <p:cNvPr id="4" name="圆角矩形 3"/>
          <p:cNvSpPr/>
          <p:nvPr/>
        </p:nvSpPr>
        <p:spPr>
          <a:xfrm>
            <a:off x="6948521" y="2459865"/>
            <a:ext cx="858361" cy="40186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标注 5"/>
          <p:cNvSpPr/>
          <p:nvPr/>
        </p:nvSpPr>
        <p:spPr>
          <a:xfrm rot="10800000" flipH="1" flipV="1">
            <a:off x="3928881" y="3579546"/>
            <a:ext cx="3500336" cy="1449699"/>
          </a:xfrm>
          <a:prstGeom prst="wedgeRoundRectCallout">
            <a:avLst>
              <a:gd name="adj1" fmla="val 44681"/>
              <a:gd name="adj2" fmla="val -99008"/>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财务经理角色可以根据自己的资金情况，规定时间内付款。具体合同可以通过原始单据查询中查看。</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331159853"/>
      </p:ext>
    </p:extLst>
  </p:cSld>
  <p:clrMapOvr>
    <a:masterClrMapping/>
  </p:clrMapOvr>
  <mc:AlternateContent xmlns:mc="http://schemas.openxmlformats.org/markup-compatibility/2006" xmlns:p14="http://schemas.microsoft.com/office/powerpoint/2010/main">
    <mc:Choice Requires="p14">
      <p:transition spd="slow" p14:dur="2000" advTm="19149"/>
    </mc:Choice>
    <mc:Fallback xmlns="">
      <p:transition spd="slow" advTm="19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16387" name="组合 33"/>
          <p:cNvGrpSpPr>
            <a:grpSpLocks/>
          </p:cNvGrpSpPr>
          <p:nvPr/>
        </p:nvGrpSpPr>
        <p:grpSpPr bwMode="auto">
          <a:xfrm>
            <a:off x="2676774" y="2388437"/>
            <a:ext cx="7224306" cy="2438956"/>
            <a:chOff x="104297" y="217476"/>
            <a:chExt cx="3839691" cy="2326955"/>
          </a:xfrm>
        </p:grpSpPr>
        <p:grpSp>
          <p:nvGrpSpPr>
            <p:cNvPr id="16421" name="组合 20"/>
            <p:cNvGrpSpPr>
              <a:grpSpLocks/>
            </p:cNvGrpSpPr>
            <p:nvPr/>
          </p:nvGrpSpPr>
          <p:grpSpPr bwMode="auto">
            <a:xfrm>
              <a:off x="104297" y="217476"/>
              <a:ext cx="310039" cy="245215"/>
              <a:chOff x="364315" y="476823"/>
              <a:chExt cx="1082988" cy="856554"/>
            </a:xfrm>
          </p:grpSpPr>
          <p:grpSp>
            <p:nvGrpSpPr>
              <p:cNvPr id="16424"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762503" y="518295"/>
              <a:ext cx="3181485" cy="202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招聘员工</a:t>
              </a:r>
              <a:endParaRPr lang="en-US" altLang="zh-CN" sz="4400" b="1" dirty="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endParaRPr lang="zh-CN" altLang="en-US" sz="4400" b="1" dirty="0">
                <a:solidFill>
                  <a:srgbClr val="7BBC28"/>
                </a:solidFill>
                <a:ea typeface="微软雅黑" panose="020B0503020204020204" pitchFamily="34" charset="-122"/>
              </a:endParaRPr>
            </a:p>
          </p:txBody>
        </p:sp>
      </p:grpSp>
      <p:grpSp>
        <p:nvGrpSpPr>
          <p:cNvPr id="28" name="组合 2"/>
          <p:cNvGrpSpPr>
            <a:grpSpLocks/>
          </p:cNvGrpSpPr>
          <p:nvPr/>
        </p:nvGrpSpPr>
        <p:grpSpPr bwMode="auto">
          <a:xfrm>
            <a:off x="8776440" y="364323"/>
            <a:ext cx="3415560" cy="377347"/>
            <a:chOff x="6940551" y="306388"/>
            <a:chExt cx="3280401" cy="285098"/>
          </a:xfrm>
        </p:grpSpPr>
        <p:grpSp>
          <p:nvGrpSpPr>
            <p:cNvPr id="2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713597683"/>
      </p:ext>
    </p:extLst>
  </p:cSld>
  <p:clrMapOvr>
    <a:masterClrMapping/>
  </p:clrMapOvr>
  <mc:AlternateContent xmlns:mc="http://schemas.openxmlformats.org/markup-compatibility/2006" xmlns:p14="http://schemas.microsoft.com/office/powerpoint/2010/main">
    <mc:Choice Requires="p14">
      <p:transition spd="slow" p14:dur="2000" advTm="3088"/>
    </mc:Choice>
    <mc:Fallback xmlns="">
      <p:transition spd="slow" advTm="308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
        <p:nvSpPr>
          <p:cNvPr id="6" name="圆角矩形 5"/>
          <p:cNvSpPr/>
          <p:nvPr/>
        </p:nvSpPr>
        <p:spPr>
          <a:xfrm>
            <a:off x="8159450" y="4215389"/>
            <a:ext cx="810920" cy="22839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794" name="Picture 2"/>
          <p:cNvPicPr>
            <a:picLocks noChangeAspect="1" noChangeArrowheads="1"/>
          </p:cNvPicPr>
          <p:nvPr/>
        </p:nvPicPr>
        <p:blipFill>
          <a:blip r:embed="rId4" cstate="print"/>
          <a:srcRect/>
          <a:stretch>
            <a:fillRect/>
          </a:stretch>
        </p:blipFill>
        <p:spPr bwMode="auto">
          <a:xfrm>
            <a:off x="3162300" y="1933575"/>
            <a:ext cx="5867400" cy="2990850"/>
          </a:xfrm>
          <a:prstGeom prst="rect">
            <a:avLst/>
          </a:prstGeom>
          <a:noFill/>
          <a:ln w="9525">
            <a:noFill/>
            <a:miter lim="800000"/>
            <a:headEnd/>
            <a:tailEnd/>
          </a:ln>
        </p:spPr>
      </p:pic>
      <p:pic>
        <p:nvPicPr>
          <p:cNvPr id="33795" name="Picture 3"/>
          <p:cNvPicPr>
            <a:picLocks noChangeAspect="1" noChangeArrowheads="1"/>
          </p:cNvPicPr>
          <p:nvPr/>
        </p:nvPicPr>
        <p:blipFill>
          <a:blip r:embed="rId5" cstate="print"/>
          <a:srcRect/>
          <a:stretch>
            <a:fillRect/>
          </a:stretch>
        </p:blipFill>
        <p:spPr bwMode="auto">
          <a:xfrm>
            <a:off x="2888635" y="1389016"/>
            <a:ext cx="6305550" cy="43529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477649315"/>
      </p:ext>
    </p:extLst>
  </p:cSld>
  <p:clrMapOvr>
    <a:masterClrMapping/>
  </p:clrMapOvr>
  <mc:AlternateContent xmlns:mc="http://schemas.openxmlformats.org/markup-compatibility/2006" xmlns:p14="http://schemas.microsoft.com/office/powerpoint/2010/main">
    <mc:Choice Requires="p14">
      <p:transition spd="slow" p14:dur="2000" advTm="8132"/>
    </mc:Choice>
    <mc:Fallback xmlns="">
      <p:transition spd="slow" advTm="81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794"/>
                                        </p:tgtEl>
                                        <p:attrNameLst>
                                          <p:attrName>style.visibility</p:attrName>
                                        </p:attrNameLst>
                                      </p:cBhvr>
                                      <p:to>
                                        <p:strVal val="visible"/>
                                      </p:to>
                                    </p:set>
                                    <p:animEffect transition="in" filter="blinds(horizontal)">
                                      <p:cBhvr>
                                        <p:cTn id="12" dur="500"/>
                                        <p:tgtEl>
                                          <p:spTgt spid="337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95"/>
                                        </p:tgtEl>
                                        <p:attrNameLst>
                                          <p:attrName>style.visibility</p:attrName>
                                        </p:attrNameLst>
                                      </p:cBhvr>
                                      <p:to>
                                        <p:strVal val="visible"/>
                                      </p:to>
                                    </p:set>
                                    <p:animEffect transition="in" filter="fade">
                                      <p:cBhvr>
                                        <p:cTn id="17" dur="5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16387" name="组合 33"/>
          <p:cNvGrpSpPr>
            <a:grpSpLocks/>
          </p:cNvGrpSpPr>
          <p:nvPr/>
        </p:nvGrpSpPr>
        <p:grpSpPr bwMode="auto">
          <a:xfrm>
            <a:off x="2676774" y="2388437"/>
            <a:ext cx="7224306" cy="2438956"/>
            <a:chOff x="104297" y="217476"/>
            <a:chExt cx="3839691" cy="2326955"/>
          </a:xfrm>
        </p:grpSpPr>
        <p:grpSp>
          <p:nvGrpSpPr>
            <p:cNvPr id="16421" name="组合 20"/>
            <p:cNvGrpSpPr>
              <a:grpSpLocks/>
            </p:cNvGrpSpPr>
            <p:nvPr/>
          </p:nvGrpSpPr>
          <p:grpSpPr bwMode="auto">
            <a:xfrm>
              <a:off x="104297" y="217476"/>
              <a:ext cx="310039" cy="245215"/>
              <a:chOff x="364315" y="476823"/>
              <a:chExt cx="1082988" cy="856554"/>
            </a:xfrm>
          </p:grpSpPr>
          <p:grpSp>
            <p:nvGrpSpPr>
              <p:cNvPr id="16424"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762503" y="518295"/>
              <a:ext cx="3181485" cy="202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员工入职</a:t>
              </a:r>
              <a:endParaRPr lang="en-US" altLang="zh-CN" sz="4400" b="1" dirty="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endParaRPr lang="zh-CN" altLang="en-US" sz="4400" b="1" dirty="0">
                <a:solidFill>
                  <a:srgbClr val="7BBC28"/>
                </a:solidFill>
                <a:ea typeface="微软雅黑" panose="020B0503020204020204" pitchFamily="34" charset="-122"/>
              </a:endParaRPr>
            </a:p>
          </p:txBody>
        </p:sp>
      </p:grpSp>
      <p:grpSp>
        <p:nvGrpSpPr>
          <p:cNvPr id="28" name="组合 2"/>
          <p:cNvGrpSpPr>
            <a:grpSpLocks/>
          </p:cNvGrpSpPr>
          <p:nvPr/>
        </p:nvGrpSpPr>
        <p:grpSpPr bwMode="auto">
          <a:xfrm>
            <a:off x="8776440" y="364323"/>
            <a:ext cx="3415560" cy="377347"/>
            <a:chOff x="6940551" y="306388"/>
            <a:chExt cx="3280401" cy="285098"/>
          </a:xfrm>
        </p:grpSpPr>
        <p:grpSp>
          <p:nvGrpSpPr>
            <p:cNvPr id="2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1385764500"/>
      </p:ext>
    </p:extLst>
  </p:cSld>
  <p:clrMapOvr>
    <a:masterClrMapping/>
  </p:clrMapOvr>
  <mc:AlternateContent xmlns:mc="http://schemas.openxmlformats.org/markup-compatibility/2006" xmlns:p14="http://schemas.microsoft.com/office/powerpoint/2010/main">
    <mc:Choice Requires="p14">
      <p:transition spd="slow" p14:dur="2000" advTm="3115"/>
    </mc:Choice>
    <mc:Fallback xmlns="">
      <p:transition spd="slow" advTm="3115"/>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
        <p:nvSpPr>
          <p:cNvPr id="5" name="圆角矩形 4"/>
          <p:cNvSpPr/>
          <p:nvPr/>
        </p:nvSpPr>
        <p:spPr>
          <a:xfrm>
            <a:off x="8149087" y="4645045"/>
            <a:ext cx="824569" cy="28660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746" name="Picture 2"/>
          <p:cNvPicPr>
            <a:picLocks noChangeAspect="1" noChangeArrowheads="1"/>
          </p:cNvPicPr>
          <p:nvPr/>
        </p:nvPicPr>
        <p:blipFill>
          <a:blip r:embed="rId4" cstate="print"/>
          <a:srcRect/>
          <a:stretch>
            <a:fillRect/>
          </a:stretch>
        </p:blipFill>
        <p:spPr bwMode="auto">
          <a:xfrm>
            <a:off x="1132978" y="1356321"/>
            <a:ext cx="9132887" cy="4391025"/>
          </a:xfrm>
          <a:prstGeom prst="rect">
            <a:avLst/>
          </a:prstGeom>
          <a:noFill/>
          <a:ln w="9525">
            <a:noFill/>
            <a:miter lim="800000"/>
            <a:headEnd/>
            <a:tailEnd/>
          </a:ln>
        </p:spPr>
      </p:pic>
      <p:sp>
        <p:nvSpPr>
          <p:cNvPr id="7" name="圆角矩形标注 6"/>
          <p:cNvSpPr/>
          <p:nvPr/>
        </p:nvSpPr>
        <p:spPr>
          <a:xfrm rot="10800000" flipH="1" flipV="1">
            <a:off x="5091573" y="4785107"/>
            <a:ext cx="3738529" cy="1042489"/>
          </a:xfrm>
          <a:prstGeom prst="wedgeRoundRectCallout">
            <a:avLst>
              <a:gd name="adj1" fmla="val -33212"/>
              <a:gd name="adj2" fmla="val -77278"/>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选择办公场所，填写移入员工人数，勾选移入的人员，点击移入，完成员工入职操作。</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603049942"/>
      </p:ext>
    </p:extLst>
  </p:cSld>
  <p:clrMapOvr>
    <a:masterClrMapping/>
  </p:clrMapOvr>
  <mc:AlternateContent xmlns:mc="http://schemas.openxmlformats.org/markup-compatibility/2006" xmlns:p14="http://schemas.microsoft.com/office/powerpoint/2010/main">
    <mc:Choice Requires="p14">
      <p:transition spd="slow" p14:dur="2000" advTm="7940"/>
    </mc:Choice>
    <mc:Fallback xmlns="">
      <p:transition spd="slow" advTm="79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1746"/>
                                        </p:tgtEl>
                                        <p:attrNameLst>
                                          <p:attrName>style.visibility</p:attrName>
                                        </p:attrNameLst>
                                      </p:cBhvr>
                                      <p:to>
                                        <p:strVal val="visible"/>
                                      </p:to>
                                    </p:set>
                                    <p:animEffect transition="in" filter="blinds(horizontal)">
                                      <p:cBhvr>
                                        <p:cTn id="12" dur="500"/>
                                        <p:tgtEl>
                                          <p:spTgt spid="317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16387" name="组合 33"/>
          <p:cNvGrpSpPr>
            <a:grpSpLocks/>
          </p:cNvGrpSpPr>
          <p:nvPr/>
        </p:nvGrpSpPr>
        <p:grpSpPr bwMode="auto">
          <a:xfrm>
            <a:off x="2676774" y="2388437"/>
            <a:ext cx="7224306" cy="2438956"/>
            <a:chOff x="104297" y="217476"/>
            <a:chExt cx="3839691" cy="2326955"/>
          </a:xfrm>
        </p:grpSpPr>
        <p:grpSp>
          <p:nvGrpSpPr>
            <p:cNvPr id="16421" name="组合 20"/>
            <p:cNvGrpSpPr>
              <a:grpSpLocks/>
            </p:cNvGrpSpPr>
            <p:nvPr/>
          </p:nvGrpSpPr>
          <p:grpSpPr bwMode="auto">
            <a:xfrm>
              <a:off x="104297" y="217476"/>
              <a:ext cx="310039" cy="245215"/>
              <a:chOff x="364315" y="476823"/>
              <a:chExt cx="1082988" cy="856554"/>
            </a:xfrm>
          </p:grpSpPr>
          <p:grpSp>
            <p:nvGrpSpPr>
              <p:cNvPr id="16424"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762503" y="518295"/>
              <a:ext cx="3181485" cy="202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采购电子产品</a:t>
              </a:r>
              <a:endParaRPr lang="en-US" altLang="zh-CN" sz="4400" b="1" dirty="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endParaRPr lang="zh-CN" altLang="en-US" sz="4400" b="1" dirty="0">
                <a:solidFill>
                  <a:srgbClr val="7BBC28"/>
                </a:solidFill>
                <a:ea typeface="微软雅黑" panose="020B0503020204020204" pitchFamily="34" charset="-122"/>
              </a:endParaRPr>
            </a:p>
          </p:txBody>
        </p:sp>
      </p:grpSp>
      <p:grpSp>
        <p:nvGrpSpPr>
          <p:cNvPr id="28" name="组合 2"/>
          <p:cNvGrpSpPr>
            <a:grpSpLocks/>
          </p:cNvGrpSpPr>
          <p:nvPr/>
        </p:nvGrpSpPr>
        <p:grpSpPr bwMode="auto">
          <a:xfrm>
            <a:off x="8776440" y="364323"/>
            <a:ext cx="3415560" cy="377347"/>
            <a:chOff x="6940551" y="306388"/>
            <a:chExt cx="3280401" cy="285098"/>
          </a:xfrm>
        </p:grpSpPr>
        <p:grpSp>
          <p:nvGrpSpPr>
            <p:cNvPr id="2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2238792826"/>
      </p:ext>
    </p:extLst>
  </p:cSld>
  <p:clrMapOvr>
    <a:masterClrMapping/>
  </p:clrMapOvr>
  <mc:AlternateContent xmlns:mc="http://schemas.openxmlformats.org/markup-compatibility/2006" xmlns:p14="http://schemas.microsoft.com/office/powerpoint/2010/main">
    <mc:Choice Requires="p14">
      <p:transition spd="slow" p14:dur="2000" advTm="2130"/>
    </mc:Choice>
    <mc:Fallback xmlns="">
      <p:transition spd="slow" advTm="213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cstate="print"/>
          <a:srcRect/>
          <a:stretch>
            <a:fillRect/>
          </a:stretch>
        </p:blipFill>
        <p:spPr bwMode="auto">
          <a:xfrm>
            <a:off x="1" y="0"/>
            <a:ext cx="12224253" cy="7008813"/>
          </a:xfrm>
          <a:prstGeom prst="rect">
            <a:avLst/>
          </a:prstGeom>
          <a:noFill/>
          <a:ln w="9525">
            <a:noFill/>
            <a:miter lim="800000"/>
            <a:headEnd/>
            <a:tailEnd/>
          </a:ln>
        </p:spPr>
      </p:pic>
      <p:sp>
        <p:nvSpPr>
          <p:cNvPr id="3" name="圆角矩形 2"/>
          <p:cNvSpPr/>
          <p:nvPr/>
        </p:nvSpPr>
        <p:spPr>
          <a:xfrm>
            <a:off x="10099343" y="1310186"/>
            <a:ext cx="668741" cy="53226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542482" y="1992571"/>
            <a:ext cx="9379440" cy="3562067"/>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标注 4"/>
          <p:cNvSpPr/>
          <p:nvPr/>
        </p:nvSpPr>
        <p:spPr>
          <a:xfrm rot="10800000" flipH="1" flipV="1">
            <a:off x="5565485" y="3442289"/>
            <a:ext cx="3144588" cy="1340443"/>
          </a:xfrm>
          <a:prstGeom prst="wedgeRoundRectCallout">
            <a:avLst>
              <a:gd name="adj1" fmla="val 27555"/>
              <a:gd name="adj2" fmla="val -44935"/>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第一个月</a:t>
            </a:r>
            <a:r>
              <a:rPr lang="en-US" altLang="zh-CN" sz="1400" b="1" dirty="0" smtClean="0">
                <a:solidFill>
                  <a:srgbClr val="FF0000"/>
                </a:solidFill>
                <a:latin typeface="微软雅黑" panose="020B0503020204020204" pitchFamily="34" charset="-122"/>
                <a:ea typeface="微软雅黑" panose="020B0503020204020204" pitchFamily="34" charset="-122"/>
              </a:rPr>
              <a:t>10</a:t>
            </a:r>
            <a:r>
              <a:rPr lang="zh-CN" altLang="en-US" sz="1400" b="1" dirty="0" smtClean="0">
                <a:solidFill>
                  <a:srgbClr val="FF0000"/>
                </a:solidFill>
                <a:latin typeface="微软雅黑" panose="020B0503020204020204" pitchFamily="34" charset="-122"/>
                <a:ea typeface="微软雅黑" panose="020B0503020204020204" pitchFamily="34" charset="-122"/>
              </a:rPr>
              <a:t>号，系统会提示购买电脑</a:t>
            </a:r>
            <a:r>
              <a:rPr lang="en-US" altLang="zh-CN" sz="1400" b="1" dirty="0" smtClean="0">
                <a:solidFill>
                  <a:srgbClr val="FF0000"/>
                </a:solidFill>
                <a:latin typeface="微软雅黑" panose="020B0503020204020204" pitchFamily="34" charset="-122"/>
                <a:ea typeface="微软雅黑" panose="020B0503020204020204" pitchFamily="34" charset="-122"/>
              </a:rPr>
              <a:t>15</a:t>
            </a:r>
            <a:r>
              <a:rPr lang="zh-CN" altLang="en-US" sz="1400" b="1" dirty="0" smtClean="0">
                <a:solidFill>
                  <a:srgbClr val="FF0000"/>
                </a:solidFill>
                <a:latin typeface="微软雅黑" panose="020B0503020204020204" pitchFamily="34" charset="-122"/>
                <a:ea typeface="微软雅黑" panose="020B0503020204020204" pitchFamily="34" charset="-122"/>
              </a:rPr>
              <a:t>台，打印机、复印机各</a:t>
            </a:r>
            <a:r>
              <a:rPr lang="en-US" altLang="zh-CN" sz="1400" b="1" dirty="0" smtClean="0">
                <a:solidFill>
                  <a:srgbClr val="FF0000"/>
                </a:solidFill>
                <a:latin typeface="微软雅黑" panose="020B0503020204020204" pitchFamily="34" charset="-122"/>
                <a:ea typeface="微软雅黑" panose="020B0503020204020204" pitchFamily="34" charset="-122"/>
              </a:rPr>
              <a:t>1</a:t>
            </a:r>
            <a:r>
              <a:rPr lang="zh-CN" altLang="en-US" sz="1400" b="1" dirty="0" smtClean="0">
                <a:solidFill>
                  <a:srgbClr val="FF0000"/>
                </a:solidFill>
                <a:latin typeface="微软雅黑" panose="020B0503020204020204" pitchFamily="34" charset="-122"/>
                <a:ea typeface="微软雅黑" panose="020B0503020204020204" pitchFamily="34" charset="-122"/>
              </a:rPr>
              <a:t>台。可去采购市场购买。</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3907528224"/>
      </p:ext>
    </p:extLst>
  </p:cSld>
  <p:clrMapOvr>
    <a:masterClrMapping/>
  </p:clrMapOvr>
  <mc:AlternateContent xmlns:mc="http://schemas.openxmlformats.org/markup-compatibility/2006" xmlns:p14="http://schemas.microsoft.com/office/powerpoint/2010/main">
    <mc:Choice Requires="p14">
      <p:transition spd="slow" p14:dur="2000" advTm="7561"/>
    </mc:Choice>
    <mc:Fallback xmlns="">
      <p:transition spd="slow" advTm="75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12192000" cy="6858000"/>
          </a:xfrm>
          <a:prstGeom prst="rect">
            <a:avLst/>
          </a:prstGeom>
        </p:spPr>
      </p:pic>
      <p:sp>
        <p:nvSpPr>
          <p:cNvPr id="6" name="圆角矩形 5"/>
          <p:cNvSpPr/>
          <p:nvPr/>
        </p:nvSpPr>
        <p:spPr>
          <a:xfrm>
            <a:off x="2982609" y="4949847"/>
            <a:ext cx="1247860" cy="274477"/>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674" name="Picture 2"/>
          <p:cNvPicPr>
            <a:picLocks noChangeAspect="1" noChangeArrowheads="1"/>
          </p:cNvPicPr>
          <p:nvPr/>
        </p:nvPicPr>
        <p:blipFill>
          <a:blip r:embed="rId4" cstate="print"/>
          <a:srcRect/>
          <a:stretch>
            <a:fillRect/>
          </a:stretch>
        </p:blipFill>
        <p:spPr bwMode="auto">
          <a:xfrm>
            <a:off x="2514600" y="914400"/>
            <a:ext cx="7161213" cy="5029200"/>
          </a:xfrm>
          <a:prstGeom prst="rect">
            <a:avLst/>
          </a:prstGeom>
          <a:noFill/>
          <a:ln w="9525">
            <a:noFill/>
            <a:miter lim="800000"/>
            <a:headEnd/>
            <a:tailEnd/>
          </a:ln>
        </p:spPr>
      </p:pic>
      <p:pic>
        <p:nvPicPr>
          <p:cNvPr id="28675" name="Picture 3"/>
          <p:cNvPicPr>
            <a:picLocks noChangeAspect="1" noChangeArrowheads="1"/>
          </p:cNvPicPr>
          <p:nvPr/>
        </p:nvPicPr>
        <p:blipFill>
          <a:blip r:embed="rId5" cstate="print"/>
          <a:srcRect/>
          <a:stretch>
            <a:fillRect/>
          </a:stretch>
        </p:blipFill>
        <p:spPr bwMode="auto">
          <a:xfrm>
            <a:off x="2528888" y="576263"/>
            <a:ext cx="7132637" cy="5705475"/>
          </a:xfrm>
          <a:prstGeom prst="rect">
            <a:avLst/>
          </a:prstGeom>
          <a:noFill/>
          <a:ln w="9525">
            <a:noFill/>
            <a:miter lim="800000"/>
            <a:headEnd/>
            <a:tailEnd/>
          </a:ln>
        </p:spPr>
      </p:pic>
      <p:sp>
        <p:nvSpPr>
          <p:cNvPr id="9" name="圆角矩形标注 8"/>
          <p:cNvSpPr/>
          <p:nvPr/>
        </p:nvSpPr>
        <p:spPr>
          <a:xfrm rot="10800000" flipH="1" flipV="1">
            <a:off x="6236676" y="4957088"/>
            <a:ext cx="2766648" cy="740328"/>
          </a:xfrm>
          <a:prstGeom prst="wedgeRoundRectCallout">
            <a:avLst>
              <a:gd name="adj1" fmla="val -50194"/>
              <a:gd name="adj2" fmla="val -58617"/>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填写购买数量，净残值率和折旧月份，点击确认提交。</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3124357124"/>
      </p:ext>
    </p:extLst>
  </p:cSld>
  <p:clrMapOvr>
    <a:masterClrMapping/>
  </p:clrMapOvr>
  <mc:AlternateContent xmlns:mc="http://schemas.openxmlformats.org/markup-compatibility/2006" xmlns:p14="http://schemas.microsoft.com/office/powerpoint/2010/main">
    <mc:Choice Requires="p14">
      <p:transition spd="slow" p14:dur="2000" advTm="14618"/>
    </mc:Choice>
    <mc:Fallback xmlns="">
      <p:transition spd="slow" advTm="146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8674"/>
                                        </p:tgtEl>
                                        <p:attrNameLst>
                                          <p:attrName>style.visibility</p:attrName>
                                        </p:attrNameLst>
                                      </p:cBhvr>
                                      <p:to>
                                        <p:strVal val="visible"/>
                                      </p:to>
                                    </p:set>
                                    <p:animEffect transition="in" filter="blinds(horizontal)">
                                      <p:cBhvr>
                                        <p:cTn id="11" dur="500"/>
                                        <p:tgtEl>
                                          <p:spTgt spid="2867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8675"/>
                                        </p:tgtEl>
                                        <p:attrNameLst>
                                          <p:attrName>style.visibility</p:attrName>
                                        </p:attrNameLst>
                                      </p:cBhvr>
                                      <p:to>
                                        <p:strVal val="visible"/>
                                      </p:to>
                                    </p:set>
                                    <p:animEffect transition="in" filter="blinds(horizontal)">
                                      <p:cBhvr>
                                        <p:cTn id="16" dur="500"/>
                                        <p:tgtEl>
                                          <p:spTgt spid="2867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16387" name="组合 33"/>
          <p:cNvGrpSpPr>
            <a:grpSpLocks/>
          </p:cNvGrpSpPr>
          <p:nvPr/>
        </p:nvGrpSpPr>
        <p:grpSpPr bwMode="auto">
          <a:xfrm>
            <a:off x="1726511" y="2458043"/>
            <a:ext cx="7224306" cy="2161957"/>
            <a:chOff x="104297" y="217476"/>
            <a:chExt cx="3839691" cy="2062675"/>
          </a:xfrm>
        </p:grpSpPr>
        <p:grpSp>
          <p:nvGrpSpPr>
            <p:cNvPr id="16421" name="组合 20"/>
            <p:cNvGrpSpPr>
              <a:grpSpLocks/>
            </p:cNvGrpSpPr>
            <p:nvPr/>
          </p:nvGrpSpPr>
          <p:grpSpPr bwMode="auto">
            <a:xfrm>
              <a:off x="104297" y="217476"/>
              <a:ext cx="310039" cy="245215"/>
              <a:chOff x="364315" y="476823"/>
              <a:chExt cx="1082988" cy="856554"/>
            </a:xfrm>
          </p:grpSpPr>
          <p:grpSp>
            <p:nvGrpSpPr>
              <p:cNvPr id="16424"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1434153" y="518295"/>
              <a:ext cx="2509835" cy="176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itchFamily="2" charset="2"/>
                <a:buChar char="Ø"/>
              </a:pPr>
              <a:r>
                <a:rPr lang="zh-CN" altLang="en-US" sz="4400" b="1" dirty="0" smtClean="0">
                  <a:solidFill>
                    <a:srgbClr val="0070C0"/>
                  </a:solidFill>
                  <a:ea typeface="微软雅黑" panose="020B0503020204020204" pitchFamily="34" charset="-122"/>
                </a:rPr>
                <a:t>生产前准备</a:t>
              </a:r>
              <a:endParaRPr lang="en-US" altLang="zh-CN" sz="4400" b="1" dirty="0" smtClean="0">
                <a:solidFill>
                  <a:srgbClr val="0070C0"/>
                </a:solidFill>
                <a:ea typeface="微软雅黑" panose="020B0503020204020204" pitchFamily="34" charset="-122"/>
              </a:endParaRPr>
            </a:p>
            <a:p>
              <a:pPr marL="285750" indent="-285750">
                <a:lnSpc>
                  <a:spcPct val="150000"/>
                </a:lnSpc>
                <a:buFont typeface="Wingdings" pitchFamily="2" charset="2"/>
                <a:buChar char="l"/>
              </a:pPr>
              <a:r>
                <a:rPr lang="zh-CN" altLang="en-US" sz="3200" b="1" dirty="0" smtClean="0">
                  <a:solidFill>
                    <a:schemeClr val="accent6"/>
                  </a:solidFill>
                  <a:ea typeface="微软雅黑" panose="020B0503020204020204" pitchFamily="34" charset="-122"/>
                </a:rPr>
                <a:t>业务流程介绍</a:t>
              </a:r>
              <a:endParaRPr lang="en-US" altLang="zh-CN" sz="3200" b="1" dirty="0" smtClean="0">
                <a:solidFill>
                  <a:schemeClr val="accent6"/>
                </a:solidFill>
                <a:ea typeface="微软雅黑" panose="020B0503020204020204" pitchFamily="34" charset="-122"/>
              </a:endParaRPr>
            </a:p>
          </p:txBody>
        </p:sp>
      </p:grpSp>
      <p:grpSp>
        <p:nvGrpSpPr>
          <p:cNvPr id="28" name="组合 2"/>
          <p:cNvGrpSpPr>
            <a:grpSpLocks/>
          </p:cNvGrpSpPr>
          <p:nvPr/>
        </p:nvGrpSpPr>
        <p:grpSpPr bwMode="auto">
          <a:xfrm>
            <a:off x="8776440" y="364323"/>
            <a:ext cx="3415560" cy="377347"/>
            <a:chOff x="6940551" y="306388"/>
            <a:chExt cx="3280401" cy="285098"/>
          </a:xfrm>
        </p:grpSpPr>
        <p:grpSp>
          <p:nvGrpSpPr>
            <p:cNvPr id="2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208521129"/>
      </p:ext>
    </p:extLst>
  </p:cSld>
  <p:clrMapOvr>
    <a:masterClrMapping/>
  </p:clrMapOvr>
  <mc:AlternateContent xmlns:mc="http://schemas.openxmlformats.org/markup-compatibility/2006" xmlns:p14="http://schemas.microsoft.com/office/powerpoint/2010/main">
    <mc:Choice Requires="p14">
      <p:transition spd="slow" p14:dur="2000" advTm="3956"/>
    </mc:Choice>
    <mc:Fallback xmlns="">
      <p:transition spd="slow" advTm="395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
        <p:nvSpPr>
          <p:cNvPr id="4" name="圆角矩形 3"/>
          <p:cNvSpPr/>
          <p:nvPr/>
        </p:nvSpPr>
        <p:spPr>
          <a:xfrm>
            <a:off x="152400" y="2192541"/>
            <a:ext cx="8054560" cy="2667326"/>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标注 4"/>
          <p:cNvSpPr/>
          <p:nvPr/>
        </p:nvSpPr>
        <p:spPr>
          <a:xfrm rot="10800000" flipH="1" flipV="1">
            <a:off x="5085854" y="5292955"/>
            <a:ext cx="3171881" cy="924965"/>
          </a:xfrm>
          <a:prstGeom prst="wedgeRoundRectCallout">
            <a:avLst>
              <a:gd name="adj1" fmla="val 6672"/>
              <a:gd name="adj2" fmla="val -9901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a:solidFill>
                  <a:srgbClr val="FF0000"/>
                </a:solidFill>
                <a:latin typeface="微软雅黑" panose="020B0503020204020204" pitchFamily="34" charset="-122"/>
                <a:ea typeface="微软雅黑" panose="020B0503020204020204" pitchFamily="34" charset="-122"/>
              </a:rPr>
              <a:t>财务经理</a:t>
            </a:r>
            <a:r>
              <a:rPr lang="zh-CN" altLang="en-US" sz="1400" b="1" dirty="0" smtClean="0">
                <a:solidFill>
                  <a:srgbClr val="FF0000"/>
                </a:solidFill>
                <a:latin typeface="微软雅黑" panose="020B0503020204020204" pitchFamily="34" charset="-122"/>
                <a:ea typeface="微软雅黑" panose="020B0503020204020204" pitchFamily="34" charset="-122"/>
              </a:rPr>
              <a:t>角色进行款项审批，出纳点击银行付款，支付购买电子产品的货款，下一天即到货。</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506515513"/>
      </p:ext>
    </p:extLst>
  </p:cSld>
  <p:clrMapOvr>
    <a:masterClrMapping/>
  </p:clrMapOvr>
  <mc:AlternateContent xmlns:mc="http://schemas.openxmlformats.org/markup-compatibility/2006" xmlns:p14="http://schemas.microsoft.com/office/powerpoint/2010/main">
    <mc:Choice Requires="p14">
      <p:transition spd="slow" p14:dur="2000" advTm="11925"/>
    </mc:Choice>
    <mc:Fallback xmlns="">
      <p:transition spd="slow" advTm="119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16387" name="组合 33"/>
          <p:cNvGrpSpPr>
            <a:grpSpLocks/>
          </p:cNvGrpSpPr>
          <p:nvPr/>
        </p:nvGrpSpPr>
        <p:grpSpPr bwMode="auto">
          <a:xfrm>
            <a:off x="2676774" y="2388437"/>
            <a:ext cx="7224306" cy="1297811"/>
            <a:chOff x="104297" y="217476"/>
            <a:chExt cx="3839691" cy="1238213"/>
          </a:xfrm>
        </p:grpSpPr>
        <p:grpSp>
          <p:nvGrpSpPr>
            <p:cNvPr id="16421" name="组合 20"/>
            <p:cNvGrpSpPr>
              <a:grpSpLocks/>
            </p:cNvGrpSpPr>
            <p:nvPr/>
          </p:nvGrpSpPr>
          <p:grpSpPr bwMode="auto">
            <a:xfrm>
              <a:off x="104297" y="217476"/>
              <a:ext cx="310039" cy="245215"/>
              <a:chOff x="364315" y="476823"/>
              <a:chExt cx="1082988" cy="856554"/>
            </a:xfrm>
          </p:grpSpPr>
          <p:grpSp>
            <p:nvGrpSpPr>
              <p:cNvPr id="16424"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762503" y="518295"/>
              <a:ext cx="3181485" cy="93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银行贷款</a:t>
              </a:r>
              <a:endParaRPr lang="zh-CN" altLang="en-US" sz="4400" b="1" dirty="0">
                <a:solidFill>
                  <a:srgbClr val="7BBC28"/>
                </a:solidFill>
                <a:ea typeface="微软雅黑" panose="020B0503020204020204" pitchFamily="34" charset="-122"/>
              </a:endParaRPr>
            </a:p>
          </p:txBody>
        </p:sp>
      </p:grpSp>
      <p:grpSp>
        <p:nvGrpSpPr>
          <p:cNvPr id="28" name="组合 2"/>
          <p:cNvGrpSpPr>
            <a:grpSpLocks/>
          </p:cNvGrpSpPr>
          <p:nvPr/>
        </p:nvGrpSpPr>
        <p:grpSpPr bwMode="auto">
          <a:xfrm>
            <a:off x="8776440" y="364323"/>
            <a:ext cx="3415560" cy="377347"/>
            <a:chOff x="6940551" y="306388"/>
            <a:chExt cx="3280401" cy="285098"/>
          </a:xfrm>
        </p:grpSpPr>
        <p:grpSp>
          <p:nvGrpSpPr>
            <p:cNvPr id="2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3344192408"/>
      </p:ext>
    </p:extLst>
  </p:cSld>
  <p:clrMapOvr>
    <a:masterClrMapping/>
  </p:clrMapOvr>
  <mc:AlternateContent xmlns:mc="http://schemas.openxmlformats.org/markup-compatibility/2006" xmlns:p14="http://schemas.microsoft.com/office/powerpoint/2010/main">
    <mc:Choice Requires="p14">
      <p:transition spd="slow" p14:dur="2000" advTm="3372"/>
    </mc:Choice>
    <mc:Fallback xmlns="">
      <p:transition spd="slow" advTm="3372"/>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7999"/>
          </a:xfrm>
          <a:prstGeom prst="rect">
            <a:avLst/>
          </a:prstGeom>
        </p:spPr>
      </p:pic>
      <p:sp>
        <p:nvSpPr>
          <p:cNvPr id="3" name="圆角矩形 2"/>
          <p:cNvSpPr/>
          <p:nvPr/>
        </p:nvSpPr>
        <p:spPr>
          <a:xfrm>
            <a:off x="7093550" y="5193732"/>
            <a:ext cx="805217" cy="28702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p:cNvPicPr>
            <a:picLocks noChangeAspect="1" noChangeArrowheads="1"/>
          </p:cNvPicPr>
          <p:nvPr/>
        </p:nvPicPr>
        <p:blipFill>
          <a:blip r:embed="rId4" cstate="print"/>
          <a:srcRect/>
          <a:stretch>
            <a:fillRect/>
          </a:stretch>
        </p:blipFill>
        <p:spPr bwMode="auto">
          <a:xfrm>
            <a:off x="0" y="347378"/>
            <a:ext cx="12192000" cy="5972175"/>
          </a:xfrm>
          <a:prstGeom prst="rect">
            <a:avLst/>
          </a:prstGeom>
          <a:noFill/>
          <a:ln w="9525">
            <a:noFill/>
            <a:miter lim="800000"/>
            <a:headEnd/>
            <a:tailEnd/>
          </a:ln>
        </p:spPr>
      </p:pic>
      <p:sp>
        <p:nvSpPr>
          <p:cNvPr id="7" name="圆角矩形 6"/>
          <p:cNvSpPr/>
          <p:nvPr/>
        </p:nvSpPr>
        <p:spPr>
          <a:xfrm>
            <a:off x="2825087" y="2197290"/>
            <a:ext cx="1378424" cy="327546"/>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标注 7"/>
          <p:cNvSpPr/>
          <p:nvPr/>
        </p:nvSpPr>
        <p:spPr>
          <a:xfrm rot="10800000" flipH="1" flipV="1">
            <a:off x="4785603" y="2044787"/>
            <a:ext cx="3375758" cy="1380801"/>
          </a:xfrm>
          <a:prstGeom prst="wedgeRoundRectCallout">
            <a:avLst>
              <a:gd name="adj1" fmla="val -67335"/>
              <a:gd name="adj2" fmla="val -2376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输入贷款金额，最多可贷款</a:t>
            </a:r>
            <a:r>
              <a:rPr lang="en-US" altLang="zh-CN" sz="1400" b="1" dirty="0" smtClean="0">
                <a:solidFill>
                  <a:srgbClr val="FF0000"/>
                </a:solidFill>
                <a:latin typeface="微软雅黑" panose="020B0503020204020204" pitchFamily="34" charset="-122"/>
                <a:ea typeface="微软雅黑" panose="020B0503020204020204" pitchFamily="34" charset="-122"/>
              </a:rPr>
              <a:t>500</a:t>
            </a:r>
            <a:r>
              <a:rPr lang="zh-CN" altLang="en-US" sz="1400" b="1" dirty="0" smtClean="0">
                <a:solidFill>
                  <a:srgbClr val="FF0000"/>
                </a:solidFill>
                <a:latin typeface="微软雅黑" panose="020B0503020204020204" pitchFamily="34" charset="-122"/>
                <a:ea typeface="微软雅黑" panose="020B0503020204020204" pitchFamily="34" charset="-122"/>
              </a:rPr>
              <a:t>万（与企业注册资本一致），贷款额度与公司信誉值高低有关，选择贷款期限，贷款</a:t>
            </a:r>
            <a:r>
              <a:rPr lang="en-US" altLang="zh-CN" sz="1400" b="1" dirty="0" smtClean="0">
                <a:solidFill>
                  <a:srgbClr val="FF0000"/>
                </a:solidFill>
                <a:latin typeface="微软雅黑" panose="020B0503020204020204" pitchFamily="34" charset="-122"/>
                <a:ea typeface="微软雅黑" panose="020B0503020204020204" pitchFamily="34" charset="-122"/>
              </a:rPr>
              <a:t>5</a:t>
            </a:r>
            <a:r>
              <a:rPr lang="zh-CN" altLang="en-US" sz="1400" b="1" dirty="0" smtClean="0">
                <a:solidFill>
                  <a:srgbClr val="FF0000"/>
                </a:solidFill>
                <a:latin typeface="微软雅黑" panose="020B0503020204020204" pitchFamily="34" charset="-122"/>
                <a:ea typeface="微软雅黑" panose="020B0503020204020204" pitchFamily="34" charset="-122"/>
              </a:rPr>
              <a:t>天内随机到款。</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109"/>
    </mc:Choice>
    <mc:Fallback xmlns="">
      <p:transition spd="slow" advTm="191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linds(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0"/>
          <p:cNvGrpSpPr>
            <a:grpSpLocks/>
          </p:cNvGrpSpPr>
          <p:nvPr/>
        </p:nvGrpSpPr>
        <p:grpSpPr bwMode="auto">
          <a:xfrm>
            <a:off x="17032" y="-14699"/>
            <a:ext cx="12185235" cy="6872699"/>
            <a:chOff x="0" y="0"/>
            <a:chExt cx="9212810" cy="5196172"/>
          </a:xfrm>
        </p:grpSpPr>
        <p:grpSp>
          <p:nvGrpSpPr>
            <p:cNvPr id="3"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4"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6" name="组合 20"/>
          <p:cNvGrpSpPr>
            <a:grpSpLocks/>
          </p:cNvGrpSpPr>
          <p:nvPr/>
        </p:nvGrpSpPr>
        <p:grpSpPr bwMode="auto">
          <a:xfrm>
            <a:off x="2676774" y="2388437"/>
            <a:ext cx="583333" cy="257018"/>
            <a:chOff x="364315" y="476823"/>
            <a:chExt cx="1082988" cy="856554"/>
          </a:xfrm>
        </p:grpSpPr>
        <p:grpSp>
          <p:nvGrpSpPr>
            <p:cNvPr id="7"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 name="组合 2"/>
          <p:cNvGrpSpPr>
            <a:grpSpLocks/>
          </p:cNvGrpSpPr>
          <p:nvPr/>
        </p:nvGrpSpPr>
        <p:grpSpPr bwMode="auto">
          <a:xfrm>
            <a:off x="8776440" y="364323"/>
            <a:ext cx="3415560" cy="377347"/>
            <a:chOff x="6940551" y="306388"/>
            <a:chExt cx="3280401" cy="285098"/>
          </a:xfrm>
        </p:grpSpPr>
        <p:grpSp>
          <p:nvGrpSpPr>
            <p:cNvPr id="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grpSp>
        <p:nvGrpSpPr>
          <p:cNvPr id="28" name="组合 33"/>
          <p:cNvGrpSpPr>
            <a:grpSpLocks/>
          </p:cNvGrpSpPr>
          <p:nvPr/>
        </p:nvGrpSpPr>
        <p:grpSpPr bwMode="auto">
          <a:xfrm>
            <a:off x="1726511" y="2458043"/>
            <a:ext cx="7224306" cy="2161957"/>
            <a:chOff x="104297" y="217476"/>
            <a:chExt cx="3839691" cy="2062676"/>
          </a:xfrm>
        </p:grpSpPr>
        <p:grpSp>
          <p:nvGrpSpPr>
            <p:cNvPr id="29" name="组合 20"/>
            <p:cNvGrpSpPr>
              <a:grpSpLocks/>
            </p:cNvGrpSpPr>
            <p:nvPr/>
          </p:nvGrpSpPr>
          <p:grpSpPr bwMode="auto">
            <a:xfrm>
              <a:off x="104297" y="217476"/>
              <a:ext cx="310039" cy="245215"/>
              <a:chOff x="364315" y="476823"/>
              <a:chExt cx="1082988" cy="856554"/>
            </a:xfrm>
          </p:grpSpPr>
          <p:grpSp>
            <p:nvGrpSpPr>
              <p:cNvPr id="34" name="组合 22"/>
              <p:cNvGrpSpPr>
                <a:grpSpLocks/>
              </p:cNvGrpSpPr>
              <p:nvPr/>
            </p:nvGrpSpPr>
            <p:grpSpPr bwMode="auto">
              <a:xfrm>
                <a:off x="364315" y="476823"/>
                <a:ext cx="437875" cy="856554"/>
                <a:chOff x="0" y="0"/>
                <a:chExt cx="437875" cy="856554"/>
              </a:xfrm>
            </p:grpSpPr>
            <p:sp>
              <p:nvSpPr>
                <p:cNvPr id="4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4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3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3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4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3" name="TextBox 19"/>
            <p:cNvSpPr>
              <a:spLocks noChangeArrowheads="1"/>
            </p:cNvSpPr>
            <p:nvPr/>
          </p:nvSpPr>
          <p:spPr bwMode="auto">
            <a:xfrm>
              <a:off x="1434153" y="518295"/>
              <a:ext cx="2509835" cy="176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itchFamily="2" charset="2"/>
                <a:buChar char="Ø"/>
              </a:pPr>
              <a:r>
                <a:rPr lang="zh-CN" altLang="en-US" sz="4400" b="1" dirty="0" smtClean="0">
                  <a:solidFill>
                    <a:srgbClr val="0070C0"/>
                  </a:solidFill>
                  <a:ea typeface="微软雅黑" panose="020B0503020204020204" pitchFamily="34" charset="-122"/>
                </a:rPr>
                <a:t>生产销售</a:t>
              </a:r>
              <a:endParaRPr lang="en-US" altLang="zh-CN" sz="4400" b="1" dirty="0" smtClean="0">
                <a:solidFill>
                  <a:srgbClr val="0070C0"/>
                </a:solidFill>
                <a:ea typeface="微软雅黑" panose="020B0503020204020204" pitchFamily="34" charset="-122"/>
              </a:endParaRPr>
            </a:p>
            <a:p>
              <a:pPr marL="285750" indent="-285750">
                <a:lnSpc>
                  <a:spcPct val="150000"/>
                </a:lnSpc>
                <a:buFont typeface="Wingdings" pitchFamily="2" charset="2"/>
                <a:buChar char="l"/>
              </a:pPr>
              <a:r>
                <a:rPr lang="zh-CN" altLang="en-US" sz="3200" b="1" dirty="0" smtClean="0">
                  <a:solidFill>
                    <a:schemeClr val="accent6"/>
                  </a:solidFill>
                  <a:ea typeface="微软雅黑" panose="020B0503020204020204" pitchFamily="34" charset="-122"/>
                </a:rPr>
                <a:t>安排生产</a:t>
              </a:r>
              <a:endParaRPr lang="en-US" altLang="zh-CN" sz="3200" b="1" dirty="0" smtClean="0">
                <a:solidFill>
                  <a:schemeClr val="accent6"/>
                </a:solidFill>
                <a:ea typeface="微软雅黑" panose="020B0503020204020204" pitchFamily="34" charset="-122"/>
              </a:endParaRPr>
            </a:p>
          </p:txBody>
        </p:sp>
      </p:grpSp>
    </p:spTree>
    <p:extLst>
      <p:ext uri="{BB962C8B-B14F-4D97-AF65-F5344CB8AC3E}">
        <p14:creationId xmlns:p14="http://schemas.microsoft.com/office/powerpoint/2010/main" val="3344192408"/>
      </p:ext>
    </p:extLst>
  </p:cSld>
  <p:clrMapOvr>
    <a:masterClrMapping/>
  </p:clrMapOvr>
  <mc:AlternateContent xmlns:mc="http://schemas.openxmlformats.org/markup-compatibility/2006" xmlns:p14="http://schemas.microsoft.com/office/powerpoint/2010/main">
    <mc:Choice Requires="p14">
      <p:transition spd="slow" p14:dur="2000" advTm="5149"/>
    </mc:Choice>
    <mc:Fallback xmlns="">
      <p:transition spd="slow" advTm="5149"/>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
        <p:nvSpPr>
          <p:cNvPr id="4" name="圆角矩形 3"/>
          <p:cNvSpPr/>
          <p:nvPr/>
        </p:nvSpPr>
        <p:spPr>
          <a:xfrm>
            <a:off x="6875187" y="2909249"/>
            <a:ext cx="1091821" cy="35484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标注 4"/>
          <p:cNvSpPr/>
          <p:nvPr/>
        </p:nvSpPr>
        <p:spPr>
          <a:xfrm rot="10800000" flipH="1" flipV="1">
            <a:off x="4856220" y="3673753"/>
            <a:ext cx="3052763" cy="1023859"/>
          </a:xfrm>
          <a:prstGeom prst="wedgeRoundRectCallout">
            <a:avLst>
              <a:gd name="adj1" fmla="val 29183"/>
              <a:gd name="adj2" fmla="val -90400"/>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生产线安装完毕，点击安装完成确认。准备好原材料，确认人员到位，可以安排生产。</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121165852"/>
      </p:ext>
    </p:extLst>
  </p:cSld>
  <p:clrMapOvr>
    <a:masterClrMapping/>
  </p:clrMapOvr>
  <mc:AlternateContent xmlns:mc="http://schemas.openxmlformats.org/markup-compatibility/2006" xmlns:p14="http://schemas.microsoft.com/office/powerpoint/2010/main">
    <mc:Choice Requires="p14">
      <p:transition spd="slow" p14:dur="2000" advTm="8995"/>
    </mc:Choice>
    <mc:Fallback xmlns="">
      <p:transition spd="slow" advTm="89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0"/>
            <a:ext cx="12192000" cy="6858000"/>
          </a:xfrm>
          <a:prstGeom prst="rect">
            <a:avLst/>
          </a:prstGeom>
        </p:spPr>
      </p:pic>
      <p:sp>
        <p:nvSpPr>
          <p:cNvPr id="5" name="圆角矩形 4"/>
          <p:cNvSpPr/>
          <p:nvPr/>
        </p:nvSpPr>
        <p:spPr>
          <a:xfrm>
            <a:off x="4360714" y="4719850"/>
            <a:ext cx="791570" cy="23201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5" name="Picture 3"/>
          <p:cNvPicPr>
            <a:picLocks noChangeAspect="1" noChangeArrowheads="1"/>
          </p:cNvPicPr>
          <p:nvPr/>
        </p:nvPicPr>
        <p:blipFill>
          <a:blip r:embed="rId4" cstate="print"/>
          <a:srcRect/>
          <a:stretch>
            <a:fillRect/>
          </a:stretch>
        </p:blipFill>
        <p:spPr bwMode="auto">
          <a:xfrm>
            <a:off x="1876425" y="1643063"/>
            <a:ext cx="8437563" cy="3571875"/>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1872109" y="468385"/>
            <a:ext cx="8570913" cy="5981700"/>
          </a:xfrm>
          <a:prstGeom prst="rect">
            <a:avLst/>
          </a:prstGeom>
          <a:noFill/>
          <a:ln w="9525">
            <a:noFill/>
            <a:miter lim="800000"/>
            <a:headEnd/>
            <a:tailEnd/>
          </a:ln>
        </p:spPr>
      </p:pic>
      <p:sp>
        <p:nvSpPr>
          <p:cNvPr id="8" name="圆角矩形标注 7"/>
          <p:cNvSpPr/>
          <p:nvPr/>
        </p:nvSpPr>
        <p:spPr>
          <a:xfrm rot="10800000" flipH="1" flipV="1">
            <a:off x="228206" y="3563916"/>
            <a:ext cx="2583231" cy="2113554"/>
          </a:xfrm>
          <a:prstGeom prst="wedgeRoundRectCallout">
            <a:avLst>
              <a:gd name="adj1" fmla="val 26054"/>
              <a:gd name="adj2" fmla="val -49078"/>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生产产品所需材料需要全部购买才能生产，且最低库存量不能低于</a:t>
            </a:r>
            <a:r>
              <a:rPr lang="en-US" altLang="zh-CN" sz="1400" b="1" dirty="0" smtClean="0">
                <a:solidFill>
                  <a:srgbClr val="FF0000"/>
                </a:solidFill>
                <a:latin typeface="微软雅黑" panose="020B0503020204020204" pitchFamily="34" charset="-122"/>
                <a:ea typeface="微软雅黑" panose="020B0503020204020204" pitchFamily="34" charset="-122"/>
              </a:rPr>
              <a:t>10</a:t>
            </a:r>
            <a:r>
              <a:rPr lang="zh-CN" altLang="en-US" sz="1400" b="1" dirty="0" smtClean="0">
                <a:solidFill>
                  <a:srgbClr val="FF0000"/>
                </a:solidFill>
                <a:latin typeface="微软雅黑" panose="020B0503020204020204" pitchFamily="34" charset="-122"/>
                <a:ea typeface="微软雅黑" panose="020B0503020204020204" pitchFamily="34" charset="-122"/>
              </a:rPr>
              <a:t>个，生产完成时间系统会自动计算，生产过程中不可终止生产，输入数量和人员时请考虑清楚。</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855920346"/>
      </p:ext>
    </p:extLst>
  </p:cSld>
  <p:clrMapOvr>
    <a:masterClrMapping/>
  </p:clrMapOvr>
  <mc:AlternateContent xmlns:mc="http://schemas.openxmlformats.org/markup-compatibility/2006" xmlns:p14="http://schemas.microsoft.com/office/powerpoint/2010/main">
    <mc:Choice Requires="p14">
      <p:transition spd="slow" p14:dur="2000" advTm="18633"/>
    </mc:Choice>
    <mc:Fallback xmlns="">
      <p:transition spd="slow" advTm="18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linds(horizontal)">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left)">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
        <p:nvSpPr>
          <p:cNvPr id="6" name="圆角矩形标注 5"/>
          <p:cNvSpPr/>
          <p:nvPr/>
        </p:nvSpPr>
        <p:spPr>
          <a:xfrm rot="10800000" flipH="1" flipV="1">
            <a:off x="3998205" y="3180552"/>
            <a:ext cx="4195590" cy="496895"/>
          </a:xfrm>
          <a:prstGeom prst="wedgeRoundRectCallout">
            <a:avLst>
              <a:gd name="adj1" fmla="val 26054"/>
              <a:gd name="adj2" fmla="val -49078"/>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预计时间生产完成，点击生产完成，产成品入库。</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9078096"/>
      </p:ext>
    </p:extLst>
  </p:cSld>
  <p:clrMapOvr>
    <a:masterClrMapping/>
  </p:clrMapOvr>
  <mc:AlternateContent xmlns:mc="http://schemas.openxmlformats.org/markup-compatibility/2006" xmlns:p14="http://schemas.microsoft.com/office/powerpoint/2010/main">
    <mc:Choice Requires="p14">
      <p:transition spd="slow" p14:dur="2000" advTm="4770"/>
    </mc:Choice>
    <mc:Fallback xmlns="">
      <p:transition spd="slow" advTm="47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16387" name="组合 33"/>
          <p:cNvGrpSpPr>
            <a:grpSpLocks/>
          </p:cNvGrpSpPr>
          <p:nvPr/>
        </p:nvGrpSpPr>
        <p:grpSpPr bwMode="auto">
          <a:xfrm>
            <a:off x="2676774" y="2388437"/>
            <a:ext cx="7224306" cy="2438956"/>
            <a:chOff x="104297" y="217476"/>
            <a:chExt cx="3839691" cy="2326955"/>
          </a:xfrm>
        </p:grpSpPr>
        <p:grpSp>
          <p:nvGrpSpPr>
            <p:cNvPr id="16421" name="组合 20"/>
            <p:cNvGrpSpPr>
              <a:grpSpLocks/>
            </p:cNvGrpSpPr>
            <p:nvPr/>
          </p:nvGrpSpPr>
          <p:grpSpPr bwMode="auto">
            <a:xfrm>
              <a:off x="104297" y="217476"/>
              <a:ext cx="310039" cy="245215"/>
              <a:chOff x="364315" y="476823"/>
              <a:chExt cx="1082988" cy="856554"/>
            </a:xfrm>
          </p:grpSpPr>
          <p:grpSp>
            <p:nvGrpSpPr>
              <p:cNvPr id="16424"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762503" y="518295"/>
              <a:ext cx="3181485" cy="202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承接订单</a:t>
              </a:r>
              <a:endParaRPr lang="en-US" altLang="zh-CN" sz="4400" b="1" dirty="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endParaRPr lang="zh-CN" altLang="en-US" sz="4400" b="1" dirty="0">
                <a:solidFill>
                  <a:srgbClr val="7BBC28"/>
                </a:solidFill>
                <a:ea typeface="微软雅黑" panose="020B0503020204020204" pitchFamily="34" charset="-122"/>
              </a:endParaRPr>
            </a:p>
          </p:txBody>
        </p:sp>
      </p:grpSp>
      <p:grpSp>
        <p:nvGrpSpPr>
          <p:cNvPr id="28" name="组合 2"/>
          <p:cNvGrpSpPr>
            <a:grpSpLocks/>
          </p:cNvGrpSpPr>
          <p:nvPr/>
        </p:nvGrpSpPr>
        <p:grpSpPr bwMode="auto">
          <a:xfrm>
            <a:off x="8776440" y="364323"/>
            <a:ext cx="3415560" cy="377347"/>
            <a:chOff x="6940551" y="306388"/>
            <a:chExt cx="3280401" cy="285098"/>
          </a:xfrm>
        </p:grpSpPr>
        <p:grpSp>
          <p:nvGrpSpPr>
            <p:cNvPr id="2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3984747148"/>
      </p:ext>
    </p:extLst>
  </p:cSld>
  <p:clrMapOvr>
    <a:masterClrMapping/>
  </p:clrMapOvr>
  <mc:AlternateContent xmlns:mc="http://schemas.openxmlformats.org/markup-compatibility/2006" xmlns:p14="http://schemas.microsoft.com/office/powerpoint/2010/main">
    <mc:Choice Requires="p14">
      <p:transition spd="slow" p14:dur="2000" advTm="3905"/>
    </mc:Choice>
    <mc:Fallback xmlns="">
      <p:transition spd="slow" advTm="3905"/>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
        <p:nvSpPr>
          <p:cNvPr id="4" name="圆角矩形 3"/>
          <p:cNvSpPr/>
          <p:nvPr/>
        </p:nvSpPr>
        <p:spPr>
          <a:xfrm>
            <a:off x="5659901" y="4478997"/>
            <a:ext cx="872197" cy="23915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标注 4"/>
          <p:cNvSpPr/>
          <p:nvPr/>
        </p:nvSpPr>
        <p:spPr>
          <a:xfrm rot="10800000" flipH="1" flipV="1">
            <a:off x="2594321" y="3795324"/>
            <a:ext cx="2835808" cy="2211584"/>
          </a:xfrm>
          <a:prstGeom prst="wedgeRoundRectCallout">
            <a:avLst>
              <a:gd name="adj1" fmla="val 26054"/>
              <a:gd name="adj2" fmla="val -49078"/>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承接订单需要进入业管理</a:t>
            </a:r>
            <a:r>
              <a:rPr lang="en-US" altLang="zh-CN" sz="1400" b="1" dirty="0" smtClean="0">
                <a:solidFill>
                  <a:srgbClr val="FF0000"/>
                </a:solidFill>
                <a:latin typeface="微软雅黑" panose="020B0503020204020204" pitchFamily="34" charset="-122"/>
                <a:ea typeface="微软雅黑" panose="020B0503020204020204" pitchFamily="34" charset="-122"/>
              </a:rPr>
              <a:t>-</a:t>
            </a:r>
            <a:r>
              <a:rPr lang="zh-CN" altLang="en-US" sz="1400" b="1" dirty="0" smtClean="0">
                <a:solidFill>
                  <a:srgbClr val="FF0000"/>
                </a:solidFill>
                <a:latin typeface="微软雅黑" panose="020B0503020204020204" pitchFamily="34" charset="-122"/>
                <a:ea typeface="微软雅黑" panose="020B0503020204020204" pitchFamily="34" charset="-122"/>
              </a:rPr>
              <a:t>销售管理， 点击承接订单。在此之前可以先关注产品的价格走势图，可以根据承接好的订单发货，也可以投放广告费，以承接更高级市场的订单。</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pic>
        <p:nvPicPr>
          <p:cNvPr id="5124" name="Picture 4"/>
          <p:cNvPicPr>
            <a:picLocks noChangeAspect="1" noChangeArrowheads="1"/>
          </p:cNvPicPr>
          <p:nvPr/>
        </p:nvPicPr>
        <p:blipFill>
          <a:blip r:embed="rId4" cstate="print"/>
          <a:srcRect/>
          <a:stretch>
            <a:fillRect/>
          </a:stretch>
        </p:blipFill>
        <p:spPr bwMode="auto">
          <a:xfrm>
            <a:off x="1349843" y="915135"/>
            <a:ext cx="9397877" cy="5099677"/>
          </a:xfrm>
          <a:prstGeom prst="rect">
            <a:avLst/>
          </a:prstGeom>
          <a:noFill/>
          <a:ln w="9525">
            <a:noFill/>
            <a:miter lim="800000"/>
            <a:headEnd/>
            <a:tailEnd/>
          </a:ln>
        </p:spPr>
      </p:pic>
      <p:sp>
        <p:nvSpPr>
          <p:cNvPr id="10" name="圆角矩形标注 9"/>
          <p:cNvSpPr/>
          <p:nvPr/>
        </p:nvSpPr>
        <p:spPr>
          <a:xfrm rot="10800000" flipH="1" flipV="1">
            <a:off x="3808180" y="944009"/>
            <a:ext cx="6995807" cy="1091821"/>
          </a:xfrm>
          <a:prstGeom prst="wedgeRoundRectCallout">
            <a:avLst>
              <a:gd name="adj1" fmla="val 26054"/>
              <a:gd name="adj2" fmla="val -49078"/>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选择要销售的产品点击查询，获取该产品的订单，订单有市场划分，只有一类低级可以直接承接，其他等级的订单需要广告费的投入，点击查看订单进入承接订单界面。</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pic>
        <p:nvPicPr>
          <p:cNvPr id="5125" name="Picture 5"/>
          <p:cNvPicPr>
            <a:picLocks noChangeAspect="1" noChangeArrowheads="1"/>
          </p:cNvPicPr>
          <p:nvPr/>
        </p:nvPicPr>
        <p:blipFill>
          <a:blip r:embed="rId5" cstate="print"/>
          <a:srcRect/>
          <a:stretch>
            <a:fillRect/>
          </a:stretch>
        </p:blipFill>
        <p:spPr bwMode="auto">
          <a:xfrm>
            <a:off x="2243577" y="786031"/>
            <a:ext cx="8602613" cy="5914855"/>
          </a:xfrm>
          <a:prstGeom prst="rect">
            <a:avLst/>
          </a:prstGeom>
          <a:noFill/>
          <a:ln w="9525">
            <a:noFill/>
            <a:miter lim="800000"/>
            <a:headEnd/>
            <a:tailEnd/>
          </a:ln>
        </p:spPr>
      </p:pic>
      <p:sp>
        <p:nvSpPr>
          <p:cNvPr id="12" name="圆角矩形标注 11"/>
          <p:cNvSpPr/>
          <p:nvPr/>
        </p:nvSpPr>
        <p:spPr>
          <a:xfrm rot="10800000" flipH="1" flipV="1">
            <a:off x="2776179" y="3175762"/>
            <a:ext cx="7690184" cy="1121107"/>
          </a:xfrm>
          <a:prstGeom prst="wedgeRoundRectCallout">
            <a:avLst>
              <a:gd name="adj1" fmla="val 26054"/>
              <a:gd name="adj2" fmla="val -49078"/>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 通过选择不同的客户，选择不同的付款规则，点击承接订单即完成。注意发货时间，应在该时间前发货，否则会影响信誉值或被罚违约金。如果进行研发并达到一定的等级，会增加产品的附加值，提高产品的售价，但需要考虑值得投入。</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285587805"/>
      </p:ext>
    </p:extLst>
  </p:cSld>
  <p:clrMapOvr>
    <a:masterClrMapping/>
  </p:clrMapOvr>
  <mc:AlternateContent xmlns:mc="http://schemas.openxmlformats.org/markup-compatibility/2006" xmlns:p14="http://schemas.microsoft.com/office/powerpoint/2010/main">
    <mc:Choice Requires="p14">
      <p:transition spd="slow" p14:dur="2000" advTm="40969"/>
    </mc:Choice>
    <mc:Fallback xmlns="">
      <p:transition spd="slow" advTm="409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blinds(horizontal)">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125"/>
                                        </p:tgtEl>
                                        <p:attrNameLst>
                                          <p:attrName>style.visibility</p:attrName>
                                        </p:attrNameLst>
                                      </p:cBhvr>
                                      <p:to>
                                        <p:strVal val="visible"/>
                                      </p:to>
                                    </p:set>
                                    <p:animEffect transition="in" filter="blinds(horizontal)">
                                      <p:cBhvr>
                                        <p:cTn id="27" dur="500"/>
                                        <p:tgtEl>
                                          <p:spTgt spid="51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16387" name="组合 33"/>
          <p:cNvGrpSpPr>
            <a:grpSpLocks/>
          </p:cNvGrpSpPr>
          <p:nvPr/>
        </p:nvGrpSpPr>
        <p:grpSpPr bwMode="auto">
          <a:xfrm>
            <a:off x="2676774" y="2388437"/>
            <a:ext cx="7224306" cy="2438956"/>
            <a:chOff x="104297" y="217476"/>
            <a:chExt cx="3839691" cy="2326955"/>
          </a:xfrm>
        </p:grpSpPr>
        <p:grpSp>
          <p:nvGrpSpPr>
            <p:cNvPr id="16421" name="组合 20"/>
            <p:cNvGrpSpPr>
              <a:grpSpLocks/>
            </p:cNvGrpSpPr>
            <p:nvPr/>
          </p:nvGrpSpPr>
          <p:grpSpPr bwMode="auto">
            <a:xfrm>
              <a:off x="104297" y="217476"/>
              <a:ext cx="310039" cy="245215"/>
              <a:chOff x="364315" y="476823"/>
              <a:chExt cx="1082988" cy="856554"/>
            </a:xfrm>
          </p:grpSpPr>
          <p:grpSp>
            <p:nvGrpSpPr>
              <p:cNvPr id="16424"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762503" y="518295"/>
              <a:ext cx="3181485" cy="202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投放广告</a:t>
              </a:r>
              <a:endParaRPr lang="en-US" altLang="zh-CN" sz="4400" b="1" dirty="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endParaRPr lang="zh-CN" altLang="en-US" sz="4400" b="1" dirty="0">
                <a:solidFill>
                  <a:srgbClr val="7BBC28"/>
                </a:solidFill>
                <a:ea typeface="微软雅黑" panose="020B0503020204020204" pitchFamily="34" charset="-122"/>
              </a:endParaRPr>
            </a:p>
          </p:txBody>
        </p:sp>
      </p:grpSp>
      <p:grpSp>
        <p:nvGrpSpPr>
          <p:cNvPr id="28" name="组合 2"/>
          <p:cNvGrpSpPr>
            <a:grpSpLocks/>
          </p:cNvGrpSpPr>
          <p:nvPr/>
        </p:nvGrpSpPr>
        <p:grpSpPr bwMode="auto">
          <a:xfrm>
            <a:off x="8776440" y="364323"/>
            <a:ext cx="3415560" cy="377347"/>
            <a:chOff x="6940551" y="306388"/>
            <a:chExt cx="3280401" cy="285098"/>
          </a:xfrm>
        </p:grpSpPr>
        <p:grpSp>
          <p:nvGrpSpPr>
            <p:cNvPr id="2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4233498118"/>
      </p:ext>
    </p:extLst>
  </p:cSld>
  <p:clrMapOvr>
    <a:masterClrMapping/>
  </p:clrMapOvr>
  <mc:AlternateContent xmlns:mc="http://schemas.openxmlformats.org/markup-compatibility/2006" xmlns:p14="http://schemas.microsoft.com/office/powerpoint/2010/main">
    <mc:Choice Requires="p14">
      <p:transition spd="slow" p14:dur="2000" advTm="3911"/>
    </mc:Choice>
    <mc:Fallback xmlns="">
      <p:transition spd="slow" advTm="391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916588" y="4449241"/>
            <a:ext cx="1132765" cy="369332"/>
          </a:xfrm>
          <a:prstGeom prst="rect">
            <a:avLst/>
          </a:prstGeom>
          <a:noFill/>
        </p:spPr>
        <p:txBody>
          <a:bodyPr wrap="square" rtlCol="0">
            <a:spAutoFit/>
          </a:bodyPr>
          <a:lstStyle/>
          <a:p>
            <a:r>
              <a:rPr lang="zh-CN" altLang="en-US" dirty="0" smtClean="0">
                <a:latin typeface="微软雅黑" pitchFamily="34" charset="-122"/>
                <a:ea typeface="微软雅黑" pitchFamily="34" charset="-122"/>
              </a:rPr>
              <a:t>提出方案</a:t>
            </a:r>
            <a:endParaRPr lang="zh-CN" altLang="en-US" dirty="0">
              <a:latin typeface="微软雅黑" pitchFamily="34" charset="-122"/>
              <a:ea typeface="微软雅黑" pitchFamily="34" charset="-122"/>
            </a:endParaRPr>
          </a:p>
        </p:txBody>
      </p:sp>
      <p:sp>
        <p:nvSpPr>
          <p:cNvPr id="19" name="TextBox 18"/>
          <p:cNvSpPr txBox="1"/>
          <p:nvPr/>
        </p:nvSpPr>
        <p:spPr>
          <a:xfrm>
            <a:off x="8200873" y="4442421"/>
            <a:ext cx="1255591" cy="369332"/>
          </a:xfrm>
          <a:prstGeom prst="rect">
            <a:avLst/>
          </a:prstGeom>
          <a:noFill/>
        </p:spPr>
        <p:txBody>
          <a:bodyPr wrap="square" rtlCol="0">
            <a:spAutoFit/>
          </a:bodyPr>
          <a:lstStyle/>
          <a:p>
            <a:r>
              <a:rPr lang="zh-CN" altLang="en-US" dirty="0" smtClean="0">
                <a:latin typeface="微软雅黑" pitchFamily="34" charset="-122"/>
                <a:ea typeface="微软雅黑" pitchFamily="34" charset="-122"/>
              </a:rPr>
              <a:t>审批方案</a:t>
            </a:r>
            <a:endParaRPr lang="zh-CN" altLang="en-US" dirty="0">
              <a:latin typeface="微软雅黑" pitchFamily="34" charset="-122"/>
              <a:ea typeface="微软雅黑" pitchFamily="34" charset="-122"/>
            </a:endParaRPr>
          </a:p>
        </p:txBody>
      </p:sp>
      <p:sp>
        <p:nvSpPr>
          <p:cNvPr id="23" name="TextBox 22"/>
          <p:cNvSpPr txBox="1"/>
          <p:nvPr/>
        </p:nvSpPr>
        <p:spPr>
          <a:xfrm>
            <a:off x="1787459" y="1042931"/>
            <a:ext cx="1132765" cy="369332"/>
          </a:xfrm>
          <a:prstGeom prst="rect">
            <a:avLst/>
          </a:prstGeom>
          <a:noFill/>
        </p:spPr>
        <p:txBody>
          <a:bodyPr wrap="square" rtlCol="0">
            <a:spAutoFit/>
          </a:bodyPr>
          <a:lstStyle/>
          <a:p>
            <a:r>
              <a:rPr lang="zh-CN" altLang="en-US" dirty="0" smtClean="0">
                <a:latin typeface="微软雅黑" pitchFamily="34" charset="-122"/>
                <a:ea typeface="微软雅黑" pitchFamily="34" charset="-122"/>
              </a:rPr>
              <a:t>执行方案</a:t>
            </a:r>
            <a:endParaRPr lang="zh-CN" altLang="en-US" dirty="0">
              <a:latin typeface="微软雅黑" pitchFamily="34" charset="-122"/>
              <a:ea typeface="微软雅黑" pitchFamily="34" charset="-122"/>
            </a:endParaRPr>
          </a:p>
        </p:txBody>
      </p:sp>
      <p:sp>
        <p:nvSpPr>
          <p:cNvPr id="34" name="TextBox 33"/>
          <p:cNvSpPr txBox="1"/>
          <p:nvPr/>
        </p:nvSpPr>
        <p:spPr>
          <a:xfrm>
            <a:off x="7764149" y="1547363"/>
            <a:ext cx="1449054" cy="369332"/>
          </a:xfrm>
          <a:prstGeom prst="rect">
            <a:avLst/>
          </a:prstGeom>
          <a:noFill/>
        </p:spPr>
        <p:txBody>
          <a:bodyPr wrap="square" rtlCol="0">
            <a:spAutoFit/>
          </a:bodyPr>
          <a:lstStyle/>
          <a:p>
            <a:pPr algn="ctr"/>
            <a:r>
              <a:rPr lang="zh-CN" altLang="en-US" dirty="0" smtClean="0">
                <a:latin typeface="微软雅黑" pitchFamily="34" charset="-122"/>
                <a:ea typeface="微软雅黑" pitchFamily="34" charset="-122"/>
              </a:rPr>
              <a:t>超过</a:t>
            </a:r>
            <a:r>
              <a:rPr lang="en-US" altLang="zh-CN" dirty="0" smtClean="0">
                <a:latin typeface="微软雅黑" pitchFamily="34" charset="-122"/>
                <a:ea typeface="微软雅黑" pitchFamily="34" charset="-122"/>
              </a:rPr>
              <a:t>100</a:t>
            </a:r>
            <a:r>
              <a:rPr lang="zh-CN" altLang="en-US" dirty="0" smtClean="0">
                <a:latin typeface="微软雅黑" pitchFamily="34" charset="-122"/>
                <a:ea typeface="微软雅黑" pitchFamily="34" charset="-122"/>
              </a:rPr>
              <a:t>万</a:t>
            </a:r>
            <a:endParaRPr lang="zh-CN" altLang="en-US" dirty="0">
              <a:latin typeface="微软雅黑" pitchFamily="34" charset="-122"/>
              <a:ea typeface="微软雅黑" pitchFamily="34" charset="-122"/>
            </a:endParaRPr>
          </a:p>
        </p:txBody>
      </p:sp>
      <p:sp>
        <p:nvSpPr>
          <p:cNvPr id="41" name="TextBox 40"/>
          <p:cNvSpPr txBox="1"/>
          <p:nvPr/>
        </p:nvSpPr>
        <p:spPr>
          <a:xfrm>
            <a:off x="7042898" y="1195511"/>
            <a:ext cx="1107741" cy="369332"/>
          </a:xfrm>
          <a:prstGeom prst="rect">
            <a:avLst/>
          </a:prstGeom>
          <a:noFill/>
        </p:spPr>
        <p:txBody>
          <a:bodyPr wrap="square" rtlCol="0">
            <a:spAutoFit/>
          </a:bodyPr>
          <a:lstStyle/>
          <a:p>
            <a:r>
              <a:rPr lang="zh-CN" altLang="en-US" dirty="0" smtClean="0">
                <a:latin typeface="微软雅黑" pitchFamily="34" charset="-122"/>
                <a:ea typeface="微软雅黑" pitchFamily="34" charset="-122"/>
              </a:rPr>
              <a:t>审批付款</a:t>
            </a:r>
            <a:endParaRPr lang="zh-CN" altLang="en-US" dirty="0">
              <a:latin typeface="微软雅黑" pitchFamily="34" charset="-122"/>
              <a:ea typeface="微软雅黑" pitchFamily="34" charset="-122"/>
            </a:endParaRPr>
          </a:p>
        </p:txBody>
      </p:sp>
      <p:sp>
        <p:nvSpPr>
          <p:cNvPr id="42" name="矩形 1"/>
          <p:cNvSpPr>
            <a:spLocks noChangeArrowheads="1"/>
          </p:cNvSpPr>
          <p:nvPr/>
        </p:nvSpPr>
        <p:spPr bwMode="auto">
          <a:xfrm>
            <a:off x="19132" y="-14699"/>
            <a:ext cx="12181036" cy="917620"/>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43" name="TextBox 42"/>
          <p:cNvSpPr txBox="1"/>
          <p:nvPr/>
        </p:nvSpPr>
        <p:spPr>
          <a:xfrm>
            <a:off x="4503762" y="204717"/>
            <a:ext cx="3057098" cy="523220"/>
          </a:xfrm>
          <a:prstGeom prst="rect">
            <a:avLst/>
          </a:prstGeom>
          <a:noFill/>
        </p:spPr>
        <p:txBody>
          <a:bodyPr wrap="square" rtlCol="0">
            <a:spAutoFit/>
          </a:bodyPr>
          <a:lstStyle/>
          <a:p>
            <a:pPr algn="ctr"/>
            <a:r>
              <a:rPr lang="zh-CN" altLang="en-US" sz="2800" dirty="0" smtClean="0">
                <a:solidFill>
                  <a:schemeClr val="bg1"/>
                </a:solidFill>
                <a:latin typeface="微软雅黑" pitchFamily="34" charset="-122"/>
                <a:ea typeface="微软雅黑" pitchFamily="34" charset="-122"/>
              </a:rPr>
              <a:t>整体业务流程</a:t>
            </a:r>
            <a:endParaRPr lang="zh-CN" altLang="en-US" sz="2800" dirty="0">
              <a:solidFill>
                <a:schemeClr val="bg1"/>
              </a:solidFill>
              <a:latin typeface="微软雅黑" pitchFamily="34" charset="-122"/>
              <a:ea typeface="微软雅黑" pitchFamily="34" charset="-122"/>
            </a:endParaRPr>
          </a:p>
        </p:txBody>
      </p:sp>
      <p:sp>
        <p:nvSpPr>
          <p:cNvPr id="45" name="TextBox 44"/>
          <p:cNvSpPr txBox="1"/>
          <p:nvPr/>
        </p:nvSpPr>
        <p:spPr>
          <a:xfrm>
            <a:off x="736979" y="4981433"/>
            <a:ext cx="10768084" cy="961289"/>
          </a:xfrm>
          <a:prstGeom prst="rect">
            <a:avLst/>
          </a:prstGeom>
          <a:noFill/>
        </p:spPr>
        <p:txBody>
          <a:bodyPr wrap="square" rtlCol="0">
            <a:spAutoFit/>
          </a:bodyPr>
          <a:lstStyle/>
          <a:p>
            <a:pPr>
              <a:lnSpc>
                <a:spcPct val="150000"/>
              </a:lnSpc>
            </a:pPr>
            <a:r>
              <a:rPr lang="zh-CN" altLang="zh-CN" sz="2000" b="1" dirty="0" smtClean="0">
                <a:solidFill>
                  <a:srgbClr val="7030A0"/>
                </a:solidFill>
                <a:latin typeface="微软雅黑" pitchFamily="34" charset="-122"/>
                <a:ea typeface="微软雅黑" pitchFamily="34" charset="-122"/>
              </a:rPr>
              <a:t>运营</a:t>
            </a:r>
            <a:r>
              <a:rPr lang="zh-CN" altLang="zh-CN" sz="2000" b="1" dirty="0" smtClean="0">
                <a:latin typeface="微软雅黑" pitchFamily="34" charset="-122"/>
                <a:ea typeface="微软雅黑" pitchFamily="34" charset="-122"/>
              </a:rPr>
              <a:t>（提出方案）→</a:t>
            </a:r>
            <a:r>
              <a:rPr lang="zh-CN" altLang="zh-CN" sz="2000" b="1" dirty="0" smtClean="0">
                <a:solidFill>
                  <a:srgbClr val="7030A0"/>
                </a:solidFill>
                <a:latin typeface="微软雅黑" pitchFamily="34" charset="-122"/>
                <a:ea typeface="微软雅黑" pitchFamily="34" charset="-122"/>
              </a:rPr>
              <a:t>财务总监</a:t>
            </a:r>
            <a:r>
              <a:rPr lang="zh-CN" altLang="zh-CN" sz="2000" b="1" dirty="0" smtClean="0">
                <a:latin typeface="微软雅黑" pitchFamily="34" charset="-122"/>
                <a:ea typeface="微软雅黑" pitchFamily="34" charset="-122"/>
              </a:rPr>
              <a:t>（审</a:t>
            </a:r>
            <a:r>
              <a:rPr lang="zh-CN" altLang="en-US" sz="2000" b="1" dirty="0" smtClean="0">
                <a:latin typeface="微软雅黑" pitchFamily="34" charset="-122"/>
                <a:ea typeface="微软雅黑" pitchFamily="34" charset="-122"/>
              </a:rPr>
              <a:t>批</a:t>
            </a:r>
            <a:r>
              <a:rPr lang="zh-CN" altLang="zh-CN" sz="2000" b="1" dirty="0" smtClean="0">
                <a:latin typeface="微软雅黑" pitchFamily="34" charset="-122"/>
                <a:ea typeface="微软雅黑" pitchFamily="34" charset="-122"/>
              </a:rPr>
              <a:t>方案）→</a:t>
            </a:r>
            <a:r>
              <a:rPr lang="zh-CN" altLang="zh-CN" sz="2000" b="1" dirty="0" smtClean="0">
                <a:solidFill>
                  <a:srgbClr val="7030A0"/>
                </a:solidFill>
                <a:latin typeface="微软雅黑" pitchFamily="34" charset="-122"/>
                <a:ea typeface="微软雅黑" pitchFamily="34" charset="-122"/>
              </a:rPr>
              <a:t>运营</a:t>
            </a:r>
            <a:r>
              <a:rPr lang="zh-CN" altLang="zh-CN" sz="2000" b="1" dirty="0" smtClean="0">
                <a:latin typeface="微软雅黑" pitchFamily="34" charset="-122"/>
                <a:ea typeface="微软雅黑" pitchFamily="34" charset="-122"/>
              </a:rPr>
              <a:t>（执行方案）→</a:t>
            </a:r>
            <a:r>
              <a:rPr lang="zh-CN" altLang="en-US" sz="2000" b="1" dirty="0">
                <a:solidFill>
                  <a:srgbClr val="7030A0"/>
                </a:solidFill>
                <a:latin typeface="微软雅黑" pitchFamily="34" charset="-122"/>
                <a:ea typeface="微软雅黑" pitchFamily="34" charset="-122"/>
              </a:rPr>
              <a:t>财务经理</a:t>
            </a:r>
            <a:r>
              <a:rPr lang="en-US" altLang="zh-CN" sz="2000" b="1" dirty="0" smtClean="0">
                <a:solidFill>
                  <a:srgbClr val="7030A0"/>
                </a:solidFill>
                <a:latin typeface="微软雅黑" pitchFamily="34" charset="-122"/>
                <a:ea typeface="微软雅黑" pitchFamily="34" charset="-122"/>
              </a:rPr>
              <a:t>/</a:t>
            </a:r>
            <a:r>
              <a:rPr lang="zh-CN" altLang="en-US" sz="2000" b="1" dirty="0" smtClean="0">
                <a:solidFill>
                  <a:srgbClr val="7030A0"/>
                </a:solidFill>
                <a:latin typeface="微软雅黑" pitchFamily="34" charset="-122"/>
                <a:ea typeface="微软雅黑" pitchFamily="34" charset="-122"/>
              </a:rPr>
              <a:t>财务</a:t>
            </a:r>
            <a:r>
              <a:rPr lang="zh-CN" altLang="zh-CN" sz="2000" b="1" dirty="0" smtClean="0">
                <a:solidFill>
                  <a:srgbClr val="7030A0"/>
                </a:solidFill>
                <a:latin typeface="微软雅黑" pitchFamily="34" charset="-122"/>
                <a:ea typeface="微软雅黑" pitchFamily="34" charset="-122"/>
              </a:rPr>
              <a:t>总监</a:t>
            </a:r>
            <a:r>
              <a:rPr lang="zh-CN" altLang="zh-CN" sz="2000" b="1" dirty="0" smtClean="0">
                <a:latin typeface="微软雅黑" pitchFamily="34" charset="-122"/>
                <a:ea typeface="微软雅黑" pitchFamily="34" charset="-122"/>
              </a:rPr>
              <a:t>（审批</a:t>
            </a:r>
            <a:r>
              <a:rPr lang="zh-CN" altLang="en-US" sz="2000" b="1" dirty="0" smtClean="0">
                <a:latin typeface="微软雅黑" pitchFamily="34" charset="-122"/>
                <a:ea typeface="微软雅黑" pitchFamily="34" charset="-122"/>
              </a:rPr>
              <a:t>付款</a:t>
            </a:r>
            <a:r>
              <a:rPr lang="zh-CN" altLang="zh-CN" sz="2000" b="1" dirty="0" smtClean="0">
                <a:latin typeface="微软雅黑" pitchFamily="34" charset="-122"/>
                <a:ea typeface="微软雅黑" pitchFamily="34" charset="-122"/>
              </a:rPr>
              <a:t>，超过</a:t>
            </a:r>
            <a:r>
              <a:rPr lang="en-US" altLang="zh-CN" sz="2000" b="1" dirty="0" smtClean="0">
                <a:latin typeface="微软雅黑" pitchFamily="34" charset="-122"/>
                <a:ea typeface="微软雅黑" pitchFamily="34" charset="-122"/>
              </a:rPr>
              <a:t>100</a:t>
            </a:r>
            <a:r>
              <a:rPr lang="zh-CN" altLang="zh-CN" sz="2000" b="1" dirty="0" smtClean="0">
                <a:latin typeface="微软雅黑" pitchFamily="34" charset="-122"/>
                <a:ea typeface="微软雅黑" pitchFamily="34" charset="-122"/>
              </a:rPr>
              <a:t>万需要</a:t>
            </a:r>
            <a:r>
              <a:rPr lang="zh-CN" altLang="en-US" sz="2000" b="1" dirty="0" smtClean="0">
                <a:latin typeface="微软雅黑" pitchFamily="34" charset="-122"/>
                <a:ea typeface="微软雅黑" pitchFamily="34" charset="-122"/>
              </a:rPr>
              <a:t>财务</a:t>
            </a:r>
            <a:r>
              <a:rPr lang="zh-CN" altLang="zh-CN" sz="2000" b="1" dirty="0" smtClean="0">
                <a:latin typeface="微软雅黑" pitchFamily="34" charset="-122"/>
                <a:ea typeface="微软雅黑" pitchFamily="34" charset="-122"/>
              </a:rPr>
              <a:t>总监审批）→</a:t>
            </a:r>
            <a:r>
              <a:rPr lang="zh-CN" altLang="en-US" sz="2000" b="1" dirty="0" smtClean="0">
                <a:latin typeface="微软雅黑" pitchFamily="34" charset="-122"/>
                <a:ea typeface="微软雅黑" pitchFamily="34" charset="-122"/>
              </a:rPr>
              <a:t>出纳</a:t>
            </a:r>
            <a:r>
              <a:rPr lang="zh-CN" altLang="zh-CN" sz="2000" b="1" dirty="0" smtClean="0">
                <a:latin typeface="微软雅黑" pitchFamily="34" charset="-122"/>
                <a:ea typeface="微软雅黑" pitchFamily="34" charset="-122"/>
              </a:rPr>
              <a:t>（付款）</a:t>
            </a:r>
            <a:endParaRPr lang="zh-CN" altLang="zh-CN" sz="2000" dirty="0" smtClean="0">
              <a:latin typeface="微软雅黑" pitchFamily="34" charset="-122"/>
              <a:ea typeface="微软雅黑" pitchFamily="34" charset="-122"/>
            </a:endParaRPr>
          </a:p>
        </p:txBody>
      </p:sp>
      <p:grpSp>
        <p:nvGrpSpPr>
          <p:cNvPr id="20" name="组合 2"/>
          <p:cNvGrpSpPr>
            <a:grpSpLocks/>
          </p:cNvGrpSpPr>
          <p:nvPr/>
        </p:nvGrpSpPr>
        <p:grpSpPr bwMode="auto">
          <a:xfrm>
            <a:off x="8776440" y="364323"/>
            <a:ext cx="3415560" cy="377347"/>
            <a:chOff x="6940551" y="306388"/>
            <a:chExt cx="3280401" cy="285098"/>
          </a:xfrm>
        </p:grpSpPr>
        <p:grpSp>
          <p:nvGrpSpPr>
            <p:cNvPr id="22" name="组合 1"/>
            <p:cNvGrpSpPr>
              <a:grpSpLocks/>
            </p:cNvGrpSpPr>
            <p:nvPr/>
          </p:nvGrpSpPr>
          <p:grpSpPr bwMode="auto">
            <a:xfrm>
              <a:off x="6940551" y="306388"/>
              <a:ext cx="3280401" cy="285098"/>
              <a:chOff x="6940551" y="306388"/>
              <a:chExt cx="3280401" cy="285098"/>
            </a:xfrm>
          </p:grpSpPr>
          <p:sp>
            <p:nvSpPr>
              <p:cNvPr id="26"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27"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24"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pic>
        <p:nvPicPr>
          <p:cNvPr id="4" name="图片 3"/>
          <p:cNvPicPr>
            <a:picLocks noChangeAspect="1"/>
          </p:cNvPicPr>
          <p:nvPr/>
        </p:nvPicPr>
        <p:blipFill>
          <a:blip r:embed="rId2"/>
          <a:stretch>
            <a:fillRect/>
          </a:stretch>
        </p:blipFill>
        <p:spPr>
          <a:xfrm>
            <a:off x="4831766" y="1851659"/>
            <a:ext cx="1780952" cy="1828571"/>
          </a:xfrm>
          <a:prstGeom prst="rect">
            <a:avLst/>
          </a:prstGeom>
        </p:spPr>
      </p:pic>
      <p:pic>
        <p:nvPicPr>
          <p:cNvPr id="7" name="图片 6"/>
          <p:cNvPicPr>
            <a:picLocks noChangeAspect="1"/>
          </p:cNvPicPr>
          <p:nvPr/>
        </p:nvPicPr>
        <p:blipFill>
          <a:blip r:embed="rId3"/>
          <a:stretch>
            <a:fillRect/>
          </a:stretch>
        </p:blipFill>
        <p:spPr>
          <a:xfrm>
            <a:off x="6719278" y="1927290"/>
            <a:ext cx="1819048" cy="1819048"/>
          </a:xfrm>
          <a:prstGeom prst="rect">
            <a:avLst/>
          </a:prstGeom>
        </p:spPr>
      </p:pic>
      <p:pic>
        <p:nvPicPr>
          <p:cNvPr id="10" name="图片 9"/>
          <p:cNvPicPr>
            <a:picLocks noChangeAspect="1"/>
          </p:cNvPicPr>
          <p:nvPr/>
        </p:nvPicPr>
        <p:blipFill>
          <a:blip r:embed="rId4"/>
          <a:stretch>
            <a:fillRect/>
          </a:stretch>
        </p:blipFill>
        <p:spPr>
          <a:xfrm>
            <a:off x="8614657" y="1844120"/>
            <a:ext cx="1771429" cy="1838095"/>
          </a:xfrm>
          <a:prstGeom prst="rect">
            <a:avLst/>
          </a:prstGeom>
        </p:spPr>
      </p:pic>
      <p:cxnSp>
        <p:nvCxnSpPr>
          <p:cNvPr id="4101" name="肘形连接符 4100"/>
          <p:cNvCxnSpPr>
            <a:endCxn id="10" idx="2"/>
          </p:cNvCxnSpPr>
          <p:nvPr/>
        </p:nvCxnSpPr>
        <p:spPr>
          <a:xfrm rot="5400000" flipH="1" flipV="1">
            <a:off x="5682533" y="-103412"/>
            <a:ext cx="32212" cy="7603465"/>
          </a:xfrm>
          <a:prstGeom prst="bentConnector3">
            <a:avLst>
              <a:gd name="adj1" fmla="val -3509493"/>
            </a:avLst>
          </a:prstGeom>
          <a:ln>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4111" name="肘形连接符 4110"/>
          <p:cNvCxnSpPr/>
          <p:nvPr/>
        </p:nvCxnSpPr>
        <p:spPr>
          <a:xfrm rot="10800000">
            <a:off x="1830816" y="1908315"/>
            <a:ext cx="7719077" cy="97966"/>
          </a:xfrm>
          <a:prstGeom prst="bentConnector4">
            <a:avLst>
              <a:gd name="adj1" fmla="val -254"/>
              <a:gd name="adj2" fmla="val 985438"/>
            </a:avLst>
          </a:prstGeom>
          <a:ln>
            <a:tailEnd type="triangle"/>
          </a:ln>
        </p:spPr>
        <p:style>
          <a:lnRef idx="3">
            <a:schemeClr val="accent5"/>
          </a:lnRef>
          <a:fillRef idx="0">
            <a:schemeClr val="accent5"/>
          </a:fillRef>
          <a:effectRef idx="2">
            <a:schemeClr val="accent5"/>
          </a:effectRef>
          <a:fontRef idx="minor">
            <a:schemeClr val="tx1"/>
          </a:fontRef>
        </p:style>
      </p:cxnSp>
      <p:pic>
        <p:nvPicPr>
          <p:cNvPr id="4115" name="图片 4114"/>
          <p:cNvPicPr>
            <a:picLocks noChangeAspect="1"/>
          </p:cNvPicPr>
          <p:nvPr/>
        </p:nvPicPr>
        <p:blipFill>
          <a:blip r:embed="rId5"/>
          <a:stretch>
            <a:fillRect/>
          </a:stretch>
        </p:blipFill>
        <p:spPr>
          <a:xfrm>
            <a:off x="994622" y="1868414"/>
            <a:ext cx="1771429" cy="1800000"/>
          </a:xfrm>
          <a:prstGeom prst="rect">
            <a:avLst/>
          </a:prstGeom>
        </p:spPr>
      </p:pic>
      <p:pic>
        <p:nvPicPr>
          <p:cNvPr id="4116" name="图片 4115"/>
          <p:cNvPicPr>
            <a:picLocks noChangeAspect="1"/>
          </p:cNvPicPr>
          <p:nvPr/>
        </p:nvPicPr>
        <p:blipFill>
          <a:blip r:embed="rId6"/>
          <a:stretch>
            <a:fillRect/>
          </a:stretch>
        </p:blipFill>
        <p:spPr>
          <a:xfrm>
            <a:off x="2913194" y="1884106"/>
            <a:ext cx="1771429" cy="1790476"/>
          </a:xfrm>
          <a:prstGeom prst="rect">
            <a:avLst/>
          </a:prstGeom>
        </p:spPr>
      </p:pic>
      <p:cxnSp>
        <p:nvCxnSpPr>
          <p:cNvPr id="4118" name="肘形连接符 4117"/>
          <p:cNvCxnSpPr/>
          <p:nvPr/>
        </p:nvCxnSpPr>
        <p:spPr>
          <a:xfrm flipV="1">
            <a:off x="2136172" y="1901477"/>
            <a:ext cx="5460597" cy="203030"/>
          </a:xfrm>
          <a:prstGeom prst="bentConnector4">
            <a:avLst>
              <a:gd name="adj1" fmla="val 153"/>
              <a:gd name="adj2" fmla="val 26195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133" name="肘形连接符 4132"/>
          <p:cNvCxnSpPr/>
          <p:nvPr/>
        </p:nvCxnSpPr>
        <p:spPr>
          <a:xfrm flipV="1">
            <a:off x="7588422" y="1868372"/>
            <a:ext cx="1911949" cy="39985"/>
          </a:xfrm>
          <a:prstGeom prst="bentConnector4">
            <a:avLst>
              <a:gd name="adj1" fmla="val 631"/>
              <a:gd name="adj2" fmla="val 859675"/>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137" name="肘形连接符 4136"/>
          <p:cNvCxnSpPr>
            <a:stCxn id="7" idx="2"/>
            <a:endCxn id="4116" idx="2"/>
          </p:cNvCxnSpPr>
          <p:nvPr/>
        </p:nvCxnSpPr>
        <p:spPr>
          <a:xfrm rot="5400000" flipH="1">
            <a:off x="5677978" y="1795514"/>
            <a:ext cx="71756" cy="3829893"/>
          </a:xfrm>
          <a:prstGeom prst="bentConnector3">
            <a:avLst>
              <a:gd name="adj1" fmla="val -318580"/>
            </a:avLst>
          </a:prstGeom>
          <a:ln>
            <a:tailEnd type="triangle"/>
          </a:ln>
        </p:spPr>
        <p:style>
          <a:lnRef idx="3">
            <a:schemeClr val="accent5"/>
          </a:lnRef>
          <a:fillRef idx="0">
            <a:schemeClr val="accent5"/>
          </a:fillRef>
          <a:effectRef idx="2">
            <a:schemeClr val="accent5"/>
          </a:effectRef>
          <a:fontRef idx="minor">
            <a:schemeClr val="tx1"/>
          </a:fontRef>
        </p:style>
      </p:cxnSp>
      <p:sp>
        <p:nvSpPr>
          <p:cNvPr id="4138" name="文本框 4137"/>
          <p:cNvSpPr txBox="1"/>
          <p:nvPr/>
        </p:nvSpPr>
        <p:spPr>
          <a:xfrm>
            <a:off x="3856062" y="3668414"/>
            <a:ext cx="738924" cy="369332"/>
          </a:xfrm>
          <a:prstGeom prst="rect">
            <a:avLst/>
          </a:prstGeom>
          <a:noFill/>
        </p:spPr>
        <p:txBody>
          <a:bodyPr wrap="square" rtlCol="0">
            <a:spAutoFit/>
          </a:bodyPr>
          <a:lstStyle/>
          <a:p>
            <a:r>
              <a:rPr lang="zh-CN" altLang="en-US" dirty="0" smtClean="0"/>
              <a:t>付款</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15107"/>
    </mc:Choice>
    <mc:Fallback xmlns="">
      <p:transition spd="slow" advTm="15107"/>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0"/>
            <a:ext cx="12192000" cy="6858000"/>
          </a:xfrm>
          <a:prstGeom prst="rect">
            <a:avLst/>
          </a:prstGeom>
        </p:spPr>
      </p:pic>
      <p:sp>
        <p:nvSpPr>
          <p:cNvPr id="4" name="圆角矩形 3"/>
          <p:cNvSpPr/>
          <p:nvPr/>
        </p:nvSpPr>
        <p:spPr>
          <a:xfrm>
            <a:off x="5601112" y="4971105"/>
            <a:ext cx="989778" cy="23595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47" name="Picture 3"/>
          <p:cNvPicPr>
            <a:picLocks noChangeAspect="1" noChangeArrowheads="1"/>
          </p:cNvPicPr>
          <p:nvPr/>
        </p:nvPicPr>
        <p:blipFill>
          <a:blip r:embed="rId4" cstate="print"/>
          <a:srcRect/>
          <a:stretch>
            <a:fillRect/>
          </a:stretch>
        </p:blipFill>
        <p:spPr bwMode="auto">
          <a:xfrm>
            <a:off x="932791" y="2087001"/>
            <a:ext cx="10409237" cy="4095750"/>
          </a:xfrm>
          <a:prstGeom prst="rect">
            <a:avLst/>
          </a:prstGeom>
          <a:noFill/>
          <a:ln w="9525">
            <a:noFill/>
            <a:miter lim="800000"/>
            <a:headEnd/>
            <a:tailEnd/>
          </a:ln>
        </p:spPr>
      </p:pic>
      <p:sp>
        <p:nvSpPr>
          <p:cNvPr id="6" name="圆角矩形标注 5"/>
          <p:cNvSpPr/>
          <p:nvPr/>
        </p:nvSpPr>
        <p:spPr>
          <a:xfrm rot="10800000" flipH="1" flipV="1">
            <a:off x="3826412" y="5050252"/>
            <a:ext cx="7091797" cy="777342"/>
          </a:xfrm>
          <a:prstGeom prst="wedgeRoundRectCallout">
            <a:avLst>
              <a:gd name="adj1" fmla="val 26054"/>
              <a:gd name="adj2" fmla="val -49078"/>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填写投放产品的广告金额，不低于距下一市场差额，否则无效，点击投入广告费。广告投入付款后，当天即生效，且持续有效。需考虑是否需要投放广告，何时投放广告。</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962770195"/>
      </p:ext>
    </p:extLst>
  </p:cSld>
  <p:clrMapOvr>
    <a:masterClrMapping/>
  </p:clrMapOvr>
  <mc:AlternateContent xmlns:mc="http://schemas.openxmlformats.org/markup-compatibility/2006" xmlns:p14="http://schemas.microsoft.com/office/powerpoint/2010/main">
    <mc:Choice Requires="p14">
      <p:transition spd="slow" p14:dur="2000" advTm="18439"/>
    </mc:Choice>
    <mc:Fallback xmlns="">
      <p:transition spd="slow" advTm="184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blinds(horizontal)">
                                      <p:cBhvr>
                                        <p:cTn id="12" dur="5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16387" name="组合 33"/>
          <p:cNvGrpSpPr>
            <a:grpSpLocks/>
          </p:cNvGrpSpPr>
          <p:nvPr/>
        </p:nvGrpSpPr>
        <p:grpSpPr bwMode="auto">
          <a:xfrm>
            <a:off x="2676774" y="2388437"/>
            <a:ext cx="7224306" cy="2438956"/>
            <a:chOff x="104297" y="217476"/>
            <a:chExt cx="3839691" cy="2326955"/>
          </a:xfrm>
        </p:grpSpPr>
        <p:grpSp>
          <p:nvGrpSpPr>
            <p:cNvPr id="16421" name="组合 20"/>
            <p:cNvGrpSpPr>
              <a:grpSpLocks/>
            </p:cNvGrpSpPr>
            <p:nvPr/>
          </p:nvGrpSpPr>
          <p:grpSpPr bwMode="auto">
            <a:xfrm>
              <a:off x="104297" y="217476"/>
              <a:ext cx="310039" cy="245215"/>
              <a:chOff x="364315" y="476823"/>
              <a:chExt cx="1082988" cy="856554"/>
            </a:xfrm>
          </p:grpSpPr>
          <p:grpSp>
            <p:nvGrpSpPr>
              <p:cNvPr id="16424"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762503" y="518295"/>
              <a:ext cx="3181485" cy="202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订单发货</a:t>
              </a:r>
              <a:endParaRPr lang="en-US" altLang="zh-CN" sz="4400" b="1" dirty="0">
                <a:solidFill>
                  <a:srgbClr val="7BBC28"/>
                </a:solidFill>
                <a:ea typeface="微软雅黑" panose="020B0503020204020204" pitchFamily="34" charset="-122"/>
              </a:endParaRPr>
            </a:p>
            <a:p>
              <a:pPr marL="285750" indent="-285750">
                <a:lnSpc>
                  <a:spcPct val="150000"/>
                </a:lnSpc>
                <a:buFont typeface="Wingdings" panose="05000000000000000000" pitchFamily="2" charset="2"/>
                <a:buChar char="l"/>
              </a:pPr>
              <a:endParaRPr lang="zh-CN" altLang="en-US" sz="4400" b="1" dirty="0">
                <a:solidFill>
                  <a:srgbClr val="7BBC28"/>
                </a:solidFill>
                <a:ea typeface="微软雅黑" panose="020B0503020204020204" pitchFamily="34" charset="-122"/>
              </a:endParaRPr>
            </a:p>
          </p:txBody>
        </p:sp>
      </p:grpSp>
      <p:grpSp>
        <p:nvGrpSpPr>
          <p:cNvPr id="28" name="组合 2"/>
          <p:cNvGrpSpPr>
            <a:grpSpLocks/>
          </p:cNvGrpSpPr>
          <p:nvPr/>
        </p:nvGrpSpPr>
        <p:grpSpPr bwMode="auto">
          <a:xfrm>
            <a:off x="8776440" y="364323"/>
            <a:ext cx="3415560" cy="377347"/>
            <a:chOff x="6940551" y="306388"/>
            <a:chExt cx="3280401" cy="285098"/>
          </a:xfrm>
        </p:grpSpPr>
        <p:grpSp>
          <p:nvGrpSpPr>
            <p:cNvPr id="2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1988807576"/>
      </p:ext>
    </p:extLst>
  </p:cSld>
  <p:clrMapOvr>
    <a:masterClrMapping/>
  </p:clrMapOvr>
  <mc:AlternateContent xmlns:mc="http://schemas.openxmlformats.org/markup-compatibility/2006" xmlns:p14="http://schemas.microsoft.com/office/powerpoint/2010/main">
    <mc:Choice Requires="p14">
      <p:transition spd="slow" p14:dur="2000" advTm="2994"/>
    </mc:Choice>
    <mc:Fallback xmlns="">
      <p:transition spd="slow" advTm="2994"/>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0"/>
            <a:ext cx="12192000" cy="6858000"/>
          </a:xfrm>
          <a:prstGeom prst="rect">
            <a:avLst/>
          </a:prstGeom>
        </p:spPr>
      </p:pic>
      <p:sp>
        <p:nvSpPr>
          <p:cNvPr id="5" name="圆角矩形 4"/>
          <p:cNvSpPr/>
          <p:nvPr/>
        </p:nvSpPr>
        <p:spPr>
          <a:xfrm>
            <a:off x="5700216" y="4719850"/>
            <a:ext cx="791570" cy="24796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71" name="Picture 3"/>
          <p:cNvPicPr>
            <a:picLocks noChangeAspect="1" noChangeArrowheads="1"/>
          </p:cNvPicPr>
          <p:nvPr/>
        </p:nvPicPr>
        <p:blipFill>
          <a:blip r:embed="rId4" cstate="print"/>
          <a:srcRect/>
          <a:stretch>
            <a:fillRect/>
          </a:stretch>
        </p:blipFill>
        <p:spPr bwMode="auto">
          <a:xfrm>
            <a:off x="1396621" y="1560821"/>
            <a:ext cx="9752013" cy="4410075"/>
          </a:xfrm>
          <a:prstGeom prst="rect">
            <a:avLst/>
          </a:prstGeom>
          <a:noFill/>
          <a:ln w="9525">
            <a:noFill/>
            <a:miter lim="800000"/>
            <a:headEnd/>
            <a:tailEnd/>
          </a:ln>
        </p:spPr>
      </p:pic>
      <p:sp>
        <p:nvSpPr>
          <p:cNvPr id="7" name="圆角矩形标注 6"/>
          <p:cNvSpPr/>
          <p:nvPr/>
        </p:nvSpPr>
        <p:spPr>
          <a:xfrm rot="10800000" flipH="1" flipV="1">
            <a:off x="2856419" y="3802340"/>
            <a:ext cx="7256572" cy="769660"/>
          </a:xfrm>
          <a:prstGeom prst="wedgeRoundRectCallout">
            <a:avLst>
              <a:gd name="adj1" fmla="val 26054"/>
              <a:gd name="adj2" fmla="val -49078"/>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点击发货，即完成发货动作。如果订单接错或出现不能按时交货情况，可点击终止按钮。终止订单需要扣除企业信誉值（当天接当天终止不扣），最低库存量为</a:t>
            </a:r>
            <a:r>
              <a:rPr lang="en-US" altLang="zh-CN" sz="1400" b="1" dirty="0" smtClean="0">
                <a:solidFill>
                  <a:srgbClr val="FF0000"/>
                </a:solidFill>
                <a:latin typeface="微软雅黑" panose="020B0503020204020204" pitchFamily="34" charset="-122"/>
                <a:ea typeface="微软雅黑" panose="020B0503020204020204" pitchFamily="34" charset="-122"/>
              </a:rPr>
              <a:t>10</a:t>
            </a:r>
            <a:r>
              <a:rPr lang="zh-CN" altLang="en-US" sz="1400" b="1" dirty="0" smtClean="0">
                <a:solidFill>
                  <a:srgbClr val="FF0000"/>
                </a:solidFill>
                <a:latin typeface="微软雅黑" panose="020B0503020204020204" pitchFamily="34" charset="-122"/>
                <a:ea typeface="微软雅黑" panose="020B0503020204020204" pitchFamily="34" charset="-122"/>
              </a:rPr>
              <a:t>个。</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132800902"/>
      </p:ext>
    </p:extLst>
  </p:cSld>
  <p:clrMapOvr>
    <a:masterClrMapping/>
  </p:clrMapOvr>
  <mc:AlternateContent xmlns:mc="http://schemas.openxmlformats.org/markup-compatibility/2006" xmlns:p14="http://schemas.microsoft.com/office/powerpoint/2010/main">
    <mc:Choice Requires="p14">
      <p:transition spd="slow" p14:dur="2000" advTm="17871"/>
    </mc:Choice>
    <mc:Fallback xmlns="">
      <p:transition spd="slow" advTm="178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linds(horizontal)">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16387" name="组合 33"/>
          <p:cNvGrpSpPr>
            <a:grpSpLocks/>
          </p:cNvGrpSpPr>
          <p:nvPr/>
        </p:nvGrpSpPr>
        <p:grpSpPr bwMode="auto">
          <a:xfrm>
            <a:off x="2676774" y="2388437"/>
            <a:ext cx="7224306" cy="1302491"/>
            <a:chOff x="104297" y="217476"/>
            <a:chExt cx="3839691" cy="1242678"/>
          </a:xfrm>
        </p:grpSpPr>
        <p:grpSp>
          <p:nvGrpSpPr>
            <p:cNvPr id="16421" name="组合 20"/>
            <p:cNvGrpSpPr>
              <a:grpSpLocks/>
            </p:cNvGrpSpPr>
            <p:nvPr/>
          </p:nvGrpSpPr>
          <p:grpSpPr bwMode="auto">
            <a:xfrm>
              <a:off x="104297" y="217476"/>
              <a:ext cx="310039" cy="245215"/>
              <a:chOff x="364315" y="476823"/>
              <a:chExt cx="1082988" cy="856554"/>
            </a:xfrm>
          </p:grpSpPr>
          <p:grpSp>
            <p:nvGrpSpPr>
              <p:cNvPr id="16424"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762503" y="518295"/>
              <a:ext cx="3181485" cy="94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研发投入</a:t>
              </a:r>
              <a:endParaRPr lang="zh-CN" altLang="en-US" sz="4400" b="1" dirty="0">
                <a:solidFill>
                  <a:srgbClr val="7BBC28"/>
                </a:solidFill>
                <a:ea typeface="微软雅黑" panose="020B0503020204020204" pitchFamily="34" charset="-122"/>
              </a:endParaRPr>
            </a:p>
          </p:txBody>
        </p:sp>
      </p:grpSp>
      <p:grpSp>
        <p:nvGrpSpPr>
          <p:cNvPr id="28" name="组合 2"/>
          <p:cNvGrpSpPr>
            <a:grpSpLocks/>
          </p:cNvGrpSpPr>
          <p:nvPr/>
        </p:nvGrpSpPr>
        <p:grpSpPr bwMode="auto">
          <a:xfrm>
            <a:off x="8776440" y="364323"/>
            <a:ext cx="3415560" cy="377347"/>
            <a:chOff x="6940551" y="306388"/>
            <a:chExt cx="3280401" cy="285098"/>
          </a:xfrm>
        </p:grpSpPr>
        <p:grpSp>
          <p:nvGrpSpPr>
            <p:cNvPr id="2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695370292"/>
      </p:ext>
    </p:extLst>
  </p:cSld>
  <p:clrMapOvr>
    <a:masterClrMapping/>
  </p:clrMapOvr>
  <mc:AlternateContent xmlns:mc="http://schemas.openxmlformats.org/markup-compatibility/2006" xmlns:p14="http://schemas.microsoft.com/office/powerpoint/2010/main">
    <mc:Choice Requires="p14">
      <p:transition spd="slow" p14:dur="2000" advTm="2900"/>
    </mc:Choice>
    <mc:Fallback xmlns="">
      <p:transition spd="slow" advTm="29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
        <p:nvSpPr>
          <p:cNvPr id="8" name="圆角矩形 7"/>
          <p:cNvSpPr/>
          <p:nvPr/>
        </p:nvSpPr>
        <p:spPr>
          <a:xfrm>
            <a:off x="4416820" y="4923557"/>
            <a:ext cx="730913" cy="30884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95" name="Picture 3"/>
          <p:cNvPicPr>
            <a:picLocks noChangeAspect="1" noChangeArrowheads="1"/>
          </p:cNvPicPr>
          <p:nvPr/>
        </p:nvPicPr>
        <p:blipFill>
          <a:blip r:embed="rId4" cstate="print"/>
          <a:srcRect/>
          <a:stretch>
            <a:fillRect/>
          </a:stretch>
        </p:blipFill>
        <p:spPr bwMode="auto">
          <a:xfrm>
            <a:off x="1223963" y="1177825"/>
            <a:ext cx="9742487" cy="5048250"/>
          </a:xfrm>
          <a:prstGeom prst="rect">
            <a:avLst/>
          </a:prstGeom>
          <a:noFill/>
          <a:ln w="9525">
            <a:noFill/>
            <a:miter lim="800000"/>
            <a:headEnd/>
            <a:tailEnd/>
          </a:ln>
        </p:spPr>
      </p:pic>
      <p:sp>
        <p:nvSpPr>
          <p:cNvPr id="9" name="圆角矩形标注 8"/>
          <p:cNvSpPr/>
          <p:nvPr/>
        </p:nvSpPr>
        <p:spPr>
          <a:xfrm rot="10800000" flipH="1" flipV="1">
            <a:off x="3354780" y="5540692"/>
            <a:ext cx="5594252" cy="602586"/>
          </a:xfrm>
          <a:prstGeom prst="wedgeRoundRectCallout">
            <a:avLst>
              <a:gd name="adj1" fmla="val 26054"/>
              <a:gd name="adj2" fmla="val -49078"/>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 查看研发等级费用标准，思考研发投入计划，注意投入费用对产品单价的影响。</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pic>
        <p:nvPicPr>
          <p:cNvPr id="8196" name="Picture 4"/>
          <p:cNvPicPr>
            <a:picLocks noChangeAspect="1" noChangeArrowheads="1"/>
          </p:cNvPicPr>
          <p:nvPr/>
        </p:nvPicPr>
        <p:blipFill>
          <a:blip r:embed="rId5" cstate="print"/>
          <a:srcRect/>
          <a:stretch>
            <a:fillRect/>
          </a:stretch>
        </p:blipFill>
        <p:spPr bwMode="auto">
          <a:xfrm>
            <a:off x="2290763" y="466725"/>
            <a:ext cx="7608887" cy="5924550"/>
          </a:xfrm>
          <a:prstGeom prst="rect">
            <a:avLst/>
          </a:prstGeom>
          <a:noFill/>
          <a:ln w="9525">
            <a:noFill/>
            <a:miter lim="800000"/>
            <a:headEnd/>
            <a:tailEnd/>
          </a:ln>
        </p:spPr>
      </p:pic>
      <p:sp>
        <p:nvSpPr>
          <p:cNvPr id="12" name="圆角矩形标注 11"/>
          <p:cNvSpPr/>
          <p:nvPr/>
        </p:nvSpPr>
        <p:spPr>
          <a:xfrm rot="10800000" flipH="1" flipV="1">
            <a:off x="2977556" y="4664726"/>
            <a:ext cx="6493989" cy="1067334"/>
          </a:xfrm>
          <a:prstGeom prst="wedgeRoundRectCallout">
            <a:avLst>
              <a:gd name="adj1" fmla="val 26054"/>
              <a:gd name="adj2" fmla="val -49078"/>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填写投入原材料数量和研发人员数量，点击确认提交，研发开始。注意，研发投入应在每个月</a:t>
            </a:r>
            <a:r>
              <a:rPr lang="en-US" altLang="zh-CN" sz="1400" b="1" dirty="0" smtClean="0">
                <a:solidFill>
                  <a:srgbClr val="FF0000"/>
                </a:solidFill>
                <a:latin typeface="微软雅黑" panose="020B0503020204020204" pitchFamily="34" charset="-122"/>
                <a:ea typeface="微软雅黑" panose="020B0503020204020204" pitchFamily="34" charset="-122"/>
              </a:rPr>
              <a:t>15</a:t>
            </a:r>
            <a:r>
              <a:rPr lang="zh-CN" altLang="en-US" sz="1400" b="1" dirty="0" smtClean="0">
                <a:solidFill>
                  <a:srgbClr val="FF0000"/>
                </a:solidFill>
                <a:latin typeface="微软雅黑" panose="020B0503020204020204" pitchFamily="34" charset="-122"/>
                <a:ea typeface="微软雅黑" panose="020B0503020204020204" pitchFamily="34" charset="-122"/>
              </a:rPr>
              <a:t>号之前，</a:t>
            </a:r>
            <a:r>
              <a:rPr lang="en-US" altLang="zh-CN" sz="1400" b="1" dirty="0" smtClean="0">
                <a:solidFill>
                  <a:srgbClr val="FF0000"/>
                </a:solidFill>
                <a:latin typeface="微软雅黑" panose="020B0503020204020204" pitchFamily="34" charset="-122"/>
                <a:ea typeface="微软雅黑" panose="020B0503020204020204" pitchFamily="34" charset="-122"/>
              </a:rPr>
              <a:t>20</a:t>
            </a:r>
            <a:r>
              <a:rPr lang="zh-CN" altLang="en-US" sz="1400" b="1" dirty="0" smtClean="0">
                <a:solidFill>
                  <a:srgbClr val="FF0000"/>
                </a:solidFill>
                <a:latin typeface="微软雅黑" panose="020B0503020204020204" pitchFamily="34" charset="-122"/>
                <a:ea typeface="微软雅黑" panose="020B0503020204020204" pitchFamily="34" charset="-122"/>
              </a:rPr>
              <a:t>号之后才可结束研发。注意：研发是只投入原材料或者只投入研发人员都可以。</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478672249"/>
      </p:ext>
    </p:extLst>
  </p:cSld>
  <p:clrMapOvr>
    <a:masterClrMapping/>
  </p:clrMapOvr>
  <mc:AlternateContent xmlns:mc="http://schemas.openxmlformats.org/markup-compatibility/2006" xmlns:p14="http://schemas.microsoft.com/office/powerpoint/2010/main">
    <mc:Choice Requires="p14">
      <p:transition spd="slow" p14:dur="2000" advTm="27750"/>
    </mc:Choice>
    <mc:Fallback xmlns="">
      <p:transition spd="slow" advTm="27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blinds(horizontal)">
                                      <p:cBhvr>
                                        <p:cTn id="16" dur="500"/>
                                        <p:tgtEl>
                                          <p:spTgt spid="819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28" name="组合 2"/>
          <p:cNvGrpSpPr>
            <a:grpSpLocks/>
          </p:cNvGrpSpPr>
          <p:nvPr/>
        </p:nvGrpSpPr>
        <p:grpSpPr bwMode="auto">
          <a:xfrm>
            <a:off x="8776440" y="364323"/>
            <a:ext cx="3415560" cy="377347"/>
            <a:chOff x="6940551" y="306388"/>
            <a:chExt cx="3280401" cy="285098"/>
          </a:xfrm>
        </p:grpSpPr>
        <p:grpSp>
          <p:nvGrpSpPr>
            <p:cNvPr id="2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grpSp>
        <p:nvGrpSpPr>
          <p:cNvPr id="33" name="组合 33"/>
          <p:cNvGrpSpPr>
            <a:grpSpLocks/>
          </p:cNvGrpSpPr>
          <p:nvPr/>
        </p:nvGrpSpPr>
        <p:grpSpPr bwMode="auto">
          <a:xfrm>
            <a:off x="1726511" y="2458043"/>
            <a:ext cx="7224306" cy="2161957"/>
            <a:chOff x="104297" y="217476"/>
            <a:chExt cx="3839691" cy="2062676"/>
          </a:xfrm>
        </p:grpSpPr>
        <p:grpSp>
          <p:nvGrpSpPr>
            <p:cNvPr id="34" name="组合 20"/>
            <p:cNvGrpSpPr>
              <a:grpSpLocks/>
            </p:cNvGrpSpPr>
            <p:nvPr/>
          </p:nvGrpSpPr>
          <p:grpSpPr bwMode="auto">
            <a:xfrm>
              <a:off x="104297" y="217476"/>
              <a:ext cx="310039" cy="245215"/>
              <a:chOff x="364315" y="476823"/>
              <a:chExt cx="1082988" cy="856554"/>
            </a:xfrm>
          </p:grpSpPr>
          <p:grpSp>
            <p:nvGrpSpPr>
              <p:cNvPr id="36" name="组合 22"/>
              <p:cNvGrpSpPr>
                <a:grpSpLocks/>
              </p:cNvGrpSpPr>
              <p:nvPr/>
            </p:nvGrpSpPr>
            <p:grpSpPr bwMode="auto">
              <a:xfrm>
                <a:off x="364315" y="476823"/>
                <a:ext cx="437875" cy="856554"/>
                <a:chOff x="0" y="0"/>
                <a:chExt cx="437875" cy="856554"/>
              </a:xfrm>
            </p:grpSpPr>
            <p:sp>
              <p:nvSpPr>
                <p:cNvPr id="44"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45"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37"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39"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41"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42"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43"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5" name="TextBox 19"/>
            <p:cNvSpPr>
              <a:spLocks noChangeArrowheads="1"/>
            </p:cNvSpPr>
            <p:nvPr/>
          </p:nvSpPr>
          <p:spPr bwMode="auto">
            <a:xfrm>
              <a:off x="1434153" y="518295"/>
              <a:ext cx="2509835" cy="176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itchFamily="2" charset="2"/>
                <a:buChar char="Ø"/>
              </a:pPr>
              <a:r>
                <a:rPr lang="zh-CN" altLang="en-US" sz="4400" b="1" dirty="0" smtClean="0">
                  <a:solidFill>
                    <a:srgbClr val="0070C0"/>
                  </a:solidFill>
                  <a:ea typeface="微软雅黑" panose="020B0503020204020204" pitchFamily="34" charset="-122"/>
                </a:rPr>
                <a:t>财税处理</a:t>
              </a:r>
              <a:endParaRPr lang="en-US" altLang="zh-CN" sz="4400" b="1" dirty="0" smtClean="0">
                <a:solidFill>
                  <a:srgbClr val="0070C0"/>
                </a:solidFill>
                <a:ea typeface="微软雅黑" panose="020B0503020204020204" pitchFamily="34" charset="-122"/>
              </a:endParaRPr>
            </a:p>
            <a:p>
              <a:pPr marL="285750" indent="-285750">
                <a:lnSpc>
                  <a:spcPct val="150000"/>
                </a:lnSpc>
                <a:buFont typeface="Wingdings" pitchFamily="2" charset="2"/>
                <a:buChar char="l"/>
              </a:pPr>
              <a:r>
                <a:rPr lang="zh-CN" altLang="en-US" sz="3200" b="1" dirty="0" smtClean="0">
                  <a:solidFill>
                    <a:schemeClr val="accent6"/>
                  </a:solidFill>
                  <a:ea typeface="微软雅黑" panose="020B0503020204020204" pitchFamily="34" charset="-122"/>
                </a:rPr>
                <a:t>发票管理</a:t>
              </a:r>
              <a:endParaRPr lang="en-US" altLang="zh-CN" sz="3200" b="1" dirty="0" smtClean="0">
                <a:solidFill>
                  <a:schemeClr val="accent6"/>
                </a:solidFill>
                <a:ea typeface="微软雅黑" panose="020B0503020204020204" pitchFamily="34" charset="-122"/>
              </a:endParaRPr>
            </a:p>
          </p:txBody>
        </p:sp>
      </p:grpSp>
    </p:spTree>
    <p:extLst>
      <p:ext uri="{BB962C8B-B14F-4D97-AF65-F5344CB8AC3E}">
        <p14:creationId xmlns:p14="http://schemas.microsoft.com/office/powerpoint/2010/main" val="3993699311"/>
      </p:ext>
    </p:extLst>
  </p:cSld>
  <p:clrMapOvr>
    <a:masterClrMapping/>
  </p:clrMapOvr>
  <mc:AlternateContent xmlns:mc="http://schemas.openxmlformats.org/markup-compatibility/2006" xmlns:p14="http://schemas.microsoft.com/office/powerpoint/2010/main">
    <mc:Choice Requires="p14">
      <p:transition spd="slow" p14:dur="2000" advTm="3219"/>
    </mc:Choice>
    <mc:Fallback xmlns="">
      <p:transition spd="slow" advTm="3219"/>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1" y="16988"/>
            <a:ext cx="12192000" cy="6950481"/>
          </a:xfrm>
          <a:prstGeom prst="rect">
            <a:avLst/>
          </a:prstGeom>
        </p:spPr>
      </p:pic>
      <p:sp>
        <p:nvSpPr>
          <p:cNvPr id="12" name="圆角矩形 11"/>
          <p:cNvSpPr/>
          <p:nvPr/>
        </p:nvSpPr>
        <p:spPr>
          <a:xfrm>
            <a:off x="2919160" y="4065239"/>
            <a:ext cx="941696" cy="24566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标注 12"/>
          <p:cNvSpPr/>
          <p:nvPr/>
        </p:nvSpPr>
        <p:spPr>
          <a:xfrm rot="10800000" flipH="1" flipV="1">
            <a:off x="540836" y="4310899"/>
            <a:ext cx="1880316" cy="982829"/>
          </a:xfrm>
          <a:prstGeom prst="wedgeRoundRectCallout">
            <a:avLst>
              <a:gd name="adj1" fmla="val 85032"/>
              <a:gd name="adj2" fmla="val -45714"/>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a:solidFill>
                  <a:srgbClr val="FF0000"/>
                </a:solidFill>
                <a:latin typeface="微软雅黑" panose="020B0503020204020204" pitchFamily="34" charset="-122"/>
                <a:ea typeface="微软雅黑" panose="020B0503020204020204" pitchFamily="34" charset="-122"/>
              </a:rPr>
              <a:t>会计</a:t>
            </a:r>
            <a:r>
              <a:rPr lang="zh-CN" altLang="en-US" sz="1400" b="1" dirty="0" smtClean="0">
                <a:solidFill>
                  <a:srgbClr val="FF0000"/>
                </a:solidFill>
                <a:latin typeface="微软雅黑" panose="020B0503020204020204" pitchFamily="34" charset="-122"/>
                <a:ea typeface="微软雅黑" panose="020B0503020204020204" pitchFamily="34" charset="-122"/>
              </a:rPr>
              <a:t>角色</a:t>
            </a:r>
            <a:r>
              <a:rPr lang="en-US" altLang="zh-CN" sz="1400" b="1" dirty="0" smtClean="0">
                <a:solidFill>
                  <a:srgbClr val="FF0000"/>
                </a:solidFill>
                <a:latin typeface="微软雅黑" panose="020B0503020204020204" pitchFamily="34" charset="-122"/>
                <a:ea typeface="微软雅黑" panose="020B0503020204020204" pitchFamily="34" charset="-122"/>
              </a:rPr>
              <a:t>-</a:t>
            </a:r>
            <a:r>
              <a:rPr lang="zh-CN" altLang="en-US" sz="1400" b="1" dirty="0" smtClean="0">
                <a:solidFill>
                  <a:srgbClr val="FF0000"/>
                </a:solidFill>
                <a:latin typeface="微软雅黑" panose="020B0503020204020204" pitchFamily="34" charset="-122"/>
                <a:ea typeface="微软雅黑" panose="020B0503020204020204" pitchFamily="34" charset="-122"/>
              </a:rPr>
              <a:t>信息管理</a:t>
            </a:r>
            <a:r>
              <a:rPr lang="en-US" altLang="zh-CN" sz="1400" b="1" dirty="0" smtClean="0">
                <a:solidFill>
                  <a:srgbClr val="FF0000"/>
                </a:solidFill>
                <a:latin typeface="微软雅黑" panose="020B0503020204020204" pitchFamily="34" charset="-122"/>
                <a:ea typeface="微软雅黑" panose="020B0503020204020204" pitchFamily="34" charset="-122"/>
              </a:rPr>
              <a:t>—</a:t>
            </a:r>
            <a:r>
              <a:rPr lang="zh-CN" altLang="en-US" sz="1400" b="1" dirty="0" smtClean="0">
                <a:solidFill>
                  <a:srgbClr val="FF0000"/>
                </a:solidFill>
                <a:latin typeface="微软雅黑" panose="020B0503020204020204" pitchFamily="34" charset="-122"/>
                <a:ea typeface="微软雅黑" panose="020B0503020204020204" pitchFamily="34" charset="-122"/>
              </a:rPr>
              <a:t>数据处理。</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a:stretch>
            <a:fillRect/>
          </a:stretch>
        </p:blipFill>
        <p:spPr>
          <a:xfrm>
            <a:off x="553715" y="1788061"/>
            <a:ext cx="10612268" cy="4664216"/>
          </a:xfrm>
          <a:prstGeom prst="rect">
            <a:avLst/>
          </a:prstGeom>
        </p:spPr>
      </p:pic>
      <p:sp>
        <p:nvSpPr>
          <p:cNvPr id="17" name="圆角矩形标注 16"/>
          <p:cNvSpPr/>
          <p:nvPr/>
        </p:nvSpPr>
        <p:spPr>
          <a:xfrm rot="10800000" flipH="1" flipV="1">
            <a:off x="3736796" y="945930"/>
            <a:ext cx="7014950" cy="1274081"/>
          </a:xfrm>
          <a:prstGeom prst="wedgeRoundRectCallout">
            <a:avLst>
              <a:gd name="adj1" fmla="val 23516"/>
              <a:gd name="adj2" fmla="val -4256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发票索取分为采购发票与易货发票，分别对应采购业务和易货业务，状态显示未完成表示该业务款项尚未全部支付，不影响索取发票，点击索取发票即可索取发票，购买其他固定资产和租赁业务的发票直接随货到，无需索取，即：只有采购原材料业务需要索取发票！</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828000405"/>
      </p:ext>
    </p:extLst>
  </p:cSld>
  <p:clrMapOvr>
    <a:masterClrMapping/>
  </p:clrMapOvr>
  <mc:AlternateContent xmlns:mc="http://schemas.openxmlformats.org/markup-compatibility/2006" xmlns:p14="http://schemas.microsoft.com/office/powerpoint/2010/main">
    <mc:Choice Requires="p14">
      <p:transition spd="slow" p14:dur="2000" advTm="19881"/>
    </mc:Choice>
    <mc:Fallback xmlns="">
      <p:transition spd="slow" advTm="198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 y="0"/>
            <a:ext cx="12192000" cy="6858000"/>
          </a:xfrm>
          <a:prstGeom prst="rect">
            <a:avLst/>
          </a:prstGeom>
        </p:spPr>
      </p:pic>
      <p:sp>
        <p:nvSpPr>
          <p:cNvPr id="6" name="圆角矩形 5"/>
          <p:cNvSpPr/>
          <p:nvPr/>
        </p:nvSpPr>
        <p:spPr>
          <a:xfrm>
            <a:off x="2906996" y="4223732"/>
            <a:ext cx="941696" cy="24566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4"/>
          <a:stretch>
            <a:fillRect/>
          </a:stretch>
        </p:blipFill>
        <p:spPr>
          <a:xfrm>
            <a:off x="1930957" y="1352075"/>
            <a:ext cx="8561905" cy="3600000"/>
          </a:xfrm>
          <a:prstGeom prst="rect">
            <a:avLst/>
          </a:prstGeom>
        </p:spPr>
      </p:pic>
      <p:sp>
        <p:nvSpPr>
          <p:cNvPr id="5" name="圆角矩形标注 4"/>
          <p:cNvSpPr/>
          <p:nvPr/>
        </p:nvSpPr>
        <p:spPr>
          <a:xfrm rot="10800000" flipH="1" flipV="1">
            <a:off x="3138985" y="4544706"/>
            <a:ext cx="6987654" cy="1132764"/>
          </a:xfrm>
          <a:prstGeom prst="wedgeRoundRectCallout">
            <a:avLst>
              <a:gd name="adj1" fmla="val 23516"/>
              <a:gd name="adj2" fmla="val -4256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点击开具发票，开具发票分为“产品销售开票、出售材料、固定资产开票和易货开票”分别对应“产品销售业务、原材料</a:t>
            </a:r>
            <a:r>
              <a:rPr lang="en-US" altLang="zh-CN" sz="1400" b="1" dirty="0" smtClean="0">
                <a:solidFill>
                  <a:srgbClr val="FF0000"/>
                </a:solidFill>
                <a:latin typeface="微软雅黑" panose="020B0503020204020204" pitchFamily="34" charset="-122"/>
                <a:ea typeface="微软雅黑" panose="020B0503020204020204" pitchFamily="34" charset="-122"/>
              </a:rPr>
              <a:t>/</a:t>
            </a:r>
            <a:r>
              <a:rPr lang="zh-CN" altLang="en-US" sz="1400" b="1" dirty="0" smtClean="0">
                <a:solidFill>
                  <a:srgbClr val="FF0000"/>
                </a:solidFill>
                <a:latin typeface="微软雅黑" panose="020B0503020204020204" pitchFamily="34" charset="-122"/>
                <a:ea typeface="微软雅黑" panose="020B0503020204020204" pitchFamily="34" charset="-122"/>
              </a:rPr>
              <a:t>固定资产出售业务和易货业务”。</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025"/>
    </mc:Choice>
    <mc:Fallback xmlns="">
      <p:transition spd="slow" advTm="110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0"/>
          <p:cNvGrpSpPr>
            <a:grpSpLocks/>
          </p:cNvGrpSpPr>
          <p:nvPr/>
        </p:nvGrpSpPr>
        <p:grpSpPr bwMode="auto">
          <a:xfrm>
            <a:off x="17032" y="-14699"/>
            <a:ext cx="12185235" cy="6872699"/>
            <a:chOff x="0" y="0"/>
            <a:chExt cx="9212810" cy="5196172"/>
          </a:xfrm>
        </p:grpSpPr>
        <p:grpSp>
          <p:nvGrpSpPr>
            <p:cNvPr id="3"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4"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5" name="组合 33"/>
          <p:cNvGrpSpPr>
            <a:grpSpLocks/>
          </p:cNvGrpSpPr>
          <p:nvPr/>
        </p:nvGrpSpPr>
        <p:grpSpPr bwMode="auto">
          <a:xfrm>
            <a:off x="2676774" y="2388437"/>
            <a:ext cx="7224306" cy="1302491"/>
            <a:chOff x="104297" y="217476"/>
            <a:chExt cx="3839691" cy="1242678"/>
          </a:xfrm>
        </p:grpSpPr>
        <p:grpSp>
          <p:nvGrpSpPr>
            <p:cNvPr id="6" name="组合 20"/>
            <p:cNvGrpSpPr>
              <a:grpSpLocks/>
            </p:cNvGrpSpPr>
            <p:nvPr/>
          </p:nvGrpSpPr>
          <p:grpSpPr bwMode="auto">
            <a:xfrm>
              <a:off x="104297" y="217476"/>
              <a:ext cx="310039" cy="245215"/>
              <a:chOff x="364315" y="476823"/>
              <a:chExt cx="1082988" cy="856554"/>
            </a:xfrm>
          </p:grpSpPr>
          <p:grpSp>
            <p:nvGrpSpPr>
              <p:cNvPr id="7"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762503" y="518295"/>
              <a:ext cx="3181485" cy="94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成本核算</a:t>
              </a:r>
              <a:endParaRPr lang="zh-CN" altLang="en-US" sz="4400" b="1" dirty="0">
                <a:solidFill>
                  <a:srgbClr val="7BBC28"/>
                </a:solidFill>
                <a:ea typeface="微软雅黑" panose="020B0503020204020204" pitchFamily="34" charset="-122"/>
              </a:endParaRPr>
            </a:p>
          </p:txBody>
        </p:sp>
      </p:grpSp>
      <p:grpSp>
        <p:nvGrpSpPr>
          <p:cNvPr id="8" name="组合 2"/>
          <p:cNvGrpSpPr>
            <a:grpSpLocks/>
          </p:cNvGrpSpPr>
          <p:nvPr/>
        </p:nvGrpSpPr>
        <p:grpSpPr bwMode="auto">
          <a:xfrm>
            <a:off x="8776440" y="364323"/>
            <a:ext cx="3415560" cy="377347"/>
            <a:chOff x="6940551" y="306388"/>
            <a:chExt cx="3280401" cy="285098"/>
          </a:xfrm>
        </p:grpSpPr>
        <p:grpSp>
          <p:nvGrpSpPr>
            <p:cNvPr id="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695370292"/>
      </p:ext>
    </p:extLst>
  </p:cSld>
  <p:clrMapOvr>
    <a:masterClrMapping/>
  </p:clrMapOvr>
  <mc:AlternateContent xmlns:mc="http://schemas.openxmlformats.org/markup-compatibility/2006" xmlns:p14="http://schemas.microsoft.com/office/powerpoint/2010/main">
    <mc:Choice Requires="p14">
      <p:transition spd="slow" p14:dur="2000" advTm="2148"/>
    </mc:Choice>
    <mc:Fallback xmlns="">
      <p:transition spd="slow" advTm="2148"/>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31" y="0"/>
            <a:ext cx="12180052" cy="6858000"/>
          </a:xfrm>
          <a:prstGeom prst="rect">
            <a:avLst/>
          </a:prstGeom>
        </p:spPr>
      </p:pic>
      <p:sp>
        <p:nvSpPr>
          <p:cNvPr id="5" name="圆角矩形 4"/>
          <p:cNvSpPr/>
          <p:nvPr/>
        </p:nvSpPr>
        <p:spPr>
          <a:xfrm>
            <a:off x="3001163" y="4434797"/>
            <a:ext cx="653576" cy="252397"/>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标注 2"/>
          <p:cNvSpPr/>
          <p:nvPr/>
        </p:nvSpPr>
        <p:spPr>
          <a:xfrm rot="10800000" flipH="1" flipV="1">
            <a:off x="3207224" y="5158852"/>
            <a:ext cx="6114197" cy="1323835"/>
          </a:xfrm>
          <a:prstGeom prst="wedgeRoundRectCallout">
            <a:avLst>
              <a:gd name="adj1" fmla="val 23005"/>
              <a:gd name="adj2" fmla="val -3757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成本核算主要有：工资薪酬费用分配表、制造费用分配表、产品成本分配表、固定资产折旧表等，其中：产品成本分配表依据生产产品的种类进行添加，如：生产</a:t>
            </a:r>
            <a:r>
              <a:rPr lang="en-US" altLang="zh-CN" sz="1400" b="1" dirty="0" smtClean="0">
                <a:solidFill>
                  <a:srgbClr val="FF0000"/>
                </a:solidFill>
                <a:latin typeface="微软雅黑" panose="020B0503020204020204" pitchFamily="34" charset="-122"/>
                <a:ea typeface="微软雅黑" panose="020B0503020204020204" pitchFamily="34" charset="-122"/>
              </a:rPr>
              <a:t>2</a:t>
            </a:r>
            <a:r>
              <a:rPr lang="zh-CN" altLang="en-US" sz="1400" b="1" dirty="0" smtClean="0">
                <a:solidFill>
                  <a:srgbClr val="FF0000"/>
                </a:solidFill>
                <a:latin typeface="微软雅黑" panose="020B0503020204020204" pitchFamily="34" charset="-122"/>
                <a:ea typeface="微软雅黑" panose="020B0503020204020204" pitchFamily="34" charset="-122"/>
              </a:rPr>
              <a:t>种产品就需要添加</a:t>
            </a:r>
            <a:r>
              <a:rPr lang="en-US" altLang="zh-CN" sz="1400" b="1" dirty="0" smtClean="0">
                <a:solidFill>
                  <a:srgbClr val="FF0000"/>
                </a:solidFill>
                <a:latin typeface="微软雅黑" panose="020B0503020204020204" pitchFamily="34" charset="-122"/>
                <a:ea typeface="微软雅黑" panose="020B0503020204020204" pitchFamily="34" charset="-122"/>
              </a:rPr>
              <a:t>2</a:t>
            </a:r>
            <a:r>
              <a:rPr lang="zh-CN" altLang="en-US" sz="1400" b="1" dirty="0" smtClean="0">
                <a:solidFill>
                  <a:srgbClr val="FF0000"/>
                </a:solidFill>
                <a:latin typeface="微软雅黑" panose="020B0503020204020204" pitchFamily="34" charset="-122"/>
                <a:ea typeface="微软雅黑" panose="020B0503020204020204" pitchFamily="34" charset="-122"/>
              </a:rPr>
              <a:t>张产品成本分配表。该项操作由会计角色月末操作！</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617"/>
    </mc:Choice>
    <mc:Fallback xmlns="">
      <p:transition spd="slow" advTm="126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67236"/>
            <a:ext cx="12192000" cy="5983941"/>
          </a:xfrm>
          <a:prstGeom prst="rect">
            <a:avLst/>
          </a:prstGeom>
        </p:spPr>
      </p:pic>
      <p:sp>
        <p:nvSpPr>
          <p:cNvPr id="6" name="圆角矩形 5"/>
          <p:cNvSpPr/>
          <p:nvPr/>
        </p:nvSpPr>
        <p:spPr>
          <a:xfrm>
            <a:off x="9360186" y="597975"/>
            <a:ext cx="2257573" cy="285741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标注 6"/>
          <p:cNvSpPr/>
          <p:nvPr/>
        </p:nvSpPr>
        <p:spPr>
          <a:xfrm>
            <a:off x="5017081" y="3926685"/>
            <a:ext cx="1910684" cy="1228299"/>
          </a:xfrm>
          <a:prstGeom prst="wedgeRoundRectCallout">
            <a:avLst>
              <a:gd name="adj1" fmla="val -66059"/>
              <a:gd name="adj2" fmla="val 2696"/>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b="1" dirty="0" smtClean="0">
                <a:solidFill>
                  <a:srgbClr val="FF0000"/>
                </a:solidFill>
              </a:rPr>
              <a:t>先选择财务总监角色，自主为企业进行命名。</a:t>
            </a:r>
            <a:endParaRPr lang="zh-CN" altLang="en-US" sz="1600" b="1" dirty="0">
              <a:solidFill>
                <a:srgbClr val="FF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289"/>
    </mc:Choice>
    <mc:Fallback xmlns="">
      <p:transition spd="slow" advTm="62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
        <p:nvSpPr>
          <p:cNvPr id="3" name="圆角矩形标注 2"/>
          <p:cNvSpPr/>
          <p:nvPr/>
        </p:nvSpPr>
        <p:spPr>
          <a:xfrm rot="10800000" flipH="1" flipV="1">
            <a:off x="3274957" y="2767082"/>
            <a:ext cx="6114197" cy="1323835"/>
          </a:xfrm>
          <a:prstGeom prst="wedgeRoundRectCallout">
            <a:avLst>
              <a:gd name="adj1" fmla="val 23005"/>
              <a:gd name="adj2" fmla="val -3757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选择需新增成本表单会计期间、单据类型，然后点击新增，所需要的表单就生成了。</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2816171" y="422104"/>
            <a:ext cx="7609524" cy="5742857"/>
          </a:xfrm>
          <a:prstGeom prst="rect">
            <a:avLst/>
          </a:prstGeom>
        </p:spPr>
      </p:pic>
      <p:sp>
        <p:nvSpPr>
          <p:cNvPr id="5" name="圆角矩形 4"/>
          <p:cNvSpPr/>
          <p:nvPr/>
        </p:nvSpPr>
        <p:spPr>
          <a:xfrm>
            <a:off x="9062365" y="1342195"/>
            <a:ext cx="674301" cy="26647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stretch>
            <a:fillRect/>
          </a:stretch>
        </p:blipFill>
        <p:spPr>
          <a:xfrm>
            <a:off x="84667" y="31381"/>
            <a:ext cx="9516534" cy="6885862"/>
          </a:xfrm>
          <a:prstGeom prst="rect">
            <a:avLst/>
          </a:prstGeom>
        </p:spPr>
      </p:pic>
      <p:sp>
        <p:nvSpPr>
          <p:cNvPr id="7" name="圆角矩形标注 6"/>
          <p:cNvSpPr/>
          <p:nvPr/>
        </p:nvSpPr>
        <p:spPr>
          <a:xfrm rot="10800000" flipH="1" flipV="1">
            <a:off x="6005266" y="3953644"/>
            <a:ext cx="6114197" cy="1323835"/>
          </a:xfrm>
          <a:prstGeom prst="wedgeRoundRectCallout">
            <a:avLst>
              <a:gd name="adj1" fmla="val 23005"/>
              <a:gd name="adj2" fmla="val -3757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根据附件给出数据，结合明细账查找得到数据填制上表。填制好以后财务总监到电算化界面通过“录入，稽核原始单据凭证”进行账务处理。后续成本表单也按照同样流程填制。</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765490837"/>
      </p:ext>
    </p:extLst>
  </p:cSld>
  <p:clrMapOvr>
    <a:masterClrMapping/>
  </p:clrMapOvr>
  <mc:AlternateContent xmlns:mc="http://schemas.openxmlformats.org/markup-compatibility/2006" xmlns:p14="http://schemas.microsoft.com/office/powerpoint/2010/main">
    <mc:Choice Requires="p14">
      <p:transition spd="slow" p14:dur="2000" advTm="21501"/>
    </mc:Choice>
    <mc:Fallback xmlns="">
      <p:transition spd="slow" advTm="21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0"/>
          <p:cNvGrpSpPr>
            <a:grpSpLocks/>
          </p:cNvGrpSpPr>
          <p:nvPr/>
        </p:nvGrpSpPr>
        <p:grpSpPr bwMode="auto">
          <a:xfrm>
            <a:off x="17032" y="-14699"/>
            <a:ext cx="12185235" cy="6872699"/>
            <a:chOff x="0" y="0"/>
            <a:chExt cx="9212810" cy="5196172"/>
          </a:xfrm>
        </p:grpSpPr>
        <p:grpSp>
          <p:nvGrpSpPr>
            <p:cNvPr id="3"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4"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5" name="组合 33"/>
          <p:cNvGrpSpPr>
            <a:grpSpLocks/>
          </p:cNvGrpSpPr>
          <p:nvPr/>
        </p:nvGrpSpPr>
        <p:grpSpPr bwMode="auto">
          <a:xfrm>
            <a:off x="2676774" y="2388437"/>
            <a:ext cx="8460439" cy="1271872"/>
            <a:chOff x="104297" y="217476"/>
            <a:chExt cx="4496691" cy="1213465"/>
          </a:xfrm>
        </p:grpSpPr>
        <p:grpSp>
          <p:nvGrpSpPr>
            <p:cNvPr id="6" name="组合 20"/>
            <p:cNvGrpSpPr>
              <a:grpSpLocks/>
            </p:cNvGrpSpPr>
            <p:nvPr/>
          </p:nvGrpSpPr>
          <p:grpSpPr bwMode="auto">
            <a:xfrm>
              <a:off x="104297" y="217476"/>
              <a:ext cx="310039" cy="245215"/>
              <a:chOff x="364315" y="476823"/>
              <a:chExt cx="1082988" cy="856554"/>
            </a:xfrm>
          </p:grpSpPr>
          <p:grpSp>
            <p:nvGrpSpPr>
              <p:cNvPr id="7"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1419503" y="489082"/>
              <a:ext cx="3181485" cy="94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电算化</a:t>
              </a:r>
              <a:endParaRPr lang="zh-CN" altLang="en-US" sz="4400" b="1" dirty="0">
                <a:solidFill>
                  <a:srgbClr val="7BBC28"/>
                </a:solidFill>
                <a:ea typeface="微软雅黑" panose="020B0503020204020204" pitchFamily="34" charset="-122"/>
              </a:endParaRPr>
            </a:p>
          </p:txBody>
        </p:sp>
      </p:grpSp>
      <p:grpSp>
        <p:nvGrpSpPr>
          <p:cNvPr id="8" name="组合 2"/>
          <p:cNvGrpSpPr>
            <a:grpSpLocks/>
          </p:cNvGrpSpPr>
          <p:nvPr/>
        </p:nvGrpSpPr>
        <p:grpSpPr bwMode="auto">
          <a:xfrm>
            <a:off x="8776440" y="364323"/>
            <a:ext cx="3415560" cy="377347"/>
            <a:chOff x="6940551" y="306388"/>
            <a:chExt cx="3280401" cy="285098"/>
          </a:xfrm>
        </p:grpSpPr>
        <p:grpSp>
          <p:nvGrpSpPr>
            <p:cNvPr id="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3945662312"/>
      </p:ext>
    </p:extLst>
  </p:cSld>
  <p:clrMapOvr>
    <a:masterClrMapping/>
  </p:clrMapOvr>
  <mc:AlternateContent xmlns:mc="http://schemas.openxmlformats.org/markup-compatibility/2006" xmlns:p14="http://schemas.microsoft.com/office/powerpoint/2010/main">
    <mc:Choice Requires="p14">
      <p:transition spd="slow" p14:dur="2000" advTm="4930"/>
    </mc:Choice>
    <mc:Fallback xmlns="">
      <p:transition spd="slow" advTm="493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0" y="23881"/>
            <a:ext cx="12192000" cy="6858000"/>
          </a:xfrm>
          <a:prstGeom prst="rect">
            <a:avLst/>
          </a:prstGeom>
        </p:spPr>
      </p:pic>
      <p:sp>
        <p:nvSpPr>
          <p:cNvPr id="5" name="圆角矩形 4"/>
          <p:cNvSpPr/>
          <p:nvPr/>
        </p:nvSpPr>
        <p:spPr>
          <a:xfrm>
            <a:off x="3779165" y="4085395"/>
            <a:ext cx="674301" cy="26647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4"/>
          <a:stretch>
            <a:fillRect/>
          </a:stretch>
        </p:blipFill>
        <p:spPr>
          <a:xfrm>
            <a:off x="0" y="23881"/>
            <a:ext cx="12192000" cy="6961905"/>
          </a:xfrm>
          <a:prstGeom prst="rect">
            <a:avLst/>
          </a:prstGeom>
        </p:spPr>
      </p:pic>
      <p:sp>
        <p:nvSpPr>
          <p:cNvPr id="10" name="圆角矩形 9"/>
          <p:cNvSpPr/>
          <p:nvPr/>
        </p:nvSpPr>
        <p:spPr>
          <a:xfrm>
            <a:off x="8859165" y="5946444"/>
            <a:ext cx="894435" cy="301956"/>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5"/>
          <a:stretch>
            <a:fillRect/>
          </a:stretch>
        </p:blipFill>
        <p:spPr>
          <a:xfrm>
            <a:off x="507603" y="496395"/>
            <a:ext cx="11378836" cy="5752005"/>
          </a:xfrm>
          <a:prstGeom prst="rect">
            <a:avLst/>
          </a:prstGeom>
        </p:spPr>
      </p:pic>
      <p:sp>
        <p:nvSpPr>
          <p:cNvPr id="3" name="圆角矩形标注 2"/>
          <p:cNvSpPr/>
          <p:nvPr/>
        </p:nvSpPr>
        <p:spPr>
          <a:xfrm rot="10800000" flipH="1" flipV="1">
            <a:off x="2744968" y="4924565"/>
            <a:ext cx="6244486" cy="1323835"/>
          </a:xfrm>
          <a:prstGeom prst="wedgeRoundRectCallout">
            <a:avLst>
              <a:gd name="adj1" fmla="val 23005"/>
              <a:gd name="adj2" fmla="val -3757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进行凭证录入之前，财务经理需将相关业务，如“采购、销售、其他”业务分配给除自己以外的其他几个角色。分配好以后系统产生的相应单据会自动划拨自对应角色，该角色将处理对应业务凭证，中途根据需要也可以调换。</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495168444"/>
      </p:ext>
    </p:extLst>
  </p:cSld>
  <p:clrMapOvr>
    <a:masterClrMapping/>
  </p:clrMapOvr>
  <mc:AlternateContent xmlns:mc="http://schemas.openxmlformats.org/markup-compatibility/2006" xmlns:p14="http://schemas.microsoft.com/office/powerpoint/2010/main">
    <mc:Choice Requires="p14">
      <p:transition spd="slow" p14:dur="2000" advTm="18063"/>
    </mc:Choice>
    <mc:Fallback xmlns="">
      <p:transition spd="slow" advTm="18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 y="0"/>
            <a:ext cx="12192000" cy="6858000"/>
          </a:xfrm>
          <a:prstGeom prst="rect">
            <a:avLst/>
          </a:prstGeom>
        </p:spPr>
      </p:pic>
      <p:sp>
        <p:nvSpPr>
          <p:cNvPr id="8" name="圆角矩形 7"/>
          <p:cNvSpPr/>
          <p:nvPr/>
        </p:nvSpPr>
        <p:spPr>
          <a:xfrm>
            <a:off x="1493924" y="1214144"/>
            <a:ext cx="968991" cy="98263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标注 8"/>
          <p:cNvSpPr/>
          <p:nvPr/>
        </p:nvSpPr>
        <p:spPr>
          <a:xfrm rot="10800000" flipH="1" flipV="1">
            <a:off x="2234189" y="328431"/>
            <a:ext cx="3123063" cy="557283"/>
          </a:xfrm>
          <a:prstGeom prst="wedgeRoundRectCallout">
            <a:avLst>
              <a:gd name="adj1" fmla="val -42998"/>
              <a:gd name="adj2" fmla="val 113321"/>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点击凭证录入即可进行凭证录入。</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a:stretch>
            <a:fillRect/>
          </a:stretch>
        </p:blipFill>
        <p:spPr>
          <a:xfrm>
            <a:off x="1538204" y="0"/>
            <a:ext cx="7638095" cy="6200000"/>
          </a:xfrm>
          <a:prstGeom prst="rect">
            <a:avLst/>
          </a:prstGeom>
        </p:spPr>
      </p:pic>
      <p:pic>
        <p:nvPicPr>
          <p:cNvPr id="7" name="图片 6"/>
          <p:cNvPicPr>
            <a:picLocks noChangeAspect="1"/>
          </p:cNvPicPr>
          <p:nvPr/>
        </p:nvPicPr>
        <p:blipFill>
          <a:blip r:embed="rId5"/>
          <a:stretch>
            <a:fillRect/>
          </a:stretch>
        </p:blipFill>
        <p:spPr>
          <a:xfrm>
            <a:off x="237543" y="0"/>
            <a:ext cx="11480324" cy="6739467"/>
          </a:xfrm>
          <a:prstGeom prst="rect">
            <a:avLst/>
          </a:prstGeom>
        </p:spPr>
      </p:pic>
      <p:sp>
        <p:nvSpPr>
          <p:cNvPr id="3" name="圆角矩形标注 2"/>
          <p:cNvSpPr/>
          <p:nvPr/>
        </p:nvSpPr>
        <p:spPr>
          <a:xfrm rot="10800000" flipH="1" flipV="1">
            <a:off x="1835625" y="3410928"/>
            <a:ext cx="5895832" cy="1548518"/>
          </a:xfrm>
          <a:prstGeom prst="wedgeRoundRectCallout">
            <a:avLst>
              <a:gd name="adj1" fmla="val 23005"/>
              <a:gd name="adj2" fmla="val -3757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月末，待系统生成的基础单据全部录制完毕后，总监到电算化界面，通过“直接录入，无原始单据凭证”录入需要计提、摊销、结转等相关无附件的业务；通过“录入，稽核原始单据凭证”录入由会计填制的相关成本表单</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6"/>
          <a:stretch>
            <a:fillRect/>
          </a:stretch>
        </p:blipFill>
        <p:spPr>
          <a:xfrm>
            <a:off x="0" y="0"/>
            <a:ext cx="12192001" cy="6858000"/>
          </a:xfrm>
          <a:prstGeom prst="rect">
            <a:avLst/>
          </a:prstGeom>
        </p:spPr>
      </p:pic>
      <p:sp>
        <p:nvSpPr>
          <p:cNvPr id="14" name="圆角矩形标注 13"/>
          <p:cNvSpPr/>
          <p:nvPr/>
        </p:nvSpPr>
        <p:spPr>
          <a:xfrm rot="10800000" flipH="1" flipV="1">
            <a:off x="4581128" y="731733"/>
            <a:ext cx="5895832" cy="1548518"/>
          </a:xfrm>
          <a:prstGeom prst="wedgeRoundRectCallout">
            <a:avLst>
              <a:gd name="adj1" fmla="val 23005"/>
              <a:gd name="adj2" fmla="val -3757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上述业务都处理完成后，由财务经理按照凭证审核、检查、过账、结转损益、审核、再次过账、期末结账顺序结束当月电算化业务，如在后期发现错误，可以通过，反结账、反结转损益、反审核后进行修改。系统按照学生录制凭证自动汇总各种常规账簿和报表，可供学生查看分析。</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6106"/>
    </mc:Choice>
    <mc:Fallback xmlns="">
      <p:transition spd="slow" advTm="46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0"/>
          <p:cNvGrpSpPr>
            <a:grpSpLocks/>
          </p:cNvGrpSpPr>
          <p:nvPr/>
        </p:nvGrpSpPr>
        <p:grpSpPr bwMode="auto">
          <a:xfrm>
            <a:off x="17032" y="-14699"/>
            <a:ext cx="12185235" cy="6872699"/>
            <a:chOff x="0" y="0"/>
            <a:chExt cx="9212810" cy="5196172"/>
          </a:xfrm>
        </p:grpSpPr>
        <p:grpSp>
          <p:nvGrpSpPr>
            <p:cNvPr id="3"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4"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5" name="组合 33"/>
          <p:cNvGrpSpPr>
            <a:grpSpLocks/>
          </p:cNvGrpSpPr>
          <p:nvPr/>
        </p:nvGrpSpPr>
        <p:grpSpPr bwMode="auto">
          <a:xfrm>
            <a:off x="2676774" y="2388437"/>
            <a:ext cx="7224306" cy="1302491"/>
            <a:chOff x="104297" y="217476"/>
            <a:chExt cx="3839691" cy="1242678"/>
          </a:xfrm>
        </p:grpSpPr>
        <p:grpSp>
          <p:nvGrpSpPr>
            <p:cNvPr id="6" name="组合 20"/>
            <p:cNvGrpSpPr>
              <a:grpSpLocks/>
            </p:cNvGrpSpPr>
            <p:nvPr/>
          </p:nvGrpSpPr>
          <p:grpSpPr bwMode="auto">
            <a:xfrm>
              <a:off x="104297" y="217476"/>
              <a:ext cx="310039" cy="245215"/>
              <a:chOff x="364315" y="476823"/>
              <a:chExt cx="1082988" cy="856554"/>
            </a:xfrm>
          </p:grpSpPr>
          <p:grpSp>
            <p:nvGrpSpPr>
              <p:cNvPr id="7"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762503" y="518295"/>
              <a:ext cx="3181485" cy="94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税务管理</a:t>
              </a:r>
              <a:endParaRPr lang="zh-CN" altLang="en-US" sz="4400" b="1" dirty="0">
                <a:solidFill>
                  <a:srgbClr val="7BBC28"/>
                </a:solidFill>
                <a:ea typeface="微软雅黑" panose="020B0503020204020204" pitchFamily="34" charset="-122"/>
              </a:endParaRPr>
            </a:p>
          </p:txBody>
        </p:sp>
      </p:grpSp>
      <p:grpSp>
        <p:nvGrpSpPr>
          <p:cNvPr id="8" name="组合 2"/>
          <p:cNvGrpSpPr>
            <a:grpSpLocks/>
          </p:cNvGrpSpPr>
          <p:nvPr/>
        </p:nvGrpSpPr>
        <p:grpSpPr bwMode="auto">
          <a:xfrm>
            <a:off x="8776440" y="364323"/>
            <a:ext cx="3415560" cy="377347"/>
            <a:chOff x="6940551" y="306388"/>
            <a:chExt cx="3280401" cy="285098"/>
          </a:xfrm>
        </p:grpSpPr>
        <p:grpSp>
          <p:nvGrpSpPr>
            <p:cNvPr id="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695370292"/>
      </p:ext>
    </p:extLst>
  </p:cSld>
  <p:clrMapOvr>
    <a:masterClrMapping/>
  </p:clrMapOvr>
  <mc:AlternateContent xmlns:mc="http://schemas.openxmlformats.org/markup-compatibility/2006" xmlns:p14="http://schemas.microsoft.com/office/powerpoint/2010/main">
    <mc:Choice Requires="p14">
      <p:transition spd="slow" p14:dur="2000" advTm="3025"/>
    </mc:Choice>
    <mc:Fallback xmlns="">
      <p:transition spd="slow" advTm="3025"/>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3363" y="18798"/>
            <a:ext cx="12188637" cy="6839202"/>
          </a:xfrm>
          <a:prstGeom prst="rect">
            <a:avLst/>
          </a:prstGeom>
        </p:spPr>
      </p:pic>
      <p:sp>
        <p:nvSpPr>
          <p:cNvPr id="3" name="圆角矩形标注 2"/>
          <p:cNvSpPr/>
          <p:nvPr/>
        </p:nvSpPr>
        <p:spPr>
          <a:xfrm rot="10800000" flipH="1" flipV="1">
            <a:off x="2652952" y="1818764"/>
            <a:ext cx="6800144" cy="1194179"/>
          </a:xfrm>
          <a:prstGeom prst="wedgeRoundRectCallout">
            <a:avLst>
              <a:gd name="adj1" fmla="val 23005"/>
              <a:gd name="adj2" fmla="val -3757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税务管理由会计角色负责，税务管理分为“申报增值税及所得税”与“申报其它税费”，学生可以依据自己的账务处理结果或相应的业务经营结果单据进行分析填列，纳税申报前可先查看申报指南，通常情况下次月</a:t>
            </a:r>
            <a:r>
              <a:rPr lang="en-US" altLang="zh-CN" sz="1400" b="1" dirty="0" smtClean="0">
                <a:solidFill>
                  <a:srgbClr val="FF0000"/>
                </a:solidFill>
                <a:latin typeface="微软雅黑" panose="020B0503020204020204" pitchFamily="34" charset="-122"/>
                <a:ea typeface="微软雅黑" panose="020B0503020204020204" pitchFamily="34" charset="-122"/>
              </a:rPr>
              <a:t>15</a:t>
            </a:r>
            <a:r>
              <a:rPr lang="zh-CN" altLang="en-US" sz="1400" b="1" dirty="0" smtClean="0">
                <a:solidFill>
                  <a:srgbClr val="FF0000"/>
                </a:solidFill>
                <a:latin typeface="微软雅黑" panose="020B0503020204020204" pitchFamily="34" charset="-122"/>
                <a:ea typeface="微软雅黑" panose="020B0503020204020204" pitchFamily="34" charset="-122"/>
              </a:rPr>
              <a:t>日之前进行上月的纳税申报！</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183"/>
    </mc:Choice>
    <mc:Fallback xmlns="">
      <p:transition spd="slow" advTm="131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0"/>
          <p:cNvGrpSpPr>
            <a:grpSpLocks/>
          </p:cNvGrpSpPr>
          <p:nvPr/>
        </p:nvGrpSpPr>
        <p:grpSpPr bwMode="auto">
          <a:xfrm>
            <a:off x="17032" y="-14699"/>
            <a:ext cx="12185235" cy="6872699"/>
            <a:chOff x="0" y="0"/>
            <a:chExt cx="9212810" cy="5196172"/>
          </a:xfrm>
        </p:grpSpPr>
        <p:grpSp>
          <p:nvGrpSpPr>
            <p:cNvPr id="3"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4"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5" name="组合 33"/>
          <p:cNvGrpSpPr>
            <a:grpSpLocks/>
          </p:cNvGrpSpPr>
          <p:nvPr/>
        </p:nvGrpSpPr>
        <p:grpSpPr bwMode="auto">
          <a:xfrm>
            <a:off x="2676774" y="2388437"/>
            <a:ext cx="7224306" cy="1302491"/>
            <a:chOff x="104297" y="217476"/>
            <a:chExt cx="3839691" cy="1242678"/>
          </a:xfrm>
        </p:grpSpPr>
        <p:grpSp>
          <p:nvGrpSpPr>
            <p:cNvPr id="6" name="组合 20"/>
            <p:cNvGrpSpPr>
              <a:grpSpLocks/>
            </p:cNvGrpSpPr>
            <p:nvPr/>
          </p:nvGrpSpPr>
          <p:grpSpPr bwMode="auto">
            <a:xfrm>
              <a:off x="104297" y="217476"/>
              <a:ext cx="310039" cy="245215"/>
              <a:chOff x="364315" y="476823"/>
              <a:chExt cx="1082988" cy="856554"/>
            </a:xfrm>
          </p:grpSpPr>
          <p:grpSp>
            <p:nvGrpSpPr>
              <p:cNvPr id="7"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762503" y="518295"/>
              <a:ext cx="3181485" cy="94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税务稽查</a:t>
              </a:r>
              <a:endParaRPr lang="zh-CN" altLang="en-US" sz="4400" b="1" dirty="0">
                <a:solidFill>
                  <a:srgbClr val="7BBC28"/>
                </a:solidFill>
                <a:ea typeface="微软雅黑" panose="020B0503020204020204" pitchFamily="34" charset="-122"/>
              </a:endParaRPr>
            </a:p>
          </p:txBody>
        </p:sp>
      </p:grpSp>
      <p:grpSp>
        <p:nvGrpSpPr>
          <p:cNvPr id="8" name="组合 2"/>
          <p:cNvGrpSpPr>
            <a:grpSpLocks/>
          </p:cNvGrpSpPr>
          <p:nvPr/>
        </p:nvGrpSpPr>
        <p:grpSpPr bwMode="auto">
          <a:xfrm>
            <a:off x="8776440" y="364323"/>
            <a:ext cx="3415560" cy="377347"/>
            <a:chOff x="6940551" y="306388"/>
            <a:chExt cx="3280401" cy="285098"/>
          </a:xfrm>
        </p:grpSpPr>
        <p:grpSp>
          <p:nvGrpSpPr>
            <p:cNvPr id="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695370292"/>
      </p:ext>
    </p:extLst>
  </p:cSld>
  <p:clrMapOvr>
    <a:masterClrMapping/>
  </p:clrMapOvr>
  <mc:AlternateContent xmlns:mc="http://schemas.openxmlformats.org/markup-compatibility/2006" xmlns:p14="http://schemas.microsoft.com/office/powerpoint/2010/main">
    <mc:Choice Requires="p14">
      <p:transition spd="slow" p14:dur="2000" advTm="2977"/>
    </mc:Choice>
    <mc:Fallback xmlns="">
      <p:transition spd="slow" advTm="2977"/>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0" y="0"/>
            <a:ext cx="12198920" cy="7008813"/>
          </a:xfrm>
          <a:prstGeom prst="rect">
            <a:avLst/>
          </a:prstGeom>
          <a:noFill/>
          <a:ln w="9525">
            <a:noFill/>
            <a:miter lim="800000"/>
            <a:headEnd/>
            <a:tailEnd/>
          </a:ln>
        </p:spPr>
      </p:pic>
      <p:sp>
        <p:nvSpPr>
          <p:cNvPr id="3" name="圆角矩形 2"/>
          <p:cNvSpPr/>
          <p:nvPr/>
        </p:nvSpPr>
        <p:spPr>
          <a:xfrm>
            <a:off x="9335069" y="5199797"/>
            <a:ext cx="750627" cy="73697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标注 3"/>
          <p:cNvSpPr/>
          <p:nvPr/>
        </p:nvSpPr>
        <p:spPr>
          <a:xfrm rot="10800000" flipH="1" flipV="1">
            <a:off x="4189863" y="3875963"/>
            <a:ext cx="4067033" cy="1665028"/>
          </a:xfrm>
          <a:prstGeom prst="wedgeRoundRectCallout">
            <a:avLst>
              <a:gd name="adj1" fmla="val 73833"/>
              <a:gd name="adj2" fmla="val 4539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如院校有购买软件，且教师端参数有开放学生稽查的入口，任意角色均可通过外部机构</a:t>
            </a:r>
            <a:r>
              <a:rPr lang="en-US" altLang="zh-CN" sz="1400" b="1" dirty="0" smtClean="0">
                <a:solidFill>
                  <a:srgbClr val="FF0000"/>
                </a:solidFill>
                <a:latin typeface="微软雅黑" panose="020B0503020204020204" pitchFamily="34" charset="-122"/>
                <a:ea typeface="微软雅黑" panose="020B0503020204020204" pitchFamily="34" charset="-122"/>
              </a:rPr>
              <a:t>-</a:t>
            </a:r>
            <a:r>
              <a:rPr lang="zh-CN" altLang="en-US" sz="1400" b="1" dirty="0" smtClean="0">
                <a:solidFill>
                  <a:srgbClr val="FF0000"/>
                </a:solidFill>
                <a:latin typeface="微软雅黑" panose="020B0503020204020204" pitchFamily="34" charset="-122"/>
                <a:ea typeface="微软雅黑" panose="020B0503020204020204" pitchFamily="34" charset="-122"/>
              </a:rPr>
              <a:t>稽查进行税务稽查，税务稽查为非比赛操作事项！比赛时，税务稽查结果即为企业稽查分，该分数由系统自动生成。点击进入稽查！</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18411" y="-1"/>
            <a:ext cx="12217331" cy="7008813"/>
          </a:xfrm>
          <a:prstGeom prst="rect">
            <a:avLst/>
          </a:prstGeom>
        </p:spPr>
      </p:pic>
      <p:sp>
        <p:nvSpPr>
          <p:cNvPr id="6" name="圆角矩形标注 5"/>
          <p:cNvSpPr/>
          <p:nvPr/>
        </p:nvSpPr>
        <p:spPr>
          <a:xfrm rot="10800000" flipH="1" flipV="1">
            <a:off x="3158296" y="4984942"/>
            <a:ext cx="5661209" cy="1209797"/>
          </a:xfrm>
          <a:prstGeom prst="wedgeRoundRectCallout">
            <a:avLst>
              <a:gd name="adj1" fmla="val 23005"/>
              <a:gd name="adj2" fmla="val -3757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选择网上税务局进入！注意：次月方可稽查上月的数据，其中：增值税月申报需次月</a:t>
            </a:r>
            <a:r>
              <a:rPr lang="en-US" altLang="zh-CN" sz="1400" b="1" dirty="0" smtClean="0">
                <a:solidFill>
                  <a:srgbClr val="FF0000"/>
                </a:solidFill>
                <a:latin typeface="微软雅黑" panose="020B0503020204020204" pitchFamily="34" charset="-122"/>
                <a:ea typeface="微软雅黑" panose="020B0503020204020204" pitchFamily="34" charset="-122"/>
              </a:rPr>
              <a:t>2</a:t>
            </a:r>
            <a:r>
              <a:rPr lang="zh-CN" altLang="en-US" sz="1400" b="1" dirty="0" smtClean="0">
                <a:solidFill>
                  <a:srgbClr val="FF0000"/>
                </a:solidFill>
                <a:latin typeface="微软雅黑" panose="020B0503020204020204" pitchFamily="34" charset="-122"/>
                <a:ea typeface="微软雅黑" panose="020B0503020204020204" pitchFamily="34" charset="-122"/>
              </a:rPr>
              <a:t>号之后，年度所得税需运行至批次结束方可查询。</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5"/>
          <a:stretch>
            <a:fillRect/>
          </a:stretch>
        </p:blipFill>
        <p:spPr>
          <a:xfrm>
            <a:off x="-15492" y="-11619"/>
            <a:ext cx="12229949" cy="7008815"/>
          </a:xfrm>
          <a:prstGeom prst="rect">
            <a:avLst/>
          </a:prstGeom>
        </p:spPr>
      </p:pic>
      <p:pic>
        <p:nvPicPr>
          <p:cNvPr id="8" name="图片 7"/>
          <p:cNvPicPr>
            <a:picLocks noChangeAspect="1"/>
          </p:cNvPicPr>
          <p:nvPr/>
        </p:nvPicPr>
        <p:blipFill>
          <a:blip r:embed="rId6"/>
          <a:stretch>
            <a:fillRect/>
          </a:stretch>
        </p:blipFill>
        <p:spPr>
          <a:xfrm>
            <a:off x="-5896" y="-1278"/>
            <a:ext cx="12217330" cy="6994293"/>
          </a:xfrm>
          <a:prstGeom prst="rect">
            <a:avLst/>
          </a:prstGeom>
        </p:spPr>
      </p:pic>
      <p:pic>
        <p:nvPicPr>
          <p:cNvPr id="9" name="图片 8"/>
          <p:cNvPicPr>
            <a:picLocks noChangeAspect="1"/>
          </p:cNvPicPr>
          <p:nvPr/>
        </p:nvPicPr>
        <p:blipFill>
          <a:blip r:embed="rId7"/>
          <a:stretch>
            <a:fillRect/>
          </a:stretch>
        </p:blipFill>
        <p:spPr>
          <a:xfrm>
            <a:off x="-5004" y="-1440"/>
            <a:ext cx="12292575" cy="6991428"/>
          </a:xfrm>
          <a:prstGeom prst="rect">
            <a:avLst/>
          </a:prstGeom>
        </p:spPr>
      </p:pic>
      <p:pic>
        <p:nvPicPr>
          <p:cNvPr id="10" name="图片 9"/>
          <p:cNvPicPr>
            <a:picLocks noChangeAspect="1"/>
          </p:cNvPicPr>
          <p:nvPr/>
        </p:nvPicPr>
        <p:blipFill>
          <a:blip r:embed="rId8"/>
          <a:stretch>
            <a:fillRect/>
          </a:stretch>
        </p:blipFill>
        <p:spPr>
          <a:xfrm>
            <a:off x="-18837" y="-33180"/>
            <a:ext cx="12294459" cy="7011677"/>
          </a:xfrm>
          <a:prstGeom prst="rect">
            <a:avLst/>
          </a:prstGeom>
        </p:spPr>
      </p:pic>
      <p:sp>
        <p:nvSpPr>
          <p:cNvPr id="20" name="上箭头 19"/>
          <p:cNvSpPr/>
          <p:nvPr/>
        </p:nvSpPr>
        <p:spPr>
          <a:xfrm>
            <a:off x="11113478" y="3080825"/>
            <a:ext cx="351692" cy="5064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上箭头 20"/>
          <p:cNvSpPr/>
          <p:nvPr/>
        </p:nvSpPr>
        <p:spPr>
          <a:xfrm rot="10800000">
            <a:off x="11097062" y="3894421"/>
            <a:ext cx="351692" cy="5064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标注 21"/>
          <p:cNvSpPr/>
          <p:nvPr/>
        </p:nvSpPr>
        <p:spPr>
          <a:xfrm rot="10800000" flipH="1" flipV="1">
            <a:off x="10602269" y="2152356"/>
            <a:ext cx="1391440" cy="840387"/>
          </a:xfrm>
          <a:prstGeom prst="wedgeRoundRectCallout">
            <a:avLst>
              <a:gd name="adj1" fmla="val 23005"/>
              <a:gd name="adj2" fmla="val -3757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上界面为系统参考答案界面</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23" name="圆角矩形标注 22"/>
          <p:cNvSpPr/>
          <p:nvPr/>
        </p:nvSpPr>
        <p:spPr>
          <a:xfrm rot="10800000" flipH="1" flipV="1">
            <a:off x="10630288" y="4568366"/>
            <a:ext cx="1391440" cy="840387"/>
          </a:xfrm>
          <a:prstGeom prst="wedgeRoundRectCallout">
            <a:avLst>
              <a:gd name="adj1" fmla="val 23005"/>
              <a:gd name="adj2" fmla="val -37579"/>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下界面为学生操作结果界面</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24" name="圆角矩形标注 23"/>
          <p:cNvSpPr/>
          <p:nvPr/>
        </p:nvSpPr>
        <p:spPr>
          <a:xfrm rot="10800000" flipH="1" flipV="1">
            <a:off x="126296" y="451243"/>
            <a:ext cx="11682484" cy="627797"/>
          </a:xfrm>
          <a:prstGeom prst="wedgeRoundRectCallout">
            <a:avLst>
              <a:gd name="adj1" fmla="val 23005"/>
              <a:gd name="adj2" fmla="val -37579"/>
              <a:gd name="adj3" fmla="val 1666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25" name="圆角矩形标注 24"/>
          <p:cNvSpPr/>
          <p:nvPr/>
        </p:nvSpPr>
        <p:spPr>
          <a:xfrm rot="10800000" flipH="1" flipV="1">
            <a:off x="1446663" y="3944206"/>
            <a:ext cx="6387151" cy="832510"/>
          </a:xfrm>
          <a:prstGeom prst="wedgeRoundRectCallout">
            <a:avLst>
              <a:gd name="adj1" fmla="val 18238"/>
              <a:gd name="adj2" fmla="val -389877"/>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点击上方相应项目可以进行答案对比，如：成本对比，财务报表对比，增值税申报表对比、所得税对比等，可以通过对比发现学生操作的错误点！节约时间！</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3061813873"/>
      </p:ext>
    </p:extLst>
  </p:cSld>
  <p:clrMapOvr>
    <a:masterClrMapping/>
  </p:clrMapOvr>
  <p:transition advTm="5550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par>
                          <p:cTn id="37" fill="hold">
                            <p:stCondLst>
                              <p:cond delay="0"/>
                            </p:stCondLst>
                            <p:childTnLst>
                              <p:par>
                                <p:cTn id="38" presetID="22" presetClass="entr" presetSubtype="4"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par>
                          <p:cTn id="41" fill="hold">
                            <p:stCondLst>
                              <p:cond delay="500"/>
                            </p:stCondLst>
                            <p:childTnLst>
                              <p:par>
                                <p:cTn id="42" presetID="16" presetClass="entr" presetSubtype="21"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up)">
                                      <p:cBhvr>
                                        <p:cTn id="48" dur="500"/>
                                        <p:tgtEl>
                                          <p:spTgt spid="21"/>
                                        </p:tgtEl>
                                      </p:cBhvr>
                                    </p:animEffect>
                                  </p:childTnLst>
                                </p:cTn>
                              </p:par>
                            </p:childTnLst>
                          </p:cTn>
                        </p:par>
                        <p:par>
                          <p:cTn id="49" fill="hold">
                            <p:stCondLst>
                              <p:cond delay="1500"/>
                            </p:stCondLst>
                            <p:childTnLst>
                              <p:par>
                                <p:cTn id="50" presetID="16" presetClass="entr" presetSubtype="21"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20" grpId="0" animBg="1"/>
      <p:bldP spid="21" grpId="0" animBg="1"/>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12191999" cy="7008813"/>
          </a:xfrm>
          <a:prstGeom prst="rect">
            <a:avLst/>
          </a:prstGeom>
          <a:noFill/>
          <a:ln w="9525">
            <a:noFill/>
            <a:miter lim="800000"/>
            <a:headEnd/>
            <a:tailEnd/>
          </a:ln>
        </p:spPr>
      </p:pic>
      <p:sp>
        <p:nvSpPr>
          <p:cNvPr id="5" name="圆角矩形 4"/>
          <p:cNvSpPr/>
          <p:nvPr/>
        </p:nvSpPr>
        <p:spPr>
          <a:xfrm>
            <a:off x="1460310" y="1883391"/>
            <a:ext cx="9266830" cy="1364776"/>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标注 6"/>
          <p:cNvSpPr/>
          <p:nvPr/>
        </p:nvSpPr>
        <p:spPr>
          <a:xfrm>
            <a:off x="4983443" y="3835980"/>
            <a:ext cx="2562896" cy="1313645"/>
          </a:xfrm>
          <a:prstGeom prst="wedgeRoundRectCallout">
            <a:avLst>
              <a:gd name="adj1" fmla="val -4287"/>
              <a:gd name="adj2" fmla="val -93924"/>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b="1" dirty="0" smtClean="0">
                <a:solidFill>
                  <a:srgbClr val="FF0000"/>
                </a:solidFill>
              </a:rPr>
              <a:t>第一天登录进来，可以按照系统的提示操作。购置或租赁办公用房。</a:t>
            </a:r>
            <a:endParaRPr lang="zh-CN" altLang="en-US" sz="1600" b="1" dirty="0">
              <a:solidFill>
                <a:srgbClr val="FF0000"/>
              </a:solidFill>
            </a:endParaRPr>
          </a:p>
        </p:txBody>
      </p:sp>
    </p:spTree>
    <p:custDataLst>
      <p:tags r:id="rId1"/>
    </p:custDataLst>
    <p:extLst>
      <p:ext uri="{BB962C8B-B14F-4D97-AF65-F5344CB8AC3E}">
        <p14:creationId xmlns:p14="http://schemas.microsoft.com/office/powerpoint/2010/main" val="769901853"/>
      </p:ext>
    </p:extLst>
  </p:cSld>
  <p:clrMapOvr>
    <a:masterClrMapping/>
  </p:clrMapOvr>
  <mc:AlternateContent xmlns:mc="http://schemas.openxmlformats.org/markup-compatibility/2006" xmlns:p14="http://schemas.microsoft.com/office/powerpoint/2010/main">
    <mc:Choice Requires="p14">
      <p:transition spd="slow" p14:dur="2000" advTm="7902"/>
    </mc:Choice>
    <mc:Fallback xmlns="">
      <p:transition spd="slow" advTm="79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135468"/>
            <a:ext cx="12192000" cy="6858000"/>
          </a:xfrm>
          <a:prstGeom prst="rect">
            <a:avLst/>
          </a:prstGeom>
        </p:spPr>
      </p:pic>
      <p:sp>
        <p:nvSpPr>
          <p:cNvPr id="12" name="圆角矩形 11"/>
          <p:cNvSpPr/>
          <p:nvPr/>
        </p:nvSpPr>
        <p:spPr>
          <a:xfrm>
            <a:off x="158523" y="1975121"/>
            <a:ext cx="8083271" cy="81702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标注 12"/>
          <p:cNvSpPr/>
          <p:nvPr/>
        </p:nvSpPr>
        <p:spPr>
          <a:xfrm>
            <a:off x="1894399" y="2904560"/>
            <a:ext cx="2746355" cy="777945"/>
          </a:xfrm>
          <a:prstGeom prst="wedgeRoundRectCallout">
            <a:avLst>
              <a:gd name="adj1" fmla="val -26331"/>
              <a:gd name="adj2" fmla="val -70133"/>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b="1" dirty="0" smtClean="0">
                <a:solidFill>
                  <a:srgbClr val="FF0000"/>
                </a:solidFill>
              </a:rPr>
              <a:t>每个月初都会出现，提示学生做预算，可以忽略不做。</a:t>
            </a:r>
            <a:endParaRPr lang="zh-CN" altLang="en-US" sz="1600" b="1" dirty="0">
              <a:solidFill>
                <a:srgbClr val="FF0000"/>
              </a:solidFill>
            </a:endParaRPr>
          </a:p>
        </p:txBody>
      </p:sp>
      <p:sp>
        <p:nvSpPr>
          <p:cNvPr id="14" name="圆角矩形标注 13"/>
          <p:cNvSpPr/>
          <p:nvPr/>
        </p:nvSpPr>
        <p:spPr>
          <a:xfrm>
            <a:off x="2083200" y="4995049"/>
            <a:ext cx="2368751" cy="761774"/>
          </a:xfrm>
          <a:prstGeom prst="wedgeRoundRectCallout">
            <a:avLst>
              <a:gd name="adj1" fmla="val 98552"/>
              <a:gd name="adj2" fmla="val 74583"/>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b="1" dirty="0" smtClean="0">
                <a:solidFill>
                  <a:srgbClr val="FF0000"/>
                </a:solidFill>
              </a:rPr>
              <a:t>企业内外部环境，学生可以点击进入相关操作。</a:t>
            </a:r>
            <a:endParaRPr lang="zh-CN" altLang="en-US" sz="1600" b="1" dirty="0">
              <a:solidFill>
                <a:srgbClr val="FF0000"/>
              </a:solidFill>
            </a:endParaRPr>
          </a:p>
        </p:txBody>
      </p:sp>
      <p:sp>
        <p:nvSpPr>
          <p:cNvPr id="15" name="圆角矩形 14"/>
          <p:cNvSpPr/>
          <p:nvPr/>
        </p:nvSpPr>
        <p:spPr>
          <a:xfrm>
            <a:off x="1894399" y="5965081"/>
            <a:ext cx="8419636" cy="75745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8334688" y="2189648"/>
            <a:ext cx="3603009" cy="338426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标注 16"/>
          <p:cNvSpPr/>
          <p:nvPr/>
        </p:nvSpPr>
        <p:spPr>
          <a:xfrm>
            <a:off x="5797487" y="4162392"/>
            <a:ext cx="2444307" cy="1020342"/>
          </a:xfrm>
          <a:prstGeom prst="wedgeRoundRectCallout">
            <a:avLst>
              <a:gd name="adj1" fmla="val 53395"/>
              <a:gd name="adj2" fmla="val -91023"/>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600" b="1" dirty="0" smtClean="0">
                <a:solidFill>
                  <a:srgbClr val="FF0000"/>
                </a:solidFill>
              </a:rPr>
              <a:t>每个角色都有主要关注事项以及快速开始的菜单栏，方便操作。</a:t>
            </a:r>
            <a:endParaRPr lang="zh-CN" altLang="en-US" sz="1600" b="1" dirty="0">
              <a:solidFill>
                <a:srgbClr val="FF0000"/>
              </a:solidFill>
            </a:endParaRPr>
          </a:p>
        </p:txBody>
      </p:sp>
    </p:spTree>
    <p:custDataLst>
      <p:tags r:id="rId1"/>
    </p:custDataLst>
    <p:extLst>
      <p:ext uri="{BB962C8B-B14F-4D97-AF65-F5344CB8AC3E}">
        <p14:creationId xmlns:p14="http://schemas.microsoft.com/office/powerpoint/2010/main" val="1586888901"/>
      </p:ext>
    </p:extLst>
  </p:cSld>
  <p:clrMapOvr>
    <a:masterClrMapping/>
  </p:clrMapOvr>
  <mc:AlternateContent xmlns:mc="http://schemas.openxmlformats.org/markup-compatibility/2006" xmlns:p14="http://schemas.microsoft.com/office/powerpoint/2010/main">
    <mc:Choice Requires="p14">
      <p:transition spd="slow" p14:dur="2000" advTm="21983"/>
    </mc:Choice>
    <mc:Fallback xmlns="">
      <p:transition spd="slow" advTm="219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40"/>
          <p:cNvGrpSpPr>
            <a:grpSpLocks/>
          </p:cNvGrpSpPr>
          <p:nvPr/>
        </p:nvGrpSpPr>
        <p:grpSpPr bwMode="auto">
          <a:xfrm>
            <a:off x="17032" y="-14699"/>
            <a:ext cx="12185235" cy="6872699"/>
            <a:chOff x="0" y="0"/>
            <a:chExt cx="9212810" cy="5196172"/>
          </a:xfrm>
        </p:grpSpPr>
        <p:grpSp>
          <p:nvGrpSpPr>
            <p:cNvPr id="16434" name="组合 38"/>
            <p:cNvGrpSpPr>
              <a:grpSpLocks/>
            </p:cNvGrpSpPr>
            <p:nvPr/>
          </p:nvGrpSpPr>
          <p:grpSpPr bwMode="auto">
            <a:xfrm>
              <a:off x="0" y="0"/>
              <a:ext cx="9211223" cy="708066"/>
              <a:chOff x="0" y="0"/>
              <a:chExt cx="9211223" cy="708066"/>
            </a:xfrm>
          </p:grpSpPr>
          <p:sp>
            <p:nvSpPr>
              <p:cNvPr id="16438" name="矩形 1"/>
              <p:cNvSpPr>
                <a:spLocks noChangeArrowheads="1"/>
              </p:cNvSpPr>
              <p:nvPr/>
            </p:nvSpPr>
            <p:spPr bwMode="auto">
              <a:xfrm>
                <a:off x="1588" y="0"/>
                <a:ext cx="9209635" cy="693776"/>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9" name="TextBox 9"/>
              <p:cNvSpPr>
                <a:spLocks noChangeArrowheads="1"/>
              </p:cNvSpPr>
              <p:nvPr/>
            </p:nvSpPr>
            <p:spPr bwMode="auto">
              <a:xfrm>
                <a:off x="897731" y="211015"/>
                <a:ext cx="1660525" cy="46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3439">
                    <a:solidFill>
                      <a:srgbClr val="FFFFFF"/>
                    </a:solidFill>
                    <a:ea typeface="微软雅黑" panose="020B0503020204020204" pitchFamily="34" charset="-122"/>
                  </a:rPr>
                  <a:t>目录</a:t>
                </a:r>
                <a:endParaRPr lang="zh-CN" altLang="en-US" sz="2381"/>
              </a:p>
            </p:txBody>
          </p:sp>
          <p:sp>
            <p:nvSpPr>
              <p:cNvPr id="16440" name="直接连接符 12"/>
              <p:cNvSpPr>
                <a:spLocks noChangeShapeType="1"/>
              </p:cNvSpPr>
              <p:nvPr/>
            </p:nvSpPr>
            <p:spPr bwMode="auto">
              <a:xfrm>
                <a:off x="0" y="708065"/>
                <a:ext cx="9211223" cy="1"/>
              </a:xfrm>
              <a:prstGeom prst="line">
                <a:avLst/>
              </a:prstGeom>
              <a:noFill/>
              <a:ln w="31750">
                <a:solidFill>
                  <a:srgbClr val="88C33A"/>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nvGrpSpPr>
            <p:cNvPr id="16435" name="组合 39"/>
            <p:cNvGrpSpPr>
              <a:grpSpLocks/>
            </p:cNvGrpSpPr>
            <p:nvPr/>
          </p:nvGrpSpPr>
          <p:grpSpPr bwMode="auto">
            <a:xfrm>
              <a:off x="0" y="4980260"/>
              <a:ext cx="9212810" cy="215912"/>
              <a:chOff x="0" y="679"/>
              <a:chExt cx="9212810" cy="215912"/>
            </a:xfrm>
          </p:grpSpPr>
          <p:sp>
            <p:nvSpPr>
              <p:cNvPr id="16436" name="矩形 15"/>
              <p:cNvSpPr>
                <a:spLocks noChangeArrowheads="1"/>
              </p:cNvSpPr>
              <p:nvPr/>
            </p:nvSpPr>
            <p:spPr bwMode="auto">
              <a:xfrm>
                <a:off x="0" y="13380"/>
                <a:ext cx="9208048" cy="203211"/>
              </a:xfrm>
              <a:prstGeom prst="rect">
                <a:avLst/>
              </a:prstGeom>
              <a:solidFill>
                <a:srgbClr val="0A3A4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sz="2381">
                  <a:solidFill>
                    <a:srgbClr val="FFFFFF"/>
                  </a:solidFill>
                </a:endParaRPr>
              </a:p>
            </p:txBody>
          </p:sp>
          <p:sp>
            <p:nvSpPr>
              <p:cNvPr id="16437" name="直接连接符 16"/>
              <p:cNvSpPr>
                <a:spLocks noChangeShapeType="1"/>
              </p:cNvSpPr>
              <p:nvPr/>
            </p:nvSpPr>
            <p:spPr bwMode="auto">
              <a:xfrm>
                <a:off x="1588" y="679"/>
                <a:ext cx="9211222" cy="1"/>
              </a:xfrm>
              <a:prstGeom prst="line">
                <a:avLst/>
              </a:prstGeom>
              <a:noFill/>
              <a:ln w="31750">
                <a:solidFill>
                  <a:srgbClr val="A7D75B"/>
                </a:solidFill>
                <a:bevel/>
                <a:headEnd/>
                <a:tailEnd/>
              </a:ln>
              <a:extLst>
                <a:ext uri="{909E8E84-426E-40DD-AFC4-6F175D3DCCD1}">
                  <a14:hiddenFill xmlns:a14="http://schemas.microsoft.com/office/drawing/2010/main">
                    <a:noFill/>
                  </a14:hiddenFill>
                </a:ext>
              </a:extLst>
            </p:spPr>
            <p:txBody>
              <a:bodyPr/>
              <a:lstStyle/>
              <a:p>
                <a:endParaRPr lang="zh-CN" altLang="en-US" sz="2381"/>
              </a:p>
            </p:txBody>
          </p:sp>
        </p:grpSp>
      </p:grpSp>
      <p:grpSp>
        <p:nvGrpSpPr>
          <p:cNvPr id="16387" name="组合 33"/>
          <p:cNvGrpSpPr>
            <a:grpSpLocks/>
          </p:cNvGrpSpPr>
          <p:nvPr/>
        </p:nvGrpSpPr>
        <p:grpSpPr bwMode="auto">
          <a:xfrm>
            <a:off x="2302546" y="2388437"/>
            <a:ext cx="7237239" cy="1302491"/>
            <a:chOff x="-94604" y="217476"/>
            <a:chExt cx="3846565" cy="1242678"/>
          </a:xfrm>
        </p:grpSpPr>
        <p:grpSp>
          <p:nvGrpSpPr>
            <p:cNvPr id="16421" name="组合 20"/>
            <p:cNvGrpSpPr>
              <a:grpSpLocks/>
            </p:cNvGrpSpPr>
            <p:nvPr/>
          </p:nvGrpSpPr>
          <p:grpSpPr bwMode="auto">
            <a:xfrm>
              <a:off x="104297" y="217476"/>
              <a:ext cx="310039" cy="245215"/>
              <a:chOff x="364315" y="476823"/>
              <a:chExt cx="1082988" cy="856554"/>
            </a:xfrm>
          </p:grpSpPr>
          <p:grpSp>
            <p:nvGrpSpPr>
              <p:cNvPr id="16424" name="组合 22"/>
              <p:cNvGrpSpPr>
                <a:grpSpLocks/>
              </p:cNvGrpSpPr>
              <p:nvPr/>
            </p:nvGrpSpPr>
            <p:grpSpPr bwMode="auto">
              <a:xfrm>
                <a:off x="364315" y="476823"/>
                <a:ext cx="437875" cy="856554"/>
                <a:chOff x="0" y="0"/>
                <a:chExt cx="437875" cy="856554"/>
              </a:xfrm>
            </p:grpSpPr>
            <p:sp>
              <p:nvSpPr>
                <p:cNvPr id="16432" name="流程图: 联系 30"/>
                <p:cNvSpPr>
                  <a:spLocks noChangeArrowheads="1"/>
                </p:cNvSpPr>
                <p:nvPr/>
              </p:nvSpPr>
              <p:spPr bwMode="auto">
                <a:xfrm>
                  <a:off x="108364" y="0"/>
                  <a:ext cx="161926" cy="16192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3" name="矩形 15"/>
                <p:cNvSpPr>
                  <a:spLocks noChangeArrowheads="1"/>
                </p:cNvSpPr>
                <p:nvPr/>
              </p:nvSpPr>
              <p:spPr bwMode="auto">
                <a:xfrm rot="-924033">
                  <a:off x="0" y="177770"/>
                  <a:ext cx="437875" cy="678784"/>
                </a:xfrm>
                <a:custGeom>
                  <a:avLst/>
                  <a:gdLst>
                    <a:gd name="T0" fmla="*/ 303157 w 437875"/>
                    <a:gd name="T1" fmla="*/ 92510 h 678784"/>
                    <a:gd name="T2" fmla="*/ 303052 w 437875"/>
                    <a:gd name="T3" fmla="*/ 92891 h 678784"/>
                    <a:gd name="T4" fmla="*/ 304436 w 437875"/>
                    <a:gd name="T5" fmla="*/ 93273 h 678784"/>
                    <a:gd name="T6" fmla="*/ 303157 w 437875"/>
                    <a:gd name="T7" fmla="*/ 92510 h 678784"/>
                    <a:gd name="T8" fmla="*/ 281049 w 437875"/>
                    <a:gd name="T9" fmla="*/ 7795 h 678784"/>
                    <a:gd name="T10" fmla="*/ 212846 w 437875"/>
                    <a:gd name="T11" fmla="*/ 169313 h 678784"/>
                    <a:gd name="T12" fmla="*/ 218961 w 437875"/>
                    <a:gd name="T13" fmla="*/ 227806 h 678784"/>
                    <a:gd name="T14" fmla="*/ 256924 w 437875"/>
                    <a:gd name="T15" fmla="*/ 181455 h 678784"/>
                    <a:gd name="T16" fmla="*/ 281049 w 437875"/>
                    <a:gd name="T17" fmla="*/ 7795 h 678784"/>
                    <a:gd name="T18" fmla="*/ 280364 w 437875"/>
                    <a:gd name="T19" fmla="*/ 0 h 678784"/>
                    <a:gd name="T20" fmla="*/ 377166 w 437875"/>
                    <a:gd name="T21" fmla="*/ 57708 h 678784"/>
                    <a:gd name="T22" fmla="*/ 377378 w 437875"/>
                    <a:gd name="T23" fmla="*/ 56612 h 678784"/>
                    <a:gd name="T24" fmla="*/ 437537 w 437875"/>
                    <a:gd name="T25" fmla="*/ 92476 h 678784"/>
                    <a:gd name="T26" fmla="*/ 437330 w 437875"/>
                    <a:gd name="T27" fmla="*/ 93575 h 678784"/>
                    <a:gd name="T28" fmla="*/ 437875 w 437875"/>
                    <a:gd name="T29" fmla="*/ 93900 h 678784"/>
                    <a:gd name="T30" fmla="*/ 436988 w 437875"/>
                    <a:gd name="T31" fmla="*/ 95388 h 678784"/>
                    <a:gd name="T32" fmla="*/ 387739 w 437875"/>
                    <a:gd name="T33" fmla="*/ 356610 h 678784"/>
                    <a:gd name="T34" fmla="*/ 383543 w 437875"/>
                    <a:gd name="T35" fmla="*/ 355454 h 678784"/>
                    <a:gd name="T36" fmla="*/ 345714 w 437875"/>
                    <a:gd name="T37" fmla="*/ 374676 h 678784"/>
                    <a:gd name="T38" fmla="*/ 323064 w 437875"/>
                    <a:gd name="T39" fmla="*/ 338794 h 678784"/>
                    <a:gd name="T40" fmla="*/ 322639 w 437875"/>
                    <a:gd name="T41" fmla="*/ 338677 h 678784"/>
                    <a:gd name="T42" fmla="*/ 363438 w 437875"/>
                    <a:gd name="T43" fmla="*/ 128447 h 678784"/>
                    <a:gd name="T44" fmla="*/ 328095 w 437875"/>
                    <a:gd name="T45" fmla="*/ 107377 h 678784"/>
                    <a:gd name="T46" fmla="*/ 224981 w 437875"/>
                    <a:gd name="T47" fmla="*/ 654292 h 678784"/>
                    <a:gd name="T48" fmla="*/ 183988 w 437875"/>
                    <a:gd name="T49" fmla="*/ 677579 h 678784"/>
                    <a:gd name="T50" fmla="*/ 160701 w 437875"/>
                    <a:gd name="T51" fmla="*/ 636586 h 678784"/>
                    <a:gd name="T52" fmla="*/ 158040 w 437875"/>
                    <a:gd name="T53" fmla="*/ 635853 h 678784"/>
                    <a:gd name="T54" fmla="*/ 214234 w 437875"/>
                    <a:gd name="T55" fmla="*/ 346298 h 678784"/>
                    <a:gd name="T56" fmla="*/ 165102 w 437875"/>
                    <a:gd name="T57" fmla="*/ 332764 h 678784"/>
                    <a:gd name="T58" fmla="*/ 65100 w 437875"/>
                    <a:gd name="T59" fmla="*/ 610252 h 678784"/>
                    <a:gd name="T60" fmla="*/ 64675 w 437875"/>
                    <a:gd name="T61" fmla="*/ 610135 h 678784"/>
                    <a:gd name="T62" fmla="*/ 26846 w 437875"/>
                    <a:gd name="T63" fmla="*/ 629357 h 678784"/>
                    <a:gd name="T64" fmla="*/ 4196 w 437875"/>
                    <a:gd name="T65" fmla="*/ 593475 h 678784"/>
                    <a:gd name="T66" fmla="*/ 0 w 437875"/>
                    <a:gd name="T67" fmla="*/ 592320 h 678784"/>
                    <a:gd name="T68" fmla="*/ 191450 w 437875"/>
                    <a:gd name="T69" fmla="*/ 69837 h 678784"/>
                    <a:gd name="T70" fmla="*/ 144621 w 437875"/>
                    <a:gd name="T71" fmla="*/ 69837 h 678784"/>
                    <a:gd name="T72" fmla="*/ 72015 w 437875"/>
                    <a:gd name="T73" fmla="*/ 271306 h 678784"/>
                    <a:gd name="T74" fmla="*/ 71590 w 437875"/>
                    <a:gd name="T75" fmla="*/ 271189 h 678784"/>
                    <a:gd name="T76" fmla="*/ 33761 w 437875"/>
                    <a:gd name="T77" fmla="*/ 290411 h 678784"/>
                    <a:gd name="T78" fmla="*/ 11111 w 437875"/>
                    <a:gd name="T79" fmla="*/ 254530 h 678784"/>
                    <a:gd name="T80" fmla="*/ 6915 w 437875"/>
                    <a:gd name="T81" fmla="*/ 253374 h 678784"/>
                    <a:gd name="T82" fmla="*/ 98373 w 437875"/>
                    <a:gd name="T83" fmla="*/ 3779 h 678784"/>
                    <a:gd name="T84" fmla="*/ 98373 w 437875"/>
                    <a:gd name="T85" fmla="*/ 2047 h 678784"/>
                    <a:gd name="T86" fmla="*/ 99008 w 437875"/>
                    <a:gd name="T87" fmla="*/ 2047 h 678784"/>
                    <a:gd name="T88" fmla="*/ 99393 w 437875"/>
                    <a:gd name="T89" fmla="*/ 997 h 678784"/>
                    <a:gd name="T90" fmla="*/ 169431 w 437875"/>
                    <a:gd name="T91" fmla="*/ 996 h 678784"/>
                    <a:gd name="T92" fmla="*/ 169052 w 437875"/>
                    <a:gd name="T93" fmla="*/ 2047 h 678784"/>
                    <a:gd name="T94" fmla="*/ 279144 w 437875"/>
                    <a:gd name="T95" fmla="*/ 2047 h 678784"/>
                    <a:gd name="T96" fmla="*/ 280364 w 437875"/>
                    <a:gd name="T97" fmla="*/ 0 h 6787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7875"/>
                    <a:gd name="T148" fmla="*/ 0 h 678784"/>
                    <a:gd name="T149" fmla="*/ 437875 w 437875"/>
                    <a:gd name="T150" fmla="*/ 678784 h 6787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7875" h="678784">
                      <a:moveTo>
                        <a:pt x="303157" y="92510"/>
                      </a:moveTo>
                      <a:lnTo>
                        <a:pt x="303052" y="92891"/>
                      </a:lnTo>
                      <a:lnTo>
                        <a:pt x="304436" y="93273"/>
                      </a:lnTo>
                      <a:lnTo>
                        <a:pt x="303157" y="92510"/>
                      </a:lnTo>
                      <a:close/>
                      <a:moveTo>
                        <a:pt x="281049" y="7795"/>
                      </a:moveTo>
                      <a:lnTo>
                        <a:pt x="212846" y="169313"/>
                      </a:lnTo>
                      <a:lnTo>
                        <a:pt x="218961" y="227806"/>
                      </a:lnTo>
                      <a:cubicBezTo>
                        <a:pt x="226556" y="230722"/>
                        <a:pt x="249328" y="178539"/>
                        <a:pt x="256924" y="181455"/>
                      </a:cubicBezTo>
                      <a:lnTo>
                        <a:pt x="281049" y="7795"/>
                      </a:lnTo>
                      <a:close/>
                      <a:moveTo>
                        <a:pt x="280364" y="0"/>
                      </a:moveTo>
                      <a:lnTo>
                        <a:pt x="377166" y="57708"/>
                      </a:lnTo>
                      <a:lnTo>
                        <a:pt x="377378" y="56612"/>
                      </a:lnTo>
                      <a:lnTo>
                        <a:pt x="437537" y="92476"/>
                      </a:lnTo>
                      <a:lnTo>
                        <a:pt x="437330" y="93575"/>
                      </a:lnTo>
                      <a:lnTo>
                        <a:pt x="437875" y="93900"/>
                      </a:lnTo>
                      <a:lnTo>
                        <a:pt x="436988" y="95388"/>
                      </a:lnTo>
                      <a:lnTo>
                        <a:pt x="387739" y="356610"/>
                      </a:lnTo>
                      <a:lnTo>
                        <a:pt x="383543" y="355454"/>
                      </a:lnTo>
                      <a:cubicBezTo>
                        <a:pt x="378435" y="370934"/>
                        <a:pt x="361826" y="379114"/>
                        <a:pt x="345714" y="374676"/>
                      </a:cubicBezTo>
                      <a:cubicBezTo>
                        <a:pt x="329601" y="370238"/>
                        <a:pt x="319523" y="354707"/>
                        <a:pt x="323064" y="338794"/>
                      </a:cubicBezTo>
                      <a:lnTo>
                        <a:pt x="322639" y="338677"/>
                      </a:lnTo>
                      <a:lnTo>
                        <a:pt x="363438" y="128447"/>
                      </a:lnTo>
                      <a:lnTo>
                        <a:pt x="328095" y="107377"/>
                      </a:lnTo>
                      <a:lnTo>
                        <a:pt x="224981" y="654292"/>
                      </a:lnTo>
                      <a:cubicBezTo>
                        <a:pt x="220091" y="672043"/>
                        <a:pt x="201739" y="682468"/>
                        <a:pt x="183988" y="677579"/>
                      </a:cubicBezTo>
                      <a:cubicBezTo>
                        <a:pt x="166237" y="672689"/>
                        <a:pt x="155811" y="654336"/>
                        <a:pt x="160701" y="636586"/>
                      </a:cubicBezTo>
                      <a:lnTo>
                        <a:pt x="158040" y="635853"/>
                      </a:lnTo>
                      <a:lnTo>
                        <a:pt x="214234" y="346298"/>
                      </a:lnTo>
                      <a:lnTo>
                        <a:pt x="165102" y="332764"/>
                      </a:lnTo>
                      <a:lnTo>
                        <a:pt x="65100" y="610252"/>
                      </a:lnTo>
                      <a:lnTo>
                        <a:pt x="64675" y="610135"/>
                      </a:lnTo>
                      <a:cubicBezTo>
                        <a:pt x="59568" y="625615"/>
                        <a:pt x="42959" y="633795"/>
                        <a:pt x="26846" y="629357"/>
                      </a:cubicBezTo>
                      <a:cubicBezTo>
                        <a:pt x="10733" y="624918"/>
                        <a:pt x="657" y="609388"/>
                        <a:pt x="4196" y="593475"/>
                      </a:cubicBezTo>
                      <a:lnTo>
                        <a:pt x="0" y="592320"/>
                      </a:lnTo>
                      <a:lnTo>
                        <a:pt x="191450" y="69837"/>
                      </a:lnTo>
                      <a:lnTo>
                        <a:pt x="144621" y="69837"/>
                      </a:lnTo>
                      <a:lnTo>
                        <a:pt x="72015" y="271306"/>
                      </a:lnTo>
                      <a:lnTo>
                        <a:pt x="71590" y="271189"/>
                      </a:lnTo>
                      <a:cubicBezTo>
                        <a:pt x="66483" y="286670"/>
                        <a:pt x="49874" y="294850"/>
                        <a:pt x="33761" y="290411"/>
                      </a:cubicBezTo>
                      <a:cubicBezTo>
                        <a:pt x="17649" y="285973"/>
                        <a:pt x="7572" y="270442"/>
                        <a:pt x="11111" y="254530"/>
                      </a:cubicBezTo>
                      <a:lnTo>
                        <a:pt x="6915" y="253374"/>
                      </a:lnTo>
                      <a:lnTo>
                        <a:pt x="98373" y="3779"/>
                      </a:lnTo>
                      <a:lnTo>
                        <a:pt x="98373" y="2047"/>
                      </a:lnTo>
                      <a:lnTo>
                        <a:pt x="99008" y="2047"/>
                      </a:lnTo>
                      <a:lnTo>
                        <a:pt x="99393" y="997"/>
                      </a:lnTo>
                      <a:lnTo>
                        <a:pt x="169431" y="996"/>
                      </a:lnTo>
                      <a:lnTo>
                        <a:pt x="169052" y="2047"/>
                      </a:lnTo>
                      <a:lnTo>
                        <a:pt x="279144" y="2047"/>
                      </a:lnTo>
                      <a:lnTo>
                        <a:pt x="280364" y="0"/>
                      </a:lnTo>
                      <a:close/>
                    </a:path>
                  </a:pathLst>
                </a:cu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a:p>
              </p:txBody>
            </p:sp>
          </p:grpSp>
          <p:sp>
            <p:nvSpPr>
              <p:cNvPr id="16425" name="直接连接符 23"/>
              <p:cNvSpPr>
                <a:spLocks noChangeShapeType="1"/>
              </p:cNvSpPr>
              <p:nvPr/>
            </p:nvSpPr>
            <p:spPr bwMode="auto">
              <a:xfrm>
                <a:off x="820694" y="815489"/>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6" name="直接连接符 24"/>
              <p:cNvSpPr>
                <a:spLocks noChangeShapeType="1"/>
              </p:cNvSpPr>
              <p:nvPr/>
            </p:nvSpPr>
            <p:spPr bwMode="auto">
              <a:xfrm>
                <a:off x="820694" y="943074"/>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7" name="直接连接符 25"/>
              <p:cNvSpPr>
                <a:spLocks noChangeShapeType="1"/>
              </p:cNvSpPr>
              <p:nvPr/>
            </p:nvSpPr>
            <p:spPr bwMode="auto">
              <a:xfrm>
                <a:off x="826237" y="1065111"/>
                <a:ext cx="388166" cy="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28" name="流程图: 联系 26"/>
              <p:cNvSpPr>
                <a:spLocks noChangeArrowheads="1"/>
              </p:cNvSpPr>
              <p:nvPr/>
            </p:nvSpPr>
            <p:spPr bwMode="auto">
              <a:xfrm>
                <a:off x="1330855" y="909792"/>
                <a:ext cx="60996" cy="61016"/>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29" name="流程图: 联系 27"/>
              <p:cNvSpPr>
                <a:spLocks noChangeArrowheads="1"/>
              </p:cNvSpPr>
              <p:nvPr/>
            </p:nvSpPr>
            <p:spPr bwMode="auto">
              <a:xfrm>
                <a:off x="1330855" y="1031828"/>
                <a:ext cx="60996" cy="66565"/>
              </a:xfrm>
              <a:prstGeom prst="flowChartConnector">
                <a:avLst/>
              </a:prstGeom>
              <a:solidFill>
                <a:srgbClr val="FFFFF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endParaRPr>
              </a:p>
            </p:txBody>
          </p:sp>
          <p:sp>
            <p:nvSpPr>
              <p:cNvPr id="16430" name="直接连接符 28"/>
              <p:cNvSpPr>
                <a:spLocks noChangeShapeType="1"/>
              </p:cNvSpPr>
              <p:nvPr/>
            </p:nvSpPr>
            <p:spPr bwMode="auto">
              <a:xfrm>
                <a:off x="1297583" y="782206"/>
                <a:ext cx="60996" cy="55471"/>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31" name="直接连接符 29"/>
              <p:cNvSpPr>
                <a:spLocks noChangeShapeType="1"/>
              </p:cNvSpPr>
              <p:nvPr/>
            </p:nvSpPr>
            <p:spPr bwMode="auto">
              <a:xfrm flipV="1">
                <a:off x="1359027" y="721185"/>
                <a:ext cx="88276" cy="121555"/>
              </a:xfrm>
              <a:prstGeom prst="line">
                <a:avLst/>
              </a:prstGeom>
              <a:noFill/>
              <a:ln w="12700" cap="rnd">
                <a:solidFill>
                  <a:srgbClr val="FFFFFF"/>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22" name="TextBox 19"/>
            <p:cNvSpPr>
              <a:spLocks noChangeArrowheads="1"/>
            </p:cNvSpPr>
            <p:nvPr/>
          </p:nvSpPr>
          <p:spPr bwMode="auto">
            <a:xfrm>
              <a:off x="-94604" y="518295"/>
              <a:ext cx="3846565" cy="94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en-US" sz="4400" b="1" dirty="0" smtClean="0">
                  <a:solidFill>
                    <a:srgbClr val="7BBC28"/>
                  </a:solidFill>
                  <a:ea typeface="微软雅黑" panose="020B0503020204020204" pitchFamily="34" charset="-122"/>
                </a:rPr>
                <a:t>采购</a:t>
              </a:r>
              <a:r>
                <a:rPr lang="en-US" altLang="zh-CN" sz="4400" b="1" dirty="0" smtClean="0">
                  <a:solidFill>
                    <a:srgbClr val="7BBC28"/>
                  </a:solidFill>
                  <a:ea typeface="微软雅黑" panose="020B0503020204020204" pitchFamily="34" charset="-122"/>
                </a:rPr>
                <a:t>/</a:t>
              </a:r>
              <a:r>
                <a:rPr lang="zh-CN" altLang="en-US" sz="4400" b="1" dirty="0" smtClean="0">
                  <a:solidFill>
                    <a:srgbClr val="7BBC28"/>
                  </a:solidFill>
                  <a:ea typeface="微软雅黑" panose="020B0503020204020204" pitchFamily="34" charset="-122"/>
                </a:rPr>
                <a:t>租赁</a:t>
              </a:r>
              <a:r>
                <a:rPr lang="zh-CN" altLang="en-US" sz="4400" b="1" dirty="0">
                  <a:solidFill>
                    <a:srgbClr val="7BBC28"/>
                  </a:solidFill>
                  <a:ea typeface="微软雅黑" panose="020B0503020204020204" pitchFamily="34" charset="-122"/>
                </a:rPr>
                <a:t>办公</a:t>
              </a:r>
              <a:r>
                <a:rPr lang="zh-CN" altLang="en-US" sz="4400" b="1" dirty="0" smtClean="0">
                  <a:solidFill>
                    <a:srgbClr val="7BBC28"/>
                  </a:solidFill>
                  <a:ea typeface="微软雅黑" panose="020B0503020204020204" pitchFamily="34" charset="-122"/>
                </a:rPr>
                <a:t>场所和厂房</a:t>
              </a:r>
              <a:endParaRPr lang="en-US" altLang="zh-CN" sz="4400" b="1" dirty="0">
                <a:solidFill>
                  <a:srgbClr val="7BBC28"/>
                </a:solidFill>
                <a:ea typeface="微软雅黑" panose="020B0503020204020204" pitchFamily="34" charset="-122"/>
              </a:endParaRPr>
            </a:p>
          </p:txBody>
        </p:sp>
      </p:grpSp>
      <p:grpSp>
        <p:nvGrpSpPr>
          <p:cNvPr id="28" name="组合 2"/>
          <p:cNvGrpSpPr>
            <a:grpSpLocks/>
          </p:cNvGrpSpPr>
          <p:nvPr/>
        </p:nvGrpSpPr>
        <p:grpSpPr bwMode="auto">
          <a:xfrm>
            <a:off x="8776440" y="364323"/>
            <a:ext cx="3415560" cy="377347"/>
            <a:chOff x="6940551" y="306388"/>
            <a:chExt cx="3280401" cy="285098"/>
          </a:xfrm>
        </p:grpSpPr>
        <p:grpSp>
          <p:nvGrpSpPr>
            <p:cNvPr id="29" name="组合 1"/>
            <p:cNvGrpSpPr>
              <a:grpSpLocks/>
            </p:cNvGrpSpPr>
            <p:nvPr/>
          </p:nvGrpSpPr>
          <p:grpSpPr bwMode="auto">
            <a:xfrm>
              <a:off x="6940551" y="306388"/>
              <a:ext cx="3280401" cy="285098"/>
              <a:chOff x="6940551" y="306388"/>
              <a:chExt cx="3280401" cy="285098"/>
            </a:xfrm>
          </p:grpSpPr>
          <p:sp>
            <p:nvSpPr>
              <p:cNvPr id="31" name="TextBox 8"/>
              <p:cNvSpPr>
                <a:spLocks noChangeArrowheads="1"/>
              </p:cNvSpPr>
              <p:nvPr/>
            </p:nvSpPr>
            <p:spPr bwMode="auto">
              <a:xfrm>
                <a:off x="7154863" y="306388"/>
                <a:ext cx="3066089" cy="2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52" dirty="0" err="1" smtClean="0">
                    <a:solidFill>
                      <a:srgbClr val="B1DE64"/>
                    </a:solidFill>
                    <a:ea typeface="微软雅黑" panose="020B0503020204020204" pitchFamily="34" charset="-122"/>
                    <a:sym typeface="Arial" panose="020B0604020202020204" pitchFamily="34" charset="0"/>
                  </a:rPr>
                  <a:t>Evc</a:t>
                </a:r>
                <a:r>
                  <a:rPr lang="zh-CN" altLang="en-US" sz="1852" dirty="0" smtClean="0">
                    <a:solidFill>
                      <a:srgbClr val="B1DE64"/>
                    </a:solidFill>
                    <a:ea typeface="微软雅黑" panose="020B0503020204020204" pitchFamily="34" charset="-122"/>
                    <a:sym typeface="Arial" panose="020B0604020202020204" pitchFamily="34" charset="0"/>
                  </a:rPr>
                  <a:t>财务决策实战</a:t>
                </a:r>
                <a:r>
                  <a:rPr lang="en-US" altLang="zh-CN" sz="1852" dirty="0" smtClean="0">
                    <a:solidFill>
                      <a:srgbClr val="B1DE64"/>
                    </a:solidFill>
                    <a:ea typeface="微软雅黑" panose="020B0503020204020204" pitchFamily="34" charset="-122"/>
                    <a:sym typeface="Arial" panose="020B0604020202020204" pitchFamily="34" charset="0"/>
                  </a:rPr>
                  <a:t>—</a:t>
                </a:r>
                <a:r>
                  <a:rPr lang="zh-CN" altLang="en-US" sz="1852" dirty="0" smtClean="0">
                    <a:solidFill>
                      <a:srgbClr val="33A6B2"/>
                    </a:solidFill>
                    <a:ea typeface="微软雅黑" panose="020B0503020204020204" pitchFamily="34" charset="-122"/>
                    <a:sym typeface="Arial" panose="020B0604020202020204" pitchFamily="34" charset="0"/>
                  </a:rPr>
                  <a:t>平台操作</a:t>
                </a:r>
                <a:endParaRPr lang="zh-CN" altLang="en-US" sz="1852" dirty="0">
                  <a:solidFill>
                    <a:srgbClr val="B1DE64"/>
                  </a:solidFill>
                  <a:ea typeface="微软雅黑" panose="020B0503020204020204" pitchFamily="34" charset="-122"/>
                  <a:sym typeface="Arial" panose="020B0604020202020204" pitchFamily="34" charset="0"/>
                </a:endParaRPr>
              </a:p>
            </p:txBody>
          </p:sp>
          <p:sp>
            <p:nvSpPr>
              <p:cNvPr id="32" name="矩形 2"/>
              <p:cNvSpPr>
                <a:spLocks noChangeArrowheads="1"/>
              </p:cNvSpPr>
              <p:nvPr/>
            </p:nvSpPr>
            <p:spPr bwMode="auto">
              <a:xfrm rot="16200000" flipH="1">
                <a:off x="6939757" y="345282"/>
                <a:ext cx="201613" cy="200025"/>
              </a:xfrm>
              <a:custGeom>
                <a:avLst/>
                <a:gdLst>
                  <a:gd name="T0" fmla="*/ 0 w 622735"/>
                  <a:gd name="T1" fmla="*/ 0 h 620354"/>
                  <a:gd name="T2" fmla="*/ 67969 w 622735"/>
                  <a:gd name="T3" fmla="*/ 243 h 620354"/>
                  <a:gd name="T4" fmla="*/ 67709 w 622735"/>
                  <a:gd name="T5" fmla="*/ 63438 h 620354"/>
                  <a:gd name="T6" fmla="*/ 67481 w 622735"/>
                  <a:gd name="T7" fmla="*/ 63312 h 620354"/>
                  <a:gd name="T8" fmla="*/ 49111 w 622735"/>
                  <a:gd name="T9" fmla="*/ 46103 h 620354"/>
                  <a:gd name="T10" fmla="*/ 54281 w 622735"/>
                  <a:gd name="T11" fmla="*/ 33380 h 620354"/>
                  <a:gd name="T12" fmla="*/ 32602 w 622735"/>
                  <a:gd name="T13" fmla="*/ 13068 h 620354"/>
                  <a:gd name="T14" fmla="*/ 19019 w 622735"/>
                  <a:gd name="T15" fmla="*/ 17914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7BBC28"/>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
          <p:nvSpPr>
            <p:cNvPr id="30" name="矩形 2"/>
            <p:cNvSpPr>
              <a:spLocks noChangeArrowheads="1"/>
            </p:cNvSpPr>
            <p:nvPr/>
          </p:nvSpPr>
          <p:spPr bwMode="auto">
            <a:xfrm>
              <a:off x="6953251" y="330201"/>
              <a:ext cx="201612" cy="200025"/>
            </a:xfrm>
            <a:custGeom>
              <a:avLst/>
              <a:gdLst>
                <a:gd name="T0" fmla="*/ 0 w 622735"/>
                <a:gd name="T1" fmla="*/ 0 h 620354"/>
                <a:gd name="T2" fmla="*/ 67969 w 622735"/>
                <a:gd name="T3" fmla="*/ 243 h 620354"/>
                <a:gd name="T4" fmla="*/ 67709 w 622735"/>
                <a:gd name="T5" fmla="*/ 63434 h 620354"/>
                <a:gd name="T6" fmla="*/ 67481 w 622735"/>
                <a:gd name="T7" fmla="*/ 63308 h 620354"/>
                <a:gd name="T8" fmla="*/ 49111 w 622735"/>
                <a:gd name="T9" fmla="*/ 46100 h 620354"/>
                <a:gd name="T10" fmla="*/ 54280 w 622735"/>
                <a:gd name="T11" fmla="*/ 33377 h 620354"/>
                <a:gd name="T12" fmla="*/ 32602 w 622735"/>
                <a:gd name="T13" fmla="*/ 13067 h 620354"/>
                <a:gd name="T14" fmla="*/ 19019 w 622735"/>
                <a:gd name="T15" fmla="*/ 17913 h 620354"/>
                <a:gd name="T16" fmla="*/ 780 w 622735"/>
                <a:gd name="T17" fmla="*/ 828 h 620354"/>
                <a:gd name="T18" fmla="*/ 670 w 622735"/>
                <a:gd name="T19" fmla="*/ 1055 h 620354"/>
                <a:gd name="T20" fmla="*/ 0 w 622735"/>
                <a:gd name="T21" fmla="*/ 0 h 620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735"/>
                <a:gd name="T34" fmla="*/ 0 h 620354"/>
                <a:gd name="T35" fmla="*/ 622735 w 622735"/>
                <a:gd name="T36" fmla="*/ 620354 h 620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735" h="620354">
                  <a:moveTo>
                    <a:pt x="0" y="0"/>
                  </a:moveTo>
                  <a:lnTo>
                    <a:pt x="622735" y="2381"/>
                  </a:lnTo>
                  <a:cubicBezTo>
                    <a:pt x="621941" y="208372"/>
                    <a:pt x="621148" y="414363"/>
                    <a:pt x="620354" y="620354"/>
                  </a:cubicBezTo>
                  <a:lnTo>
                    <a:pt x="618265" y="619120"/>
                  </a:lnTo>
                  <a:lnTo>
                    <a:pt x="449955" y="450837"/>
                  </a:lnTo>
                  <a:cubicBezTo>
                    <a:pt x="480355" y="418291"/>
                    <a:pt x="497324" y="374336"/>
                    <a:pt x="497324" y="326417"/>
                  </a:cubicBezTo>
                  <a:cubicBezTo>
                    <a:pt x="497324" y="216720"/>
                    <a:pt x="408397" y="127793"/>
                    <a:pt x="298700" y="127793"/>
                  </a:cubicBezTo>
                  <a:cubicBezTo>
                    <a:pt x="250770" y="127793"/>
                    <a:pt x="206805" y="144770"/>
                    <a:pt x="174254" y="175180"/>
                  </a:cubicBezTo>
                  <a:lnTo>
                    <a:pt x="7144" y="8097"/>
                  </a:lnTo>
                  <a:lnTo>
                    <a:pt x="6144" y="10314"/>
                  </a:lnTo>
                  <a:lnTo>
                    <a:pt x="0" y="0"/>
                  </a:lnTo>
                  <a:close/>
                </a:path>
              </a:pathLst>
            </a:custGeom>
            <a:solidFill>
              <a:srgbClr val="33A6B2"/>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p>
              <a:endParaRPr lang="zh-CN" altLang="en-US" sz="2381"/>
            </a:p>
          </p:txBody>
        </p:sp>
      </p:grpSp>
    </p:spTree>
    <p:extLst>
      <p:ext uri="{BB962C8B-B14F-4D97-AF65-F5344CB8AC3E}">
        <p14:creationId xmlns:p14="http://schemas.microsoft.com/office/powerpoint/2010/main" val="3303977512"/>
      </p:ext>
    </p:extLst>
  </p:cSld>
  <p:clrMapOvr>
    <a:masterClrMapping/>
  </p:clrMapOvr>
  <mc:AlternateContent xmlns:mc="http://schemas.openxmlformats.org/markup-compatibility/2006" xmlns:p14="http://schemas.microsoft.com/office/powerpoint/2010/main">
    <mc:Choice Requires="p14">
      <p:transition spd="slow" p14:dur="2000" advTm="2064"/>
    </mc:Choice>
    <mc:Fallback xmlns="">
      <p:transition spd="slow" advTm="2064"/>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sp>
        <p:nvSpPr>
          <p:cNvPr id="23" name="圆角矩形 22"/>
          <p:cNvSpPr/>
          <p:nvPr/>
        </p:nvSpPr>
        <p:spPr>
          <a:xfrm>
            <a:off x="3056419" y="4478649"/>
            <a:ext cx="1091821" cy="23201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154" name="Picture 2"/>
          <p:cNvPicPr>
            <a:picLocks noChangeAspect="1" noChangeArrowheads="1"/>
          </p:cNvPicPr>
          <p:nvPr/>
        </p:nvPicPr>
        <p:blipFill>
          <a:blip r:embed="rId4" cstate="print"/>
          <a:srcRect/>
          <a:stretch>
            <a:fillRect/>
          </a:stretch>
        </p:blipFill>
        <p:spPr bwMode="auto">
          <a:xfrm>
            <a:off x="2182018" y="576262"/>
            <a:ext cx="7827963" cy="5705475"/>
          </a:xfrm>
          <a:prstGeom prst="rect">
            <a:avLst/>
          </a:prstGeom>
          <a:noFill/>
          <a:ln w="9525">
            <a:noFill/>
            <a:miter lim="800000"/>
            <a:headEnd/>
            <a:tailEnd/>
          </a:ln>
        </p:spPr>
      </p:pic>
      <p:sp>
        <p:nvSpPr>
          <p:cNvPr id="8" name="圆角矩形 7"/>
          <p:cNvSpPr/>
          <p:nvPr/>
        </p:nvSpPr>
        <p:spPr>
          <a:xfrm>
            <a:off x="4200483" y="2390237"/>
            <a:ext cx="876292" cy="4571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4377904" y="3498953"/>
            <a:ext cx="876292" cy="4571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4255074" y="4624982"/>
            <a:ext cx="876292" cy="4571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5912748" y="1202465"/>
            <a:ext cx="706416" cy="404467"/>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标注 20"/>
          <p:cNvSpPr/>
          <p:nvPr/>
        </p:nvSpPr>
        <p:spPr>
          <a:xfrm rot="10800000" flipH="1" flipV="1">
            <a:off x="3173431" y="572993"/>
            <a:ext cx="5011690" cy="429383"/>
          </a:xfrm>
          <a:prstGeom prst="wedgeRoundRectCallout">
            <a:avLst>
              <a:gd name="adj1" fmla="val -41783"/>
              <a:gd name="adj2" fmla="val 96647"/>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rPr>
              <a:t>点击选择房产类型，搜索，将得到所要类型的房产。</a:t>
            </a:r>
            <a:endParaRPr lang="zh-CN" altLang="en-US" sz="1400" b="1" dirty="0">
              <a:solidFill>
                <a:srgbClr val="FF0000"/>
              </a:solidFill>
            </a:endParaRPr>
          </a:p>
        </p:txBody>
      </p:sp>
      <p:sp>
        <p:nvSpPr>
          <p:cNvPr id="19" name="圆角矩形 18"/>
          <p:cNvSpPr/>
          <p:nvPr/>
        </p:nvSpPr>
        <p:spPr>
          <a:xfrm>
            <a:off x="2372362" y="1272590"/>
            <a:ext cx="1558193" cy="32419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8746440" y="1828800"/>
            <a:ext cx="820641" cy="32246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155" name="Picture 3"/>
          <p:cNvPicPr>
            <a:picLocks noChangeAspect="1" noChangeArrowheads="1"/>
          </p:cNvPicPr>
          <p:nvPr/>
        </p:nvPicPr>
        <p:blipFill>
          <a:blip r:embed="rId5" cstate="print"/>
          <a:srcRect/>
          <a:stretch>
            <a:fillRect/>
          </a:stretch>
        </p:blipFill>
        <p:spPr bwMode="auto">
          <a:xfrm>
            <a:off x="891380" y="423861"/>
            <a:ext cx="10409237" cy="6010275"/>
          </a:xfrm>
          <a:prstGeom prst="rect">
            <a:avLst/>
          </a:prstGeom>
          <a:noFill/>
          <a:ln w="9525">
            <a:noFill/>
            <a:miter lim="800000"/>
            <a:headEnd/>
            <a:tailEnd/>
          </a:ln>
        </p:spPr>
      </p:pic>
      <p:sp>
        <p:nvSpPr>
          <p:cNvPr id="14" name="圆角矩形 13"/>
          <p:cNvSpPr/>
          <p:nvPr/>
        </p:nvSpPr>
        <p:spPr>
          <a:xfrm>
            <a:off x="3616657" y="2549049"/>
            <a:ext cx="846161" cy="34427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flipV="1">
            <a:off x="9089408" y="2538483"/>
            <a:ext cx="941696" cy="395786"/>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3633835" y="5429872"/>
            <a:ext cx="938166" cy="42501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标注 17"/>
          <p:cNvSpPr/>
          <p:nvPr/>
        </p:nvSpPr>
        <p:spPr>
          <a:xfrm rot="10800000" flipH="1" flipV="1">
            <a:off x="4552037" y="3386604"/>
            <a:ext cx="4455752" cy="798096"/>
          </a:xfrm>
          <a:prstGeom prst="wedgeRoundRectCallout">
            <a:avLst>
              <a:gd name="adj1" fmla="val -51698"/>
              <a:gd name="adj2" fmla="val -96515"/>
              <a:gd name="adj3" fmla="val 16667"/>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400" b="1" dirty="0" smtClean="0">
                <a:solidFill>
                  <a:srgbClr val="FF0000"/>
                </a:solidFill>
              </a:rPr>
              <a:t>输入房屋折旧月份和净残值率，然后选择一次付款或按揭购买，点击确认提交，就完成了</a:t>
            </a:r>
            <a:endParaRPr lang="zh-CN" altLang="en-US" sz="1400" b="1" dirty="0">
              <a:solidFill>
                <a:srgbClr val="FF0000"/>
              </a:solidFill>
            </a:endParaRPr>
          </a:p>
        </p:txBody>
      </p:sp>
    </p:spTree>
    <p:custDataLst>
      <p:tags r:id="rId1"/>
    </p:custDataLst>
    <p:extLst>
      <p:ext uri="{BB962C8B-B14F-4D97-AF65-F5344CB8AC3E}">
        <p14:creationId xmlns:p14="http://schemas.microsoft.com/office/powerpoint/2010/main" val="1030047174"/>
      </p:ext>
    </p:extLst>
  </p:cSld>
  <p:clrMapOvr>
    <a:masterClrMapping/>
  </p:clrMapOvr>
  <mc:AlternateContent xmlns:mc="http://schemas.openxmlformats.org/markup-compatibility/2006" xmlns:p14="http://schemas.microsoft.com/office/powerpoint/2010/main">
    <mc:Choice Requires="p14">
      <p:transition spd="slow" p14:dur="2000" advTm="25579"/>
    </mc:Choice>
    <mc:Fallback xmlns="">
      <p:transition spd="slow" advTm="2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9154"/>
                                        </p:tgtEl>
                                        <p:attrNameLst>
                                          <p:attrName>style.visibility</p:attrName>
                                        </p:attrNameLst>
                                      </p:cBhvr>
                                      <p:to>
                                        <p:strVal val="visible"/>
                                      </p:to>
                                    </p:set>
                                    <p:animEffect transition="in" filter="fade">
                                      <p:cBhvr>
                                        <p:cTn id="16" dur="1000"/>
                                        <p:tgtEl>
                                          <p:spTgt spid="4915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9155"/>
                                        </p:tgtEl>
                                        <p:attrNameLst>
                                          <p:attrName>style.visibility</p:attrName>
                                        </p:attrNameLst>
                                      </p:cBhvr>
                                      <p:to>
                                        <p:strVal val="visible"/>
                                      </p:to>
                                    </p:set>
                                    <p:animEffect transition="in" filter="wipe(left)">
                                      <p:cBhvr>
                                        <p:cTn id="48" dur="500"/>
                                        <p:tgtEl>
                                          <p:spTgt spid="4915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 grpId="0" animBg="1"/>
      <p:bldP spid="9" grpId="0" animBg="1"/>
      <p:bldP spid="10" grpId="0" animBg="1"/>
      <p:bldP spid="12" grpId="0" animBg="1"/>
      <p:bldP spid="21" grpId="0" animBg="1"/>
      <p:bldP spid="19" grpId="0" animBg="1"/>
      <p:bldP spid="15" grpId="0" animBg="1"/>
      <p:bldP spid="14"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2"/>
</p:tagLst>
</file>

<file path=ppt/tags/tag10.xml><?xml version="1.0" encoding="utf-8"?>
<p:tagLst xmlns:a="http://schemas.openxmlformats.org/drawingml/2006/main" xmlns:r="http://schemas.openxmlformats.org/officeDocument/2006/relationships" xmlns:p="http://schemas.openxmlformats.org/presentationml/2006/main">
  <p:tag name="TIMING" val="|2.1|2.1"/>
</p:tagLst>
</file>

<file path=ppt/tags/tag11.xml><?xml version="1.0" encoding="utf-8"?>
<p:tagLst xmlns:a="http://schemas.openxmlformats.org/drawingml/2006/main" xmlns:r="http://schemas.openxmlformats.org/officeDocument/2006/relationships" xmlns:p="http://schemas.openxmlformats.org/presentationml/2006/main">
  <p:tag name="TIMING" val="|1.1|1.8|1.3|1.1|1.3|1|0.9|4.3"/>
</p:tagLst>
</file>

<file path=ppt/tags/tag12.xml><?xml version="1.0" encoding="utf-8"?>
<p:tagLst xmlns:a="http://schemas.openxmlformats.org/drawingml/2006/main" xmlns:r="http://schemas.openxmlformats.org/officeDocument/2006/relationships" xmlns:p="http://schemas.openxmlformats.org/presentationml/2006/main">
  <p:tag name="TIMING" val="|0.9|1.7|1.7|3.3|2.5|3.3|3.3"/>
</p:tagLst>
</file>

<file path=ppt/tags/tag13.xml><?xml version="1.0" encoding="utf-8"?>
<p:tagLst xmlns:a="http://schemas.openxmlformats.org/drawingml/2006/main" xmlns:r="http://schemas.openxmlformats.org/officeDocument/2006/relationships" xmlns:p="http://schemas.openxmlformats.org/presentationml/2006/main">
  <p:tag name="TIMING" val="|1.7|0.9|1.2|2.4|3|2.9|4.8|1.7"/>
</p:tagLst>
</file>

<file path=ppt/tags/tag14.xml><?xml version="1.0" encoding="utf-8"?>
<p:tagLst xmlns:a="http://schemas.openxmlformats.org/drawingml/2006/main" xmlns:r="http://schemas.openxmlformats.org/officeDocument/2006/relationships" xmlns:p="http://schemas.openxmlformats.org/presentationml/2006/main">
  <p:tag name="TIMING" val="|1.9|1.3|2.7|1.1|1.5"/>
</p:tagLst>
</file>

<file path=ppt/tags/tag15.xml><?xml version="1.0" encoding="utf-8"?>
<p:tagLst xmlns:a="http://schemas.openxmlformats.org/drawingml/2006/main" xmlns:r="http://schemas.openxmlformats.org/officeDocument/2006/relationships" xmlns:p="http://schemas.openxmlformats.org/presentationml/2006/main">
  <p:tag name="TIMING" val="|2.8|1.1|1.5"/>
</p:tagLst>
</file>

<file path=ppt/tags/tag16.xml><?xml version="1.0" encoding="utf-8"?>
<p:tagLst xmlns:a="http://schemas.openxmlformats.org/drawingml/2006/main" xmlns:r="http://schemas.openxmlformats.org/officeDocument/2006/relationships" xmlns:p="http://schemas.openxmlformats.org/presentationml/2006/main">
  <p:tag name="TIMING" val="|1|1.4|3"/>
</p:tagLst>
</file>

<file path=ppt/tags/tag17.xml><?xml version="1.0" encoding="utf-8"?>
<p:tagLst xmlns:a="http://schemas.openxmlformats.org/drawingml/2006/main" xmlns:r="http://schemas.openxmlformats.org/officeDocument/2006/relationships" xmlns:p="http://schemas.openxmlformats.org/presentationml/2006/main">
  <p:tag name="TIMING" val="|2|0.8|1"/>
</p:tagLst>
</file>

<file path=ppt/tags/tag18.xml><?xml version="1.0" encoding="utf-8"?>
<p:tagLst xmlns:a="http://schemas.openxmlformats.org/drawingml/2006/main" xmlns:r="http://schemas.openxmlformats.org/officeDocument/2006/relationships" xmlns:p="http://schemas.openxmlformats.org/presentationml/2006/main">
  <p:tag name="TIMING" val="|1|2.4|1.7|4.8"/>
</p:tagLst>
</file>

<file path=ppt/tags/tag19.xml><?xml version="1.0" encoding="utf-8"?>
<p:tagLst xmlns:a="http://schemas.openxmlformats.org/drawingml/2006/main" xmlns:r="http://schemas.openxmlformats.org/officeDocument/2006/relationships" xmlns:p="http://schemas.openxmlformats.org/presentationml/2006/main">
  <p:tag name="TIMING" val="|2.5|2.8"/>
</p:tagLst>
</file>

<file path=ppt/tags/tag2.xml><?xml version="1.0" encoding="utf-8"?>
<p:tagLst xmlns:a="http://schemas.openxmlformats.org/drawingml/2006/main" xmlns:r="http://schemas.openxmlformats.org/officeDocument/2006/relationships" xmlns:p="http://schemas.openxmlformats.org/presentationml/2006/main">
  <p:tag name="TIMING" val="|0.8|2.5"/>
</p:tagLst>
</file>

<file path=ppt/tags/tag20.xml><?xml version="1.0" encoding="utf-8"?>
<p:tagLst xmlns:a="http://schemas.openxmlformats.org/drawingml/2006/main" xmlns:r="http://schemas.openxmlformats.org/officeDocument/2006/relationships" xmlns:p="http://schemas.openxmlformats.org/presentationml/2006/main">
  <p:tag name="TIMING" val="|2.6|3.5|1.8|1.5"/>
</p:tagLst>
</file>

<file path=ppt/tags/tag21.xml><?xml version="1.0" encoding="utf-8"?>
<p:tagLst xmlns:a="http://schemas.openxmlformats.org/drawingml/2006/main" xmlns:r="http://schemas.openxmlformats.org/officeDocument/2006/relationships" xmlns:p="http://schemas.openxmlformats.org/presentationml/2006/main">
  <p:tag name="TIMING" val="|2.8|1.6"/>
</p:tagLst>
</file>

<file path=ppt/tags/tag22.xml><?xml version="1.0" encoding="utf-8"?>
<p:tagLst xmlns:a="http://schemas.openxmlformats.org/drawingml/2006/main" xmlns:r="http://schemas.openxmlformats.org/officeDocument/2006/relationships" xmlns:p="http://schemas.openxmlformats.org/presentationml/2006/main">
  <p:tag name="TIMING" val="|2.5|1.8|3.1|3.6"/>
</p:tagLst>
</file>

<file path=ppt/tags/tag23.xml><?xml version="1.0" encoding="utf-8"?>
<p:tagLst xmlns:a="http://schemas.openxmlformats.org/drawingml/2006/main" xmlns:r="http://schemas.openxmlformats.org/officeDocument/2006/relationships" xmlns:p="http://schemas.openxmlformats.org/presentationml/2006/main">
  <p:tag name="TIMING" val="|2.3"/>
</p:tagLst>
</file>

<file path=ppt/tags/tag24.xml><?xml version="1.0" encoding="utf-8"?>
<p:tagLst xmlns:a="http://schemas.openxmlformats.org/drawingml/2006/main" xmlns:r="http://schemas.openxmlformats.org/officeDocument/2006/relationships" xmlns:p="http://schemas.openxmlformats.org/presentationml/2006/main">
  <p:tag name="TIMING" val="|0.9|2.3|12.3|2.4|6.2|2.9"/>
</p:tagLst>
</file>

<file path=ppt/tags/tag25.xml><?xml version="1.0" encoding="utf-8"?>
<p:tagLst xmlns:a="http://schemas.openxmlformats.org/drawingml/2006/main" xmlns:r="http://schemas.openxmlformats.org/officeDocument/2006/relationships" xmlns:p="http://schemas.openxmlformats.org/presentationml/2006/main">
  <p:tag name="TIMING" val="|2|1.7|2"/>
</p:tagLst>
</file>

<file path=ppt/tags/tag26.xml><?xml version="1.0" encoding="utf-8"?>
<p:tagLst xmlns:a="http://schemas.openxmlformats.org/drawingml/2006/main" xmlns:r="http://schemas.openxmlformats.org/officeDocument/2006/relationships" xmlns:p="http://schemas.openxmlformats.org/presentationml/2006/main">
  <p:tag name="TIMING" val="|1|1.7|2.5"/>
</p:tagLst>
</file>

<file path=ppt/tags/tag27.xml><?xml version="1.0" encoding="utf-8"?>
<p:tagLst xmlns:a="http://schemas.openxmlformats.org/drawingml/2006/main" xmlns:r="http://schemas.openxmlformats.org/officeDocument/2006/relationships" xmlns:p="http://schemas.openxmlformats.org/presentationml/2006/main">
  <p:tag name="TIMING" val="|1.1|1.1|1|1.8|6.2|0.9"/>
</p:tagLst>
</file>

<file path=ppt/tags/tag28.xml><?xml version="1.0" encoding="utf-8"?>
<p:tagLst xmlns:a="http://schemas.openxmlformats.org/drawingml/2006/main" xmlns:r="http://schemas.openxmlformats.org/officeDocument/2006/relationships" xmlns:p="http://schemas.openxmlformats.org/presentationml/2006/main">
  <p:tag name="TIMING" val="|0.7|1.4|3.8|2.2"/>
</p:tagLst>
</file>

<file path=ppt/tags/tag29.xml><?xml version="1.0" encoding="utf-8"?>
<p:tagLst xmlns:a="http://schemas.openxmlformats.org/drawingml/2006/main" xmlns:r="http://schemas.openxmlformats.org/officeDocument/2006/relationships" xmlns:p="http://schemas.openxmlformats.org/presentationml/2006/main">
  <p:tag name="TIMING" val="|1|2|2.3"/>
</p:tagLst>
</file>

<file path=ppt/tags/tag3.xml><?xml version="1.0" encoding="utf-8"?>
<p:tagLst xmlns:a="http://schemas.openxmlformats.org/drawingml/2006/main" xmlns:r="http://schemas.openxmlformats.org/officeDocument/2006/relationships" xmlns:p="http://schemas.openxmlformats.org/presentationml/2006/main">
  <p:tag name="TIMING" val="|1|1.7|3.8|1.5|4.6|2.7"/>
</p:tagLst>
</file>

<file path=ppt/tags/tag30.xml><?xml version="1.0" encoding="utf-8"?>
<p:tagLst xmlns:a="http://schemas.openxmlformats.org/drawingml/2006/main" xmlns:r="http://schemas.openxmlformats.org/officeDocument/2006/relationships" xmlns:p="http://schemas.openxmlformats.org/presentationml/2006/main">
  <p:tag name="TIMING" val="|1.9|2.1"/>
</p:tagLst>
</file>

<file path=ppt/tags/tag31.xml><?xml version="1.0" encoding="utf-8"?>
<p:tagLst xmlns:a="http://schemas.openxmlformats.org/drawingml/2006/main" xmlns:r="http://schemas.openxmlformats.org/officeDocument/2006/relationships" xmlns:p="http://schemas.openxmlformats.org/presentationml/2006/main">
  <p:tag name="TIMING" val="|1.8|5|1|1|0.9"/>
</p:tagLst>
</file>

<file path=ppt/tags/tag32.xml><?xml version="1.0" encoding="utf-8"?>
<p:tagLst xmlns:a="http://schemas.openxmlformats.org/drawingml/2006/main" xmlns:r="http://schemas.openxmlformats.org/officeDocument/2006/relationships" xmlns:p="http://schemas.openxmlformats.org/presentationml/2006/main">
  <p:tag name="TIMING" val="|1.5|1.3|1.2|1.1|1.2"/>
</p:tagLst>
</file>

<file path=ppt/tags/tag33.xml><?xml version="1.0" encoding="utf-8"?>
<p:tagLst xmlns:a="http://schemas.openxmlformats.org/drawingml/2006/main" xmlns:r="http://schemas.openxmlformats.org/officeDocument/2006/relationships" xmlns:p="http://schemas.openxmlformats.org/presentationml/2006/main">
  <p:tag name="TIMING" val="|0.9|2.6|4.5|2.9|3.3|12.9|1.1"/>
</p:tagLst>
</file>

<file path=ppt/tags/tag34.xml><?xml version="1.0" encoding="utf-8"?>
<p:tagLst xmlns:a="http://schemas.openxmlformats.org/drawingml/2006/main" xmlns:r="http://schemas.openxmlformats.org/officeDocument/2006/relationships" xmlns:p="http://schemas.openxmlformats.org/presentationml/2006/main">
  <p:tag name="TIMING" val="|1.5"/>
</p:tagLst>
</file>

<file path=ppt/tags/tag35.xml><?xml version="1.0" encoding="utf-8"?>
<p:tagLst xmlns:a="http://schemas.openxmlformats.org/drawingml/2006/main" xmlns:r="http://schemas.openxmlformats.org/officeDocument/2006/relationships" xmlns:p="http://schemas.openxmlformats.org/presentationml/2006/main">
  <p:tag name="TIMING" val="|0.9|0.9|12.3|13.2|1.4|1.9|2|6.4|1.5"/>
</p:tagLst>
</file>

<file path=ppt/tags/tag4.xml><?xml version="1.0" encoding="utf-8"?>
<p:tagLst xmlns:a="http://schemas.openxmlformats.org/drawingml/2006/main" xmlns:r="http://schemas.openxmlformats.org/officeDocument/2006/relationships" xmlns:p="http://schemas.openxmlformats.org/presentationml/2006/main">
  <p:tag name="TIMING" val="|0.9|1.5|2.2|0.8|3.4|1.4|2.7|1.6|1.8|1.2|2.3|3.9"/>
</p:tagLst>
</file>

<file path=ppt/tags/tag5.xml><?xml version="1.0" encoding="utf-8"?>
<p:tagLst xmlns:a="http://schemas.openxmlformats.org/drawingml/2006/main" xmlns:r="http://schemas.openxmlformats.org/officeDocument/2006/relationships" xmlns:p="http://schemas.openxmlformats.org/presentationml/2006/main">
  <p:tag name="TIMING" val="|2.8|1.7|1.3|2.2|2.3|1.5"/>
</p:tagLst>
</file>

<file path=ppt/tags/tag6.xml><?xml version="1.0" encoding="utf-8"?>
<p:tagLst xmlns:a="http://schemas.openxmlformats.org/drawingml/2006/main" xmlns:r="http://schemas.openxmlformats.org/officeDocument/2006/relationships" xmlns:p="http://schemas.openxmlformats.org/presentationml/2006/main">
  <p:tag name="TIMING" val="|1.5|1.6|1.5|1.3|1.9|1.6|1.5|2|10.1|1.3|2.9|2.5"/>
</p:tagLst>
</file>

<file path=ppt/tags/tag7.xml><?xml version="1.0" encoding="utf-8"?>
<p:tagLst xmlns:a="http://schemas.openxmlformats.org/drawingml/2006/main" xmlns:r="http://schemas.openxmlformats.org/officeDocument/2006/relationships" xmlns:p="http://schemas.openxmlformats.org/presentationml/2006/main">
  <p:tag name="TIMING" val="|1.9|1|3.3|1.6"/>
</p:tagLst>
</file>

<file path=ppt/tags/tag8.xml><?xml version="1.0" encoding="utf-8"?>
<p:tagLst xmlns:a="http://schemas.openxmlformats.org/drawingml/2006/main" xmlns:r="http://schemas.openxmlformats.org/officeDocument/2006/relationships" xmlns:p="http://schemas.openxmlformats.org/presentationml/2006/main">
  <p:tag name="TIMING" val="|3.1|1|1.6|1.3|0.9"/>
</p:tagLst>
</file>

<file path=ppt/tags/tag9.xml><?xml version="1.0" encoding="utf-8"?>
<p:tagLst xmlns:a="http://schemas.openxmlformats.org/drawingml/2006/main" xmlns:r="http://schemas.openxmlformats.org/officeDocument/2006/relationships" xmlns:p="http://schemas.openxmlformats.org/presentationml/2006/main">
  <p:tag name="TIMING" val="|1.3|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3148</TotalTime>
  <Words>2005</Words>
  <Application>Microsoft Office PowerPoint</Application>
  <PresentationFormat>自定义</PresentationFormat>
  <Paragraphs>153</Paragraphs>
  <Slides>57</Slides>
  <Notes>1</Notes>
  <HiddenSlides>0</HiddenSlides>
  <MMClips>0</MMClips>
  <ScaleCrop>false</ScaleCrop>
  <HeadingPairs>
    <vt:vector size="4" baseType="variant">
      <vt:variant>
        <vt:lpstr>主题</vt:lpstr>
      </vt:variant>
      <vt:variant>
        <vt:i4>1</vt:i4>
      </vt:variant>
      <vt:variant>
        <vt:lpstr>幻灯片标题</vt:lpstr>
      </vt:variant>
      <vt:variant>
        <vt:i4>57</vt:i4>
      </vt:variant>
    </vt:vector>
  </HeadingPairs>
  <TitlesOfParts>
    <vt:vector size="58"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STU-60</cp:lastModifiedBy>
  <cp:revision>215</cp:revision>
  <dcterms:created xsi:type="dcterms:W3CDTF">2016-04-05T05:33:00Z</dcterms:created>
  <dcterms:modified xsi:type="dcterms:W3CDTF">2019-10-31T08:04:08Z</dcterms:modified>
</cp:coreProperties>
</file>