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93" r:id="rId2"/>
    <p:sldId id="256" r:id="rId3"/>
    <p:sldId id="257" r:id="rId4"/>
    <p:sldId id="258" r:id="rId5"/>
    <p:sldId id="259" r:id="rId6"/>
    <p:sldId id="268" r:id="rId7"/>
    <p:sldId id="287" r:id="rId8"/>
    <p:sldId id="271" r:id="rId9"/>
    <p:sldId id="288" r:id="rId10"/>
    <p:sldId id="266" r:id="rId11"/>
    <p:sldId id="273" r:id="rId12"/>
    <p:sldId id="289" r:id="rId13"/>
    <p:sldId id="284" r:id="rId14"/>
    <p:sldId id="272" r:id="rId15"/>
    <p:sldId id="290" r:id="rId16"/>
    <p:sldId id="264" r:id="rId17"/>
    <p:sldId id="291" r:id="rId18"/>
    <p:sldId id="276" r:id="rId19"/>
    <p:sldId id="292" r:id="rId20"/>
    <p:sldId id="275" r:id="rId21"/>
    <p:sldId id="274" r:id="rId22"/>
  </p:sldIdLst>
  <p:sldSz cx="12192000" cy="6858000"/>
  <p:notesSz cx="7104063" cy="10234613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6F6F"/>
    <a:srgbClr val="F89A9A"/>
    <a:srgbClr val="FCC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11" autoAdjust="0"/>
    <p:restoredTop sz="86372" autoAdjust="0"/>
  </p:normalViewPr>
  <p:slideViewPr>
    <p:cSldViewPr snapToGrid="0">
      <p:cViewPr varScale="1">
        <p:scale>
          <a:sx n="68" d="100"/>
          <a:sy n="68" d="100"/>
        </p:scale>
        <p:origin x="-126" y="-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19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932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9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3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317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371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37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339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37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0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37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6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938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25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7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3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31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37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28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37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04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033235" y="2296795"/>
            <a:ext cx="9936844" cy="1238791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800" b="1" dirty="0"/>
              <a:t>VBSE</a:t>
            </a:r>
            <a:r>
              <a:rPr lang="zh-CN" altLang="en-US" sz="4800" b="1" dirty="0"/>
              <a:t>跨专业综合实训总结</a:t>
            </a:r>
            <a:r>
              <a:rPr lang="zh-CN" altLang="en-US" sz="4800" b="1" dirty="0" smtClean="0"/>
              <a:t>报告</a:t>
            </a:r>
            <a:endParaRPr lang="en-US" altLang="zh-CN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/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童飞</a:t>
            </a: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童车制造有限公司</a:t>
            </a: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字"/>
          <p:cNvSpPr txBox="1"/>
          <p:nvPr/>
        </p:nvSpPr>
        <p:spPr>
          <a:xfrm>
            <a:off x="5015999" y="3731948"/>
            <a:ext cx="2177143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汇报人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何小娇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fontAlgn="auto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班    级：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16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财管四班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574982"/>
            <a:ext cx="12209145" cy="2320290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c7d05aec95501827989e2f5ee4695c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440091"/>
            <a:ext cx="4585335" cy="61137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grpSp>
        <p:nvGrpSpPr>
          <p:cNvPr id="9" name="组合 8"/>
          <p:cNvGrpSpPr/>
          <p:nvPr/>
        </p:nvGrpSpPr>
        <p:grpSpPr>
          <a:xfrm>
            <a:off x="568325" y="1562735"/>
            <a:ext cx="1159510" cy="1003300"/>
            <a:chOff x="895" y="1546"/>
            <a:chExt cx="1826" cy="1580"/>
          </a:xfrm>
        </p:grpSpPr>
        <p:sp>
          <p:nvSpPr>
            <p:cNvPr id="6" name="矩形 5"/>
            <p:cNvSpPr/>
            <p:nvPr/>
          </p:nvSpPr>
          <p:spPr>
            <a:xfrm>
              <a:off x="895" y="1546"/>
              <a:ext cx="1581" cy="1581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41" y="1746"/>
              <a:ext cx="1581" cy="1196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9785" y="1728470"/>
            <a:ext cx="424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财务</a:t>
            </a:r>
            <a:r>
              <a:rPr lang="zh-CN" altLang="en-US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经理</a:t>
            </a:r>
            <a:r>
              <a:rPr lang="en-US" altLang="zh-CN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——</a:t>
            </a:r>
            <a:r>
              <a:rPr lang="zh-CN" altLang="en-US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宋柳燕</a:t>
            </a:r>
            <a:endParaRPr lang="zh-CN" altLang="en-US" sz="32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550" y="3121025"/>
            <a:ext cx="51842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000" dirty="0">
                <a:latin typeface="方正宋刻本秀楷简体" panose="02000000000000000000" charset="-122"/>
                <a:ea typeface="方正宋刻本秀楷简体" panose="02000000000000000000" charset="-122"/>
              </a:rPr>
              <a:t>有钱有才有颜的部门经理</a:t>
            </a:r>
            <a:r>
              <a:rPr lang="zh-CN" altLang="en-US" sz="2000" dirty="0" smtClean="0">
                <a:latin typeface="方正宋刻本秀楷简体" panose="02000000000000000000" charset="-122"/>
                <a:ea typeface="方正宋刻本秀楷简体" panose="02000000000000000000" charset="-122"/>
              </a:rPr>
              <a:t>～</a:t>
            </a:r>
            <a:endParaRPr lang="en-US" altLang="zh-CN" sz="2000" dirty="0" smtClean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 dirty="0" smtClean="0">
                <a:latin typeface="方正宋刻本秀楷简体" panose="02000000000000000000" charset="-122"/>
                <a:ea typeface="方正宋刻本秀楷简体" panose="02000000000000000000" charset="-122"/>
              </a:rPr>
              <a:t>负责</a:t>
            </a:r>
            <a:r>
              <a:rPr lang="zh-CN" altLang="en-US" sz="2000" dirty="0">
                <a:latin typeface="方正宋刻本秀楷简体" panose="02000000000000000000" charset="-122"/>
                <a:ea typeface="方正宋刻本秀楷简体" panose="02000000000000000000" charset="-122"/>
              </a:rPr>
              <a:t>管理童飞公司经济活动</a:t>
            </a:r>
            <a:r>
              <a:rPr lang="zh-CN" altLang="en-US" sz="2000" dirty="0" smtClean="0">
                <a:latin typeface="方正宋刻本秀楷简体" panose="02000000000000000000" charset="-122"/>
                <a:ea typeface="方正宋刻本秀楷简体" panose="02000000000000000000" charset="-122"/>
              </a:rPr>
              <a:t>！</a:t>
            </a:r>
            <a:endParaRPr lang="en-US" altLang="zh-CN" sz="2000" dirty="0" smtClean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 dirty="0" smtClean="0">
                <a:latin typeface="方正宋刻本秀楷简体" panose="02000000000000000000" charset="-122"/>
                <a:ea typeface="方正宋刻本秀楷简体" panose="02000000000000000000" charset="-122"/>
              </a:rPr>
              <a:t>通过</a:t>
            </a:r>
            <a:r>
              <a:rPr lang="zh-CN" altLang="en-US" sz="2000" dirty="0">
                <a:latin typeface="方正宋刻本秀楷简体" panose="02000000000000000000" charset="-122"/>
                <a:ea typeface="方正宋刻本秀楷简体" panose="02000000000000000000" charset="-122"/>
              </a:rPr>
              <a:t>我们的管理，可以使公司发展稳中求进！</a:t>
            </a:r>
            <a:endParaRPr lang="zh-CN" altLang="en-US" sz="20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46240" y="194945"/>
            <a:ext cx="657860" cy="648779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39890" y="375920"/>
            <a:ext cx="613410" cy="61061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  <a:sym typeface="+mn-ea"/>
              </a:rPr>
              <a:t>H   A   P   </a:t>
            </a:r>
            <a:r>
              <a:rPr lang="en-US" altLang="zh-CN" sz="2800" dirty="0" err="1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  <a:sym typeface="+mn-ea"/>
              </a:rPr>
              <a:t>P</a:t>
            </a:r>
            <a:r>
              <a:rPr lang="en-US" altLang="zh-CN" sz="2800" dirty="0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  <a:sym typeface="+mn-ea"/>
              </a:rPr>
              <a:t>   Y     D   A   Y</a:t>
            </a:r>
          </a:p>
        </p:txBody>
      </p:sp>
      <p:sp>
        <p:nvSpPr>
          <p:cNvPr id="30" name="矩形 29"/>
          <p:cNvSpPr/>
          <p:nvPr/>
        </p:nvSpPr>
        <p:spPr>
          <a:xfrm flipV="1">
            <a:off x="7657" y="9842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"/>
                            </p:stCondLst>
                            <p:childTnLst>
                              <p:par>
                                <p:cTn id="38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/>
      <p:bldP spid="10" grpId="1"/>
      <p:bldP spid="11" grpId="0" animBg="1"/>
      <p:bldP spid="11" grpId="1" bldLvl="0" animBg="1"/>
      <p:bldP spid="12" grpId="0"/>
      <p:bldP spid="30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56294" y="1262750"/>
            <a:ext cx="5204012" cy="314052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976915" y="4893270"/>
            <a:ext cx="4562769" cy="7934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</a:rPr>
              <a:t>埋头苦干</a:t>
            </a:r>
            <a:r>
              <a:rPr lang="en-US" altLang="zh-CN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</a:rPr>
              <a:t>!!</a:t>
            </a:r>
            <a:endParaRPr lang="zh-CN" altLang="en-US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9854" y="789637"/>
            <a:ext cx="1015663" cy="5349543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颜值</a:t>
            </a:r>
            <a:r>
              <a:rPr lang="zh-CN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与才华并存的小姐姐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6270" y="2608580"/>
            <a:ext cx="2994436" cy="274129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36270" y="5494020"/>
            <a:ext cx="2740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童 飞</a:t>
            </a:r>
            <a:endParaRPr lang="zh-CN" altLang="en-US" sz="36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201706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8" grpId="1"/>
      <p:bldP spid="6" grpId="0"/>
      <p:bldP spid="7" grpId="0" animBg="1"/>
      <p:bldP spid="12" grpId="0" bldLvl="0" animBg="1"/>
      <p:bldP spid="30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706548" y="2167890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rgbClr val="FCC95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8264" y="2168525"/>
            <a:ext cx="1015663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latin typeface="TypeLand 康熙字典體試用版" charset="-120"/>
                <a:ea typeface="TypeLand 康熙字典體試用版" charset="-120"/>
              </a:rPr>
              <a:t>营销部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7277" y="2296795"/>
            <a:ext cx="7386638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dirty="0"/>
              <a:t>营销部是一个企业的经济命脉，营销部业绩的好坏直接影响到企业的收入</a:t>
            </a:r>
            <a:r>
              <a:rPr lang="zh-CN" altLang="en-US" sz="2400" dirty="0" smtClean="0"/>
              <a:t>。要</a:t>
            </a:r>
            <a:r>
              <a:rPr lang="zh-CN" altLang="en-US" sz="2400" dirty="0"/>
              <a:t>有较好的沟通能力，市场开发和分析能力</a:t>
            </a:r>
            <a:r>
              <a:rPr lang="zh-CN" altLang="en-US" sz="2400" dirty="0" smtClean="0"/>
              <a:t>，有</a:t>
            </a:r>
            <a:r>
              <a:rPr lang="zh-CN" altLang="en-US" sz="2400" dirty="0"/>
              <a:t>号召力，熟悉营销模式，具有业务开拓渠道，有良好的营销管理策略及经验</a:t>
            </a:r>
            <a:endParaRPr lang="zh-CN" altLang="en-US" sz="2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5"/>
          <a:srcRect b="78662"/>
          <a:stretch>
            <a:fillRect/>
          </a:stretch>
        </p:blipFill>
        <p:spPr>
          <a:xfrm flipH="1">
            <a:off x="-8255" y="4006850"/>
            <a:ext cx="6965315" cy="100139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-8255" y="1905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12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0" grpId="0" animBg="1"/>
      <p:bldP spid="10" grpId="1" bldLvl="0" animBg="1"/>
      <p:bldP spid="9" grpId="0"/>
      <p:bldP spid="3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98240" y="1223681"/>
            <a:ext cx="2037080" cy="234628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9165" y="1532890"/>
            <a:ext cx="2037080" cy="20370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460490" y="1223681"/>
            <a:ext cx="2037080" cy="234628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212580" y="1223681"/>
            <a:ext cx="2037080" cy="2346289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587240" y="474980"/>
            <a:ext cx="3017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TypeLand 康熙字典體試用版" charset="-120"/>
                <a:ea typeface="TypeLand 康熙字典體試用版" charset="-120"/>
              </a:rPr>
              <a:t>营销经理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803092" y="3993776"/>
            <a:ext cx="1957459" cy="30372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dirty="0">
                <a:latin typeface="+mj-ea"/>
                <a:ea typeface="+mj-ea"/>
                <a:sym typeface="+mn-ea"/>
              </a:rPr>
              <a:t>口才好，性格</a:t>
            </a:r>
            <a:r>
              <a:rPr lang="zh-CN" altLang="en-US" dirty="0" smtClean="0">
                <a:latin typeface="+mj-ea"/>
                <a:ea typeface="+mj-ea"/>
                <a:sym typeface="+mn-ea"/>
              </a:rPr>
              <a:t>柔</a:t>
            </a:r>
            <a:endParaRPr lang="en-US" altLang="zh-CN" dirty="0" smtClean="0">
              <a:latin typeface="+mj-ea"/>
              <a:ea typeface="+mj-ea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dirty="0" smtClean="0">
                <a:latin typeface="+mj-ea"/>
                <a:ea typeface="+mj-ea"/>
                <a:sym typeface="+mn-ea"/>
              </a:rPr>
              <a:t>一流</a:t>
            </a:r>
            <a:r>
              <a:rPr lang="zh-CN" altLang="en-US" dirty="0">
                <a:latin typeface="+mj-ea"/>
                <a:ea typeface="+mj-ea"/>
                <a:sym typeface="+mn-ea"/>
              </a:rPr>
              <a:t>的营销</a:t>
            </a:r>
            <a:r>
              <a:rPr lang="zh-CN" altLang="en-US" dirty="0" smtClean="0">
                <a:latin typeface="+mj-ea"/>
                <a:ea typeface="+mj-ea"/>
                <a:sym typeface="+mn-ea"/>
              </a:rPr>
              <a:t>才能</a:t>
            </a:r>
            <a:endParaRPr lang="en-US" altLang="zh-CN" dirty="0" smtClean="0">
              <a:latin typeface="+mj-ea"/>
              <a:ea typeface="+mj-ea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dirty="0" smtClean="0">
                <a:latin typeface="+mj-ea"/>
                <a:ea typeface="+mj-ea"/>
                <a:sym typeface="+mn-ea"/>
              </a:rPr>
              <a:t>只有</a:t>
            </a:r>
            <a:r>
              <a:rPr lang="zh-CN" altLang="en-US" dirty="0">
                <a:latin typeface="+mj-ea"/>
                <a:ea typeface="+mj-ea"/>
                <a:sym typeface="+mn-ea"/>
              </a:rPr>
              <a:t>你造不</a:t>
            </a:r>
            <a:r>
              <a:rPr lang="zh-CN" altLang="en-US" dirty="0" smtClean="0">
                <a:latin typeface="+mj-ea"/>
                <a:ea typeface="+mj-ea"/>
                <a:sym typeface="+mn-ea"/>
              </a:rPr>
              <a:t>出来货</a:t>
            </a:r>
            <a:endParaRPr lang="en-US" altLang="zh-CN" dirty="0" smtClean="0">
              <a:latin typeface="+mj-ea"/>
              <a:ea typeface="+mj-ea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dirty="0" smtClean="0">
                <a:latin typeface="+mj-ea"/>
                <a:ea typeface="+mj-ea"/>
                <a:sym typeface="+mn-ea"/>
              </a:rPr>
              <a:t>没有</a:t>
            </a:r>
            <a:r>
              <a:rPr lang="zh-CN" altLang="en-US" dirty="0">
                <a:latin typeface="+mj-ea"/>
                <a:ea typeface="+mj-ea"/>
                <a:sym typeface="+mn-ea"/>
              </a:rPr>
              <a:t>我卖不出去的</a:t>
            </a:r>
            <a:r>
              <a:rPr lang="zh-CN" altLang="en-US" dirty="0" smtClean="0">
                <a:latin typeface="+mj-ea"/>
                <a:ea typeface="+mj-ea"/>
                <a:sym typeface="+mn-ea"/>
              </a:rPr>
              <a:t>单</a:t>
            </a:r>
            <a:endParaRPr lang="zh-CN" altLang="en-US" dirty="0">
              <a:latin typeface="+mj-ea"/>
              <a:ea typeface="+mj-ea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98825" y="3993776"/>
            <a:ext cx="1588135" cy="2165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471545" y="4106927"/>
            <a:ext cx="1245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TypeLand 康熙字典體試用版" charset="-120"/>
                <a:ea typeface="TypeLand 康熙字典體試用版" charset="-120"/>
              </a:rPr>
              <a:t>韦</a:t>
            </a:r>
            <a:endParaRPr lang="en-US" altLang="zh-CN" sz="4000" dirty="0" smtClean="0">
              <a:latin typeface="TypeLand 康熙字典體試用版" charset="-120"/>
              <a:ea typeface="TypeLand 康熙字典體試用版" charset="-120"/>
            </a:endParaRPr>
          </a:p>
          <a:p>
            <a:pPr algn="ctr"/>
            <a:r>
              <a:rPr lang="zh-CN" altLang="en-US" sz="4000" dirty="0" smtClean="0">
                <a:latin typeface="TypeLand 康熙字典體試用版" charset="-120"/>
                <a:ea typeface="TypeLand 康熙字典體試用版" charset="-120"/>
              </a:rPr>
              <a:t>曼</a:t>
            </a:r>
            <a:endParaRPr lang="en-US" altLang="zh-CN" sz="4000" dirty="0" smtClean="0">
              <a:latin typeface="TypeLand 康熙字典體試用版" charset="-120"/>
              <a:ea typeface="TypeLand 康熙字典體試用版" charset="-120"/>
            </a:endParaRPr>
          </a:p>
          <a:p>
            <a:pPr algn="ctr"/>
            <a:r>
              <a:rPr lang="zh-CN" altLang="en-US" sz="4000" dirty="0" smtClean="0">
                <a:latin typeface="TypeLand 康熙字典體試用版" charset="-120"/>
                <a:ea typeface="TypeLand 康熙字典體試用版" charset="-120"/>
              </a:rPr>
              <a:t>曼</a:t>
            </a:r>
            <a:endParaRPr lang="zh-CN" altLang="en-US" sz="4000" dirty="0"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0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14" grpId="0"/>
      <p:bldP spid="12" grpId="0"/>
      <p:bldP spid="11" grpId="0" bldLvl="0" animBg="1"/>
      <p:bldP spid="8" grpId="0"/>
      <p:bldP spid="3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331574" y="3148707"/>
            <a:ext cx="3779520" cy="3473111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29" y="342891"/>
            <a:ext cx="2936924" cy="333250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14" name="文本框 13"/>
          <p:cNvSpPr txBox="1"/>
          <p:nvPr/>
        </p:nvSpPr>
        <p:spPr>
          <a:xfrm>
            <a:off x="338455" y="188750"/>
            <a:ext cx="5135880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</a:rPr>
              <a:t>嘘！营销部门正在商讨机密呢</a:t>
            </a:r>
            <a:r>
              <a:rPr lang="en-US" altLang="zh-CN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</a:rPr>
              <a:t>~</a:t>
            </a:r>
            <a:endParaRPr lang="zh-CN" alt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5009533" y="0"/>
            <a:ext cx="929603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3" y="1058592"/>
            <a:ext cx="3489062" cy="261679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</p:pic>
      <p:sp>
        <p:nvSpPr>
          <p:cNvPr id="16" name="文本框 7"/>
          <p:cNvSpPr txBox="1"/>
          <p:nvPr/>
        </p:nvSpPr>
        <p:spPr>
          <a:xfrm>
            <a:off x="6708187" y="491"/>
            <a:ext cx="1846659" cy="37853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F56F6F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“</a:t>
            </a:r>
            <a:r>
              <a:rPr lang="zh-CN" altLang="en-US" sz="3600" b="1" dirty="0" smtClean="0">
                <a:solidFill>
                  <a:srgbClr val="F56F6F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隔壁公司的</a:t>
            </a:r>
            <a:endParaRPr lang="en-US" altLang="zh-CN" sz="3600" b="1" dirty="0" smtClean="0">
              <a:solidFill>
                <a:srgbClr val="F56F6F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56F6F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小哥哥好帅啊”</a:t>
            </a:r>
            <a:endParaRPr lang="zh-CN" altLang="en-US" sz="3600" b="1" dirty="0">
              <a:solidFill>
                <a:srgbClr val="F56F6F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/>
      <p:bldP spid="14" grpId="1"/>
      <p:bldP spid="30" grpId="1" bldLvl="0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706548" y="2167890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rgbClr val="FCC95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013874" y="2166937"/>
            <a:ext cx="1015663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latin typeface="TypeLand 康熙字典體試用版" charset="-120"/>
                <a:ea typeface="TypeLand 康熙字典體試用版" charset="-120"/>
              </a:rPr>
              <a:t>采购</a:t>
            </a:r>
            <a:r>
              <a:rPr lang="zh-CN" altLang="en-US" sz="5400" dirty="0" smtClean="0">
                <a:latin typeface="TypeLand 康熙字典體試用版" charset="-120"/>
                <a:ea typeface="TypeLand 康熙字典體試用版" charset="-120"/>
              </a:rPr>
              <a:t>部</a:t>
            </a:r>
            <a:endParaRPr lang="zh-CN" altLang="en-US" sz="54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38602" y="2296795"/>
            <a:ext cx="5355312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dirty="0" smtClean="0"/>
              <a:t>采购</a:t>
            </a:r>
            <a:r>
              <a:rPr lang="zh-CN" altLang="en-US" sz="2800" dirty="0"/>
              <a:t>是保证企业生产经营正常进行的必要</a:t>
            </a:r>
            <a:r>
              <a:rPr lang="zh-CN" altLang="en-US" sz="2800" dirty="0" smtClean="0"/>
              <a:t>前提；</a:t>
            </a:r>
            <a:r>
              <a:rPr lang="zh-CN" altLang="en-US" sz="2800" dirty="0"/>
              <a:t>是保证质量的重要</a:t>
            </a:r>
            <a:r>
              <a:rPr lang="zh-CN" altLang="en-US" sz="2800" dirty="0" smtClean="0"/>
              <a:t>环节；</a:t>
            </a:r>
            <a:r>
              <a:rPr lang="zh-CN" altLang="en-US" sz="2800" dirty="0"/>
              <a:t>是控制成本的主要手段</a:t>
            </a:r>
            <a:r>
              <a:rPr lang="zh-CN" altLang="en-US" sz="2800" dirty="0" smtClean="0"/>
              <a:t>之一。</a:t>
            </a:r>
            <a:endParaRPr lang="zh-CN" altLang="en-US" sz="28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4"/>
          <a:srcRect b="78662"/>
          <a:stretch>
            <a:fillRect/>
          </a:stretch>
        </p:blipFill>
        <p:spPr>
          <a:xfrm flipH="1">
            <a:off x="-8255" y="4006850"/>
            <a:ext cx="6965315" cy="100139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0" y="1587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12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0" grpId="0" animBg="1"/>
      <p:bldP spid="10" grpId="1" bldLvl="0" animBg="1"/>
      <p:bldP spid="9" grpId="0"/>
      <p:bldP spid="3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073400" y="3431540"/>
            <a:ext cx="9124315" cy="22993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396018" y="3565861"/>
            <a:ext cx="8047355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dirty="0">
                <a:latin typeface="+mj-ea"/>
                <a:ea typeface="+mj-ea"/>
              </a:rPr>
              <a:t>公司公认颜值担当</a:t>
            </a:r>
            <a:r>
              <a:rPr lang="zh-CN" altLang="en-US" dirty="0" smtClean="0">
                <a:latin typeface="+mj-ea"/>
                <a:ea typeface="+mj-ea"/>
              </a:rPr>
              <a:t>～</a:t>
            </a:r>
            <a:endParaRPr lang="en-US" altLang="zh-CN" dirty="0" smtClean="0"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dirty="0" smtClean="0">
                <a:latin typeface="+mj-ea"/>
                <a:ea typeface="+mj-ea"/>
              </a:rPr>
              <a:t>不</a:t>
            </a:r>
            <a:r>
              <a:rPr lang="zh-CN" altLang="en-US" dirty="0">
                <a:latin typeface="+mj-ea"/>
                <a:ea typeface="+mj-ea"/>
              </a:rPr>
              <a:t>仅仅局限于美丽的外表</a:t>
            </a:r>
            <a:r>
              <a:rPr lang="zh-CN" altLang="en-US" dirty="0" smtClean="0">
                <a:latin typeface="+mj-ea"/>
                <a:ea typeface="+mj-ea"/>
              </a:rPr>
              <a:t>，</a:t>
            </a:r>
            <a:endParaRPr lang="en-US" altLang="zh-CN" dirty="0" smtClean="0"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dirty="0" smtClean="0">
                <a:latin typeface="+mj-ea"/>
                <a:ea typeface="+mj-ea"/>
              </a:rPr>
              <a:t>我</a:t>
            </a:r>
            <a:r>
              <a:rPr lang="zh-CN" altLang="en-US" dirty="0">
                <a:latin typeface="+mj-ea"/>
                <a:ea typeface="+mj-ea"/>
              </a:rPr>
              <a:t>还有过人的采购能力</a:t>
            </a:r>
            <a:r>
              <a:rPr lang="zh-CN" altLang="en-US" dirty="0" smtClean="0">
                <a:latin typeface="+mj-ea"/>
                <a:ea typeface="+mj-ea"/>
              </a:rPr>
              <a:t>。</a:t>
            </a:r>
            <a:endParaRPr lang="en-US" altLang="zh-CN" dirty="0" smtClean="0"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dirty="0" smtClean="0">
                <a:latin typeface="+mj-ea"/>
                <a:ea typeface="+mj-ea"/>
              </a:rPr>
              <a:t>为</a:t>
            </a:r>
            <a:r>
              <a:rPr lang="zh-CN" altLang="en-US" dirty="0">
                <a:latin typeface="+mj-ea"/>
                <a:ea typeface="+mj-ea"/>
              </a:rPr>
              <a:t>公司采购最优质的原材料</a:t>
            </a: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。</a:t>
            </a:r>
            <a:endParaRPr lang="zh-CN" altLang="en-US" sz="14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18205" y="2173605"/>
            <a:ext cx="56502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TypeLand 康熙字典體試用版" charset="-120"/>
                <a:ea typeface="TypeLand 康熙字典體試用版" charset="-120"/>
                <a:sym typeface="+mn-ea"/>
              </a:rPr>
              <a:t>采购</a:t>
            </a:r>
            <a:r>
              <a:rPr lang="zh-CN" altLang="en-US" sz="44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经理</a:t>
            </a:r>
            <a:r>
              <a:rPr lang="en-US" altLang="zh-CN" sz="44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——</a:t>
            </a:r>
            <a:r>
              <a:rPr lang="zh-CN" altLang="en-US" sz="44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高露</a:t>
            </a:r>
            <a:endParaRPr lang="zh-CN" altLang="en-US" sz="44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" y="1126490"/>
            <a:ext cx="3073655" cy="46043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635" y="1125855"/>
            <a:ext cx="3075305" cy="46050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 flipV="1">
            <a:off x="25210" y="254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50"/>
                            </p:stCondLst>
                            <p:childTnLst>
                              <p:par>
                                <p:cTn id="23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10" grpId="1"/>
      <p:bldP spid="6" grpId="0"/>
      <p:bldP spid="30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706548" y="2167890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rgbClr val="FCC95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145100" y="2168525"/>
            <a:ext cx="738664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>
                <a:latin typeface="TypeLand 康熙字典體試用版" charset="-120"/>
                <a:ea typeface="TypeLand 康熙字典體試用版" charset="-120"/>
              </a:rPr>
              <a:t>生产计划</a:t>
            </a:r>
            <a:r>
              <a:rPr lang="zh-CN" altLang="en-US" sz="3600" dirty="0" smtClean="0">
                <a:latin typeface="TypeLand 康熙字典體試用版" charset="-120"/>
                <a:ea typeface="TypeLand 康熙字典體試用版" charset="-120"/>
              </a:rPr>
              <a:t>部</a:t>
            </a:r>
            <a:endParaRPr lang="zh-CN" altLang="en-US" sz="36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4473" y="2287118"/>
            <a:ext cx="7940635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dirty="0"/>
              <a:t>根据销售订单与车间产能计算各工序工时；编制主生产计划；根据采购回复的物料到货计划安排上线生产，不断调整生产计划满足生产的可持续性；根据销售订单合理安排调货，组织人员生产，合理控制仓储库存。</a:t>
            </a:r>
            <a:endParaRPr lang="zh-CN" altLang="en-US" sz="2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4"/>
          <a:srcRect b="78662"/>
          <a:stretch>
            <a:fillRect/>
          </a:stretch>
        </p:blipFill>
        <p:spPr>
          <a:xfrm flipH="1">
            <a:off x="-8255" y="4006850"/>
            <a:ext cx="6965315" cy="100139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0" y="952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66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0" grpId="0" animBg="1"/>
      <p:bldP spid="10" grpId="1" bldLvl="0" animBg="1"/>
      <p:bldP spid="9" grpId="0"/>
      <p:bldP spid="3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8042" y="701028"/>
            <a:ext cx="4844356" cy="5688479"/>
            <a:chOff x="2069841" y="594995"/>
            <a:chExt cx="4844356" cy="5688479"/>
          </a:xfrm>
        </p:grpSpPr>
        <p:sp>
          <p:nvSpPr>
            <p:cNvPr id="5" name="矩形 4"/>
            <p:cNvSpPr/>
            <p:nvPr/>
          </p:nvSpPr>
          <p:spPr>
            <a:xfrm>
              <a:off x="2069841" y="594995"/>
              <a:ext cx="2448371" cy="2840504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654867" y="3435499"/>
              <a:ext cx="2259330" cy="2847975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353068" y="2721610"/>
            <a:ext cx="2092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TypeLand 康熙字典體試用版" charset="-120"/>
                <a:ea typeface="TypeLand 康熙字典體試用版" charset="-120"/>
                <a:sym typeface="+mn-ea"/>
              </a:rPr>
              <a:t>柳</a:t>
            </a:r>
            <a:r>
              <a:rPr lang="zh-CN" altLang="en-US" sz="36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梦婷</a:t>
            </a:r>
            <a:endParaRPr lang="zh-CN" altLang="en-US" sz="36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253" name="乘号"/>
          <p:cNvSpPr/>
          <p:nvPr/>
        </p:nvSpPr>
        <p:spPr>
          <a:xfrm>
            <a:off x="2651393" y="3590720"/>
            <a:ext cx="701675" cy="701675"/>
          </a:xfrm>
          <a:prstGeom prst="mathMultiply">
            <a:avLst>
              <a:gd name="adj1" fmla="val 590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1165" y="3590720"/>
            <a:ext cx="2092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李胜男</a:t>
            </a:r>
            <a:endParaRPr lang="zh-CN" altLang="en-US" sz="36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43955" y="1221738"/>
            <a:ext cx="4326386" cy="5004249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chemeClr val="tx1"/>
                </a:solidFill>
              </a:rPr>
              <a:t>因为我们公司是制造业公司</a:t>
            </a:r>
            <a:r>
              <a:rPr lang="zh-CN" altLang="en-US" dirty="0" smtClean="0">
                <a:solidFill>
                  <a:schemeClr val="tx1"/>
                </a:solidFill>
              </a:rPr>
              <a:t>，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 smtClean="0">
                <a:solidFill>
                  <a:schemeClr val="tx1"/>
                </a:solidFill>
              </a:rPr>
              <a:t>我们</a:t>
            </a:r>
            <a:r>
              <a:rPr lang="zh-CN" altLang="en-US" dirty="0">
                <a:solidFill>
                  <a:schemeClr val="tx1"/>
                </a:solidFill>
              </a:rPr>
              <a:t>部门的任务是很重的</a:t>
            </a:r>
            <a:r>
              <a:rPr lang="zh-CN" altLang="en-US" dirty="0" smtClean="0">
                <a:solidFill>
                  <a:schemeClr val="tx1"/>
                </a:solidFill>
              </a:rPr>
              <a:t>！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 smtClean="0">
                <a:solidFill>
                  <a:schemeClr val="tx1"/>
                </a:solidFill>
              </a:rPr>
              <a:t>所以</a:t>
            </a:r>
            <a:r>
              <a:rPr lang="zh-CN" altLang="en-US" dirty="0">
                <a:solidFill>
                  <a:schemeClr val="tx1"/>
                </a:solidFill>
              </a:rPr>
              <a:t>拜托了两个美丽的小</a:t>
            </a:r>
            <a:r>
              <a:rPr lang="zh-CN" altLang="en-US" dirty="0" smtClean="0">
                <a:solidFill>
                  <a:schemeClr val="tx1"/>
                </a:solidFill>
              </a:rPr>
              <a:t>姐姐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 smtClean="0">
                <a:solidFill>
                  <a:schemeClr val="tx1"/>
                </a:solidFill>
              </a:rPr>
              <a:t>负责</a:t>
            </a:r>
            <a:r>
              <a:rPr lang="zh-CN" altLang="en-US" dirty="0">
                <a:solidFill>
                  <a:schemeClr val="tx1"/>
                </a:solidFill>
              </a:rPr>
              <a:t>组织其他工作人员生产</a:t>
            </a:r>
            <a:r>
              <a:rPr lang="zh-CN" altLang="en-US" dirty="0" smtClean="0">
                <a:solidFill>
                  <a:schemeClr val="tx1"/>
                </a:solidFill>
              </a:rPr>
              <a:t>～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 smtClean="0">
                <a:solidFill>
                  <a:schemeClr val="tx1"/>
                </a:solidFill>
              </a:rPr>
              <a:t>只有</a:t>
            </a:r>
            <a:r>
              <a:rPr lang="zh-CN" altLang="en-US" dirty="0">
                <a:solidFill>
                  <a:schemeClr val="tx1"/>
                </a:solidFill>
              </a:rPr>
              <a:t>齐心协力，才能做大事呀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320428" y="562459"/>
            <a:ext cx="2310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生产计划部</a:t>
            </a:r>
            <a:endParaRPr lang="zh-CN" altLang="en-US" sz="32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400"/>
                            </p:stCondLst>
                            <p:childTnLst>
                              <p:par>
                                <p:cTn id="42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3" grpId="0" animBg="1"/>
      <p:bldP spid="253" grpId="1" bldLvl="0" animBg="1"/>
      <p:bldP spid="9" grpId="0"/>
      <p:bldP spid="13" grpId="1" bldLvl="0" animBg="1"/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706548" y="2167890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rgbClr val="FCC95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8264" y="2168525"/>
            <a:ext cx="1015663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latin typeface="TypeLand 康熙字典體試用版" charset="-120"/>
                <a:ea typeface="TypeLand 康熙字典體試用版" charset="-120"/>
              </a:rPr>
              <a:t>仓储</a:t>
            </a:r>
            <a:r>
              <a:rPr lang="zh-CN" altLang="en-US" sz="5400" dirty="0" smtClean="0">
                <a:latin typeface="TypeLand 康熙字典體試用版" charset="-120"/>
                <a:ea typeface="TypeLand 康熙字典體試用版" charset="-120"/>
              </a:rPr>
              <a:t>部</a:t>
            </a:r>
            <a:endParaRPr lang="zh-CN" altLang="en-US" sz="54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1274" y="2296795"/>
            <a:ext cx="6832640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仓储部主要负责管理公司各类原材料、辅料、产成品、零部件、设备、废旧物料等物资的入库、保管、库存控制、出库、配送等活动，为公司的生产经营活动提供保障，为公司的发展提供</a:t>
            </a:r>
            <a:r>
              <a:rPr lang="zh-CN" altLang="en-US" sz="24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服务。</a:t>
            </a:r>
            <a:endParaRPr lang="zh-CN" altLang="en-US" sz="2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4"/>
          <a:srcRect b="78662"/>
          <a:stretch>
            <a:fillRect/>
          </a:stretch>
        </p:blipFill>
        <p:spPr>
          <a:xfrm flipH="1">
            <a:off x="-8255" y="4006850"/>
            <a:ext cx="6965315" cy="100139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0" y="952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888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0" grpId="0" animBg="1"/>
      <p:bldP spid="10" grpId="1" bldLvl="0" animBg="1"/>
      <p:bldP spid="9" grpId="0"/>
      <p:bldP spid="3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6" y="0"/>
            <a:ext cx="12209145" cy="49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0" y="4574982"/>
            <a:ext cx="12209145" cy="2320290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7571" y="4668520"/>
            <a:ext cx="4385816" cy="205740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北京童飞童车制造有限公司于</a:t>
            </a:r>
            <a:r>
              <a:rPr lang="en-US" altLang="zh-CN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2011</a:t>
            </a: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年</a:t>
            </a:r>
            <a:r>
              <a:rPr lang="en-US" altLang="zh-CN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10</a:t>
            </a: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月</a:t>
            </a:r>
            <a:r>
              <a:rPr lang="en-US" altLang="zh-CN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4</a:t>
            </a: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日注册成立，</a:t>
            </a:r>
            <a:endParaRPr lang="en-US" altLang="zh-CN" sz="1400" dirty="0">
              <a:solidFill>
                <a:schemeClr val="accent2">
                  <a:lumMod val="50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注册资金</a:t>
            </a:r>
            <a:r>
              <a:rPr lang="en-US" altLang="zh-CN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900</a:t>
            </a: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万元，</a:t>
            </a:r>
            <a:endParaRPr lang="en-US" altLang="zh-CN" sz="1400" dirty="0">
              <a:solidFill>
                <a:schemeClr val="accent2">
                  <a:lumMod val="50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公司自成立以来</a:t>
            </a:r>
            <a:r>
              <a:rPr lang="zh-CN" altLang="en-US" sz="1400" dirty="0" smtClean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一直</a:t>
            </a:r>
            <a:endParaRPr lang="en-US" altLang="zh-CN" sz="1400" dirty="0" smtClean="0">
              <a:solidFill>
                <a:schemeClr val="accent2">
                  <a:lumMod val="50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秉承“为孩子成长助力”的理念，</a:t>
            </a:r>
            <a:endParaRPr lang="en-US" altLang="zh-CN" sz="1400" dirty="0" smtClean="0">
              <a:solidFill>
                <a:schemeClr val="accent2">
                  <a:lumMod val="50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是</a:t>
            </a: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一家</a:t>
            </a:r>
            <a:r>
              <a:rPr lang="zh-CN" altLang="en-US" sz="1400" dirty="0" smtClean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童车研发</a:t>
            </a: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、制造、销售于一体的有限公司，</a:t>
            </a:r>
            <a:endParaRPr lang="en-US" altLang="zh-CN" sz="1400" dirty="0">
              <a:solidFill>
                <a:schemeClr val="accent2">
                  <a:lumMod val="50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优适童车致力于打造更安全、更舒适的儿童自行车，让孩子尽情享受骑行的乐趣</a:t>
            </a:r>
            <a:r>
              <a:rPr lang="en-US" altLang="zh-CN" sz="1400" dirty="0">
                <a:solidFill>
                  <a:schemeClr val="accent2">
                    <a:lumMod val="50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!</a:t>
            </a:r>
            <a:endParaRPr lang="zh-CN" altLang="en-US" sz="1400" dirty="0">
              <a:solidFill>
                <a:schemeClr val="accent2">
                  <a:lumMod val="50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28517" y="1577008"/>
            <a:ext cx="2031325" cy="43334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2000" dirty="0" smtClean="0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</a:rPr>
              <a:t>童  飞</a:t>
            </a:r>
            <a:endParaRPr lang="zh-CN" altLang="en-US" sz="12000" dirty="0">
              <a:solidFill>
                <a:schemeClr val="bg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bldLvl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5760" y="1470660"/>
            <a:ext cx="11460480" cy="39173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781986" y="1150620"/>
            <a:ext cx="2704091" cy="249936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899910" y="3649980"/>
            <a:ext cx="2539365" cy="191579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479915" y="1150620"/>
            <a:ext cx="2386965" cy="191579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39275" y="3066415"/>
            <a:ext cx="2386965" cy="304736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77630" y="1513352"/>
            <a:ext cx="584775" cy="38746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600" dirty="0">
                <a:latin typeface="TypeLand 康熙字典體試用版" charset="-120"/>
                <a:ea typeface="TypeLand 康熙字典體試用版" charset="-120"/>
              </a:rPr>
              <a:t>仓储</a:t>
            </a:r>
            <a:r>
              <a:rPr lang="zh-CN" altLang="en-US" sz="2600" dirty="0" smtClean="0">
                <a:latin typeface="TypeLand 康熙字典體試用版" charset="-120"/>
                <a:ea typeface="TypeLand 康熙字典體試用版" charset="-120"/>
              </a:rPr>
              <a:t>经理</a:t>
            </a:r>
            <a:r>
              <a:rPr lang="en-US" altLang="zh-CN" sz="2600" dirty="0" smtClean="0">
                <a:latin typeface="TypeLand 康熙字典體試用版" charset="-120"/>
                <a:ea typeface="TypeLand 康熙字典體試用版" charset="-120"/>
              </a:rPr>
              <a:t>——</a:t>
            </a:r>
            <a:r>
              <a:rPr lang="zh-CN" altLang="en-US" sz="2600" dirty="0" smtClean="0">
                <a:latin typeface="TypeLand 康熙字典體試用版" charset="-120"/>
                <a:ea typeface="TypeLand 康熙字典體試用版" charset="-120"/>
              </a:rPr>
              <a:t>但瑞琪</a:t>
            </a:r>
            <a:endParaRPr lang="en-US" altLang="zh-CN" sz="2600" dirty="0">
              <a:latin typeface="TypeLand 康熙字典體試用版" charset="-120"/>
              <a:ea typeface="TypeLand 康熙字典體試用版" charset="-12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767840" y="2080895"/>
            <a:ext cx="0" cy="26974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919730" y="2256690"/>
            <a:ext cx="4300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/>
              <a:t>只有细心的宝宝才能胜任仓储经理哦，无论是入库还有出库等业务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pPr>
              <a:lnSpc>
                <a:spcPct val="200000"/>
              </a:lnSpc>
            </a:pPr>
            <a:r>
              <a:rPr lang="zh-CN" altLang="en-US" dirty="0" smtClean="0"/>
              <a:t>我</a:t>
            </a:r>
            <a:r>
              <a:rPr lang="zh-CN" altLang="en-US" dirty="0"/>
              <a:t>都可以领导我们的员工完成每一项任务，不出错是我对自己和成员的要求！ </a:t>
            </a:r>
          </a:p>
        </p:txBody>
      </p:sp>
      <p:sp>
        <p:nvSpPr>
          <p:cNvPr id="30" name="矩形 29"/>
          <p:cNvSpPr/>
          <p:nvPr/>
        </p:nvSpPr>
        <p:spPr>
          <a:xfrm flipV="1">
            <a:off x="1" y="21663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9" grpId="2"/>
      <p:bldP spid="11" grpId="0"/>
      <p:bldP spid="30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01238" y="4009447"/>
            <a:ext cx="2509520" cy="239172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20027" y="593725"/>
            <a:ext cx="2509520" cy="22397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284312" y="4190115"/>
            <a:ext cx="2889647" cy="20964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 flipV="1">
            <a:off x="160505" y="0"/>
            <a:ext cx="5718522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997975" y="305063"/>
            <a:ext cx="2889647" cy="242243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709684" y="3125337"/>
            <a:ext cx="3098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3807725" y="2456597"/>
            <a:ext cx="0" cy="668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3807725" y="2456597"/>
            <a:ext cx="13920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5199796" y="593725"/>
            <a:ext cx="0" cy="186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6184710" y="593725"/>
            <a:ext cx="4490112" cy="2531612"/>
            <a:chOff x="6184710" y="593725"/>
            <a:chExt cx="4490112" cy="2531612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7576781" y="3125337"/>
              <a:ext cx="30980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7565408" y="2456597"/>
              <a:ext cx="0" cy="668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6184710" y="2456597"/>
              <a:ext cx="13920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6184710" y="593725"/>
              <a:ext cx="0" cy="18628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709683" y="3662784"/>
            <a:ext cx="4492387" cy="2555638"/>
            <a:chOff x="709683" y="3662784"/>
            <a:chExt cx="4492387" cy="2555638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709683" y="3662784"/>
              <a:ext cx="30980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3807725" y="3686810"/>
              <a:ext cx="0" cy="668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3809999" y="4355550"/>
              <a:ext cx="13920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202070" y="4355550"/>
              <a:ext cx="0" cy="18628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6207456" y="3675077"/>
            <a:ext cx="4478739" cy="2553951"/>
            <a:chOff x="6207456" y="3675077"/>
            <a:chExt cx="4478739" cy="2553951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7588154" y="3675077"/>
              <a:ext cx="30980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7588154" y="3675077"/>
              <a:ext cx="0" cy="668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6207456" y="4369890"/>
              <a:ext cx="13920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207456" y="4366156"/>
              <a:ext cx="0" cy="18628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矩形 61"/>
          <p:cNvSpPr/>
          <p:nvPr/>
        </p:nvSpPr>
        <p:spPr>
          <a:xfrm>
            <a:off x="3966947" y="1063496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其</a:t>
            </a:r>
            <a:endParaRPr lang="zh-CN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69313" y="4958709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员</a:t>
            </a:r>
            <a:endParaRPr lang="zh-CN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005616" y="4958709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成</a:t>
            </a:r>
            <a:endParaRPr lang="zh-CN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657940" y="1054613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他</a:t>
            </a:r>
            <a:endParaRPr lang="zh-CN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017872" y="2779683"/>
            <a:ext cx="1535881" cy="1483287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0" grpId="1" bldLvl="0" animBg="1"/>
      <p:bldP spid="15" grpId="0" animBg="1"/>
      <p:bldP spid="62" grpId="0"/>
      <p:bldP spid="63" grpId="0"/>
      <p:bldP spid="64" grpId="0"/>
      <p:bldP spid="65" grpId="0"/>
      <p:bldP spid="3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156970"/>
            <a:ext cx="12209145" cy="454469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c7d05aec95501827989e2f5ee4695c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735" y="-20320"/>
            <a:ext cx="3644900" cy="24777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133715" y="1922145"/>
            <a:ext cx="1797050" cy="3014980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rgbClr val="FCC95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473556" y="2070735"/>
            <a:ext cx="1415772" cy="271843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8000" dirty="0" smtClean="0">
                <a:latin typeface="TypeLand 康熙字典體試用版" charset="-120"/>
                <a:ea typeface="TypeLand 康熙字典體試用版" charset="-120"/>
              </a:rPr>
              <a:t>简 介</a:t>
            </a:r>
            <a:endParaRPr lang="zh-CN" altLang="en-US" sz="80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592945" y="4156075"/>
            <a:ext cx="687070" cy="1148080"/>
            <a:chOff x="15993" y="7659"/>
            <a:chExt cx="1082" cy="1808"/>
          </a:xfrm>
        </p:grpSpPr>
        <p:pic>
          <p:nvPicPr>
            <p:cNvPr id="8" name="图片 7" descr="7ae253324a9dc50efcc2889339175ecd"/>
            <p:cNvPicPr>
              <a:picLocks noChangeAspect="1"/>
            </p:cNvPicPr>
            <p:nvPr/>
          </p:nvPicPr>
          <p:blipFill>
            <a:blip r:embed="rId4"/>
            <a:srcRect l="31403" t="14361" r="32458" b="25375"/>
            <a:stretch>
              <a:fillRect/>
            </a:stretch>
          </p:blipFill>
          <p:spPr>
            <a:xfrm>
              <a:off x="15993" y="7660"/>
              <a:ext cx="1082" cy="180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6003" y="7659"/>
              <a:ext cx="969" cy="1808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TypeLand 康熙字典體試用版" charset="-120"/>
                  <a:ea typeface="TypeLand 康熙字典體試用版" charset="-120"/>
                </a:rPr>
                <a:t>童飞</a:t>
              </a:r>
              <a:endParaRPr lang="zh-CN" altLang="en-US" sz="2800" dirty="0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836370" y="1679575"/>
            <a:ext cx="5586145" cy="35013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北京童飞童车制造有限公司于</a:t>
            </a:r>
            <a:r>
              <a:rPr lang="en-US" altLang="zh-CN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2011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年</a:t>
            </a:r>
            <a:r>
              <a:rPr lang="en-US" altLang="zh-CN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10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月</a:t>
            </a:r>
            <a:r>
              <a:rPr lang="en-US" altLang="zh-CN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4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日注册成立，</a:t>
            </a:r>
            <a:endParaRPr lang="en-US" altLang="zh-CN" sz="2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注册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资金</a:t>
            </a:r>
            <a:r>
              <a:rPr lang="en-US" altLang="zh-CN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900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万元，</a:t>
            </a:r>
            <a:endParaRPr lang="en-US" altLang="zh-CN" sz="2600" dirty="0" smtClean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公司自成立以来一直</a:t>
            </a:r>
            <a:endParaRPr lang="en-US" altLang="zh-CN" sz="2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秉承“为孩子成长助力”的理念，</a:t>
            </a:r>
            <a:endParaRPr lang="en-US" altLang="zh-CN" sz="2600" dirty="0" smtClean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是一家童车研发、制造、销售于一体的有限公司</a:t>
            </a:r>
            <a:endParaRPr lang="zh-CN" altLang="en-US" sz="2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-8255" y="127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0" grpId="1" animBg="1"/>
      <p:bldP spid="10" grpId="2" animBg="1"/>
      <p:bldP spid="12" grpId="0"/>
      <p:bldP spid="14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" y="-1270"/>
            <a:ext cx="12187668" cy="680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68475" y="1264285"/>
            <a:ext cx="1882775" cy="432752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651250" y="1264920"/>
            <a:ext cx="7485380" cy="432689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160435" y="2068830"/>
            <a:ext cx="1415772" cy="271843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8000" dirty="0" smtClean="0">
                <a:latin typeface="TypeLand 康熙字典體試用版" charset="-120"/>
                <a:ea typeface="TypeLand 康熙字典體試用版" charset="-120"/>
              </a:rPr>
              <a:t>文 化</a:t>
            </a:r>
            <a:endParaRPr lang="zh-CN" altLang="en-US" sz="80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88460" y="1482725"/>
            <a:ext cx="3676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魚石行書" panose="03000509000000000000" charset="0"/>
                <a:ea typeface="魚石行書" panose="03000509000000000000" charset="0"/>
              </a:rPr>
              <a:t>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32325" y="1451610"/>
            <a:ext cx="12204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方正宋刻本秀楷简体" panose="02000000000000000000" charset="-122"/>
                <a:ea typeface="方正宋刻本秀楷简体" panose="02000000000000000000" charset="-122"/>
              </a:rPr>
              <a:t>童飞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081145" y="1913255"/>
            <a:ext cx="62128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放飞</a:t>
            </a:r>
            <a:r>
              <a:rPr lang="zh-CN" altLang="en-US" sz="14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梦想，放飞童年。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71950" y="2272030"/>
            <a:ext cx="59982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4188460" y="2509520"/>
            <a:ext cx="3676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魚石行書" panose="03000509000000000000" charset="0"/>
                <a:ea typeface="魚石行書" panose="03000509000000000000" charset="0"/>
              </a:rPr>
              <a:t>2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632325" y="2478405"/>
            <a:ext cx="12204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方正宋刻本秀楷简体" panose="02000000000000000000" charset="-122"/>
                <a:ea typeface="方正宋刻本秀楷简体" panose="02000000000000000000" charset="-122"/>
              </a:rPr>
              <a:t>口号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081145" y="2940050"/>
            <a:ext cx="62128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4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童真、梦想、关爱。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171950" y="3298825"/>
            <a:ext cx="59982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188460" y="3544570"/>
            <a:ext cx="3676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魚石行書" panose="03000509000000000000" charset="0"/>
                <a:ea typeface="魚石行書" panose="03000509000000000000" charset="0"/>
              </a:rPr>
              <a:t>3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632325" y="3513455"/>
            <a:ext cx="12204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latin typeface="方正宋刻本秀楷简体" panose="02000000000000000000" charset="-122"/>
                <a:ea typeface="方正宋刻本秀楷简体" panose="02000000000000000000" charset="-122"/>
              </a:rPr>
              <a:t>宗旨</a:t>
            </a:r>
            <a:endParaRPr lang="zh-CN" altLang="en-US" sz="2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81145" y="3975100"/>
            <a:ext cx="62128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4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以品质为核心，以服务为理念。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171950" y="4333875"/>
            <a:ext cx="59982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4188460" y="4584700"/>
            <a:ext cx="3676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魚石行書" panose="03000509000000000000" charset="0"/>
                <a:ea typeface="魚石行書" panose="03000509000000000000" charset="0"/>
              </a:rPr>
              <a:t>4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632325" y="4553585"/>
            <a:ext cx="12204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方正宋刻本秀楷简体" panose="02000000000000000000" charset="-122"/>
                <a:ea typeface="方正宋刻本秀楷简体" panose="02000000000000000000" charset="-122"/>
              </a:rPr>
              <a:t>愿景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081145" y="5015230"/>
            <a:ext cx="62128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4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用梦想打造童真，用关爱守护童年。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0" y="-127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ldLvl="0" animBg="1"/>
      <p:bldP spid="10" grpId="1" animBg="1"/>
      <p:bldP spid="10" grpId="2" bldLvl="0" animBg="1"/>
      <p:bldP spid="13" grpId="0" bldLvl="0" animBg="1"/>
      <p:bldP spid="14" grpId="0"/>
      <p:bldP spid="15" grpId="0"/>
      <p:bldP spid="15" grpId="1"/>
      <p:bldP spid="18" grpId="0" bldLvl="0" animBg="1"/>
      <p:bldP spid="19" grpId="0"/>
      <p:bldP spid="20" grpId="0"/>
      <p:bldP spid="20" grpId="1"/>
      <p:bldP spid="22" grpId="0" bldLvl="0" animBg="1"/>
      <p:bldP spid="23" grpId="0"/>
      <p:bldP spid="24" grpId="0"/>
      <p:bldP spid="24" grpId="1"/>
      <p:bldP spid="26" grpId="0" bldLvl="0" animBg="1"/>
      <p:bldP spid="27" grpId="0"/>
      <p:bldP spid="28" grpId="0"/>
      <p:bldP spid="28" grpId="1"/>
      <p:bldP spid="30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706548" y="2167890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rgbClr val="FCC95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171603" y="2168525"/>
            <a:ext cx="738664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TypeLand 康熙字典體試用版" charset="-120"/>
                <a:ea typeface="TypeLand 康熙字典體試用版" charset="-120"/>
              </a:rPr>
              <a:t>企业管理</a:t>
            </a:r>
            <a:r>
              <a:rPr lang="zh-CN" altLang="en-US" sz="3600" dirty="0">
                <a:latin typeface="TypeLand 康熙字典體試用版" charset="-120"/>
                <a:ea typeface="TypeLand 康熙字典體試用版" charset="-120"/>
              </a:rPr>
              <a:t>部</a:t>
            </a:r>
            <a:endParaRPr lang="zh-CN" altLang="en-US" sz="36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07934" y="2296795"/>
            <a:ext cx="4985980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行政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管理</a:t>
            </a:r>
            <a:r>
              <a:rPr lang="zh-CN" altLang="en-US" sz="2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是企业的中枢神经系统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，具有</a:t>
            </a:r>
            <a:r>
              <a:rPr lang="zh-CN" altLang="en-US" sz="2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全局性、统筹性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。主要</a:t>
            </a:r>
            <a:r>
              <a:rPr lang="zh-CN" altLang="en-US" sz="2600" dirty="0" smtClean="0">
                <a:latin typeface="方正宋刻本秀楷简体" panose="02000000000000000000" charset="-122"/>
                <a:ea typeface="方正宋刻本秀楷简体" panose="02000000000000000000" charset="-122"/>
              </a:rPr>
              <a:t>承担</a:t>
            </a:r>
            <a:r>
              <a:rPr lang="zh-CN" altLang="en-US" sz="2600" dirty="0">
                <a:latin typeface="方正宋刻本秀楷简体" panose="02000000000000000000" charset="-122"/>
                <a:ea typeface="方正宋刻本秀楷简体" panose="02000000000000000000" charset="-122"/>
              </a:rPr>
              <a:t>企业流程优化、政策制度建立健全、运营发展规划的功能。</a:t>
            </a:r>
            <a:endParaRPr lang="zh-CN" altLang="en-US" sz="2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4"/>
          <a:srcRect b="78662"/>
          <a:stretch>
            <a:fillRect/>
          </a:stretch>
        </p:blipFill>
        <p:spPr>
          <a:xfrm flipH="1">
            <a:off x="-8255" y="4006850"/>
            <a:ext cx="6965315" cy="100139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0" y="952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bldLvl="0" animBg="1"/>
      <p:bldP spid="10" grpId="1" animBg="1"/>
      <p:bldP spid="10" grpId="2" bldLvl="0" animBg="1"/>
      <p:bldP spid="9" grpId="0"/>
      <p:bldP spid="30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46535" y="842010"/>
            <a:ext cx="2519997" cy="51720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14450" y="842010"/>
            <a:ext cx="2569492" cy="51720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147435" y="842010"/>
            <a:ext cx="5039995" cy="5172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520973" y="1153543"/>
            <a:ext cx="677108" cy="3853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总</a:t>
            </a:r>
            <a:r>
              <a:rPr lang="zh-CN" altLang="en-US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经理</a:t>
            </a:r>
            <a:r>
              <a:rPr lang="en-US" altLang="zh-CN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—</a:t>
            </a:r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章方</a:t>
            </a:r>
          </a:p>
        </p:txBody>
      </p:sp>
      <p:sp>
        <p:nvSpPr>
          <p:cNvPr id="14" name="椭圆 13"/>
          <p:cNvSpPr/>
          <p:nvPr/>
        </p:nvSpPr>
        <p:spPr>
          <a:xfrm>
            <a:off x="8148266" y="5007079"/>
            <a:ext cx="666115" cy="6661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童</a:t>
            </a:r>
          </a:p>
        </p:txBody>
      </p:sp>
      <p:sp>
        <p:nvSpPr>
          <p:cNvPr id="15" name="椭圆 14"/>
          <p:cNvSpPr/>
          <p:nvPr/>
        </p:nvSpPr>
        <p:spPr>
          <a:xfrm>
            <a:off x="8902646" y="5007079"/>
            <a:ext cx="666115" cy="6661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飞</a:t>
            </a:r>
          </a:p>
        </p:txBody>
      </p:sp>
      <p:sp>
        <p:nvSpPr>
          <p:cNvPr id="30" name="矩形 29"/>
          <p:cNvSpPr/>
          <p:nvPr/>
        </p:nvSpPr>
        <p:spPr>
          <a:xfrm flipV="1">
            <a:off x="-2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1"/>
          <p:cNvSpPr txBox="1"/>
          <p:nvPr/>
        </p:nvSpPr>
        <p:spPr>
          <a:xfrm>
            <a:off x="10228580" y="1179444"/>
            <a:ext cx="677108" cy="3853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行政经理</a:t>
            </a:r>
            <a:r>
              <a:rPr lang="en-US" altLang="zh-CN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—</a:t>
            </a:r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袁华彬</a:t>
            </a:r>
          </a:p>
        </p:txBody>
      </p:sp>
      <p:sp>
        <p:nvSpPr>
          <p:cNvPr id="11" name="文本框 9"/>
          <p:cNvSpPr txBox="1"/>
          <p:nvPr/>
        </p:nvSpPr>
        <p:spPr>
          <a:xfrm>
            <a:off x="7544901" y="1468755"/>
            <a:ext cx="24938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dirty="0" smtClean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    行政管理</a:t>
            </a:r>
            <a:r>
              <a:rPr lang="zh-CN" altLang="en-US" sz="20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是企业的中枢神经系统，具有全局性、统筹性。主要</a:t>
            </a:r>
            <a:r>
              <a:rPr lang="zh-CN" altLang="en-US" sz="2000" dirty="0">
                <a:latin typeface="方正宋刻本秀楷简体" panose="02000000000000000000" charset="-122"/>
                <a:ea typeface="方正宋刻本秀楷简体" panose="02000000000000000000" charset="-122"/>
              </a:rPr>
              <a:t>承担企业流程优化、政策制度建立健全、运营发展规划的功能。</a:t>
            </a:r>
            <a:endParaRPr lang="zh-CN" altLang="en-US" sz="20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00"/>
                            </p:stCondLst>
                            <p:childTnLst>
                              <p:par>
                                <p:cTn id="5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8" grpId="1" animBg="1"/>
      <p:bldP spid="12" grpId="0" bldLvl="0" animBg="1"/>
      <p:bldP spid="14" grpId="0" animBg="1"/>
      <p:bldP spid="15" grpId="0" animBg="1"/>
      <p:bldP spid="30" grpId="1" bldLvl="0" animBg="1"/>
      <p:bldP spid="18" grpId="0" bldLvl="0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706548" y="2167890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rgbClr val="FCC95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145100" y="2168525"/>
            <a:ext cx="738664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>
                <a:latin typeface="TypeLand 康熙字典體試用版" charset="-120"/>
                <a:ea typeface="TypeLand 康熙字典體試用版" charset="-120"/>
              </a:rPr>
              <a:t>人力资源部</a:t>
            </a:r>
            <a:endParaRPr lang="zh-CN" altLang="en-US" sz="36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15272" y="2296795"/>
            <a:ext cx="6278642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dirty="0" smtClean="0"/>
              <a:t>更好</a:t>
            </a:r>
            <a:r>
              <a:rPr lang="zh-CN" altLang="en-US" sz="2400" dirty="0"/>
              <a:t>的吸引人才、使用人才、培养人才和留住人才，建立现代化人力资源管理体系和人力资源管理平台，从而为公司的持续、健康、快速发展和实现公司的战略目标提供人力保障。</a:t>
            </a:r>
            <a:endParaRPr lang="zh-CN" altLang="en-US" sz="2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4"/>
          <a:srcRect b="78662"/>
          <a:stretch>
            <a:fillRect/>
          </a:stretch>
        </p:blipFill>
        <p:spPr>
          <a:xfrm flipH="1">
            <a:off x="-8255" y="4006850"/>
            <a:ext cx="6965315" cy="100139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0" y="952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193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0" grpId="0" animBg="1"/>
      <p:bldP spid="10" grpId="1" bldLvl="0" animBg="1"/>
      <p:bldP spid="9" grpId="0"/>
      <p:bldP spid="3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392200" y="1238380"/>
            <a:ext cx="2031325" cy="51400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/>
              <a:t>作为人力资源部经理，当然要筛选一些像我一样美丽又勤奋的小姐姐一起工作啦</a:t>
            </a:r>
            <a:r>
              <a:rPr lang="zh-CN" altLang="en-US" sz="2000" dirty="0" smtClean="0"/>
              <a:t>～</a:t>
            </a:r>
            <a:endParaRPr lang="en-US" altLang="zh-CN" sz="2000" dirty="0" smtClean="0"/>
          </a:p>
          <a:p>
            <a:pPr>
              <a:lnSpc>
                <a:spcPct val="200000"/>
              </a:lnSpc>
            </a:pPr>
            <a:r>
              <a:rPr lang="zh-CN" altLang="en-US" sz="2000" dirty="0" smtClean="0"/>
              <a:t>小姐</a:t>
            </a:r>
            <a:r>
              <a:rPr lang="zh-CN" altLang="en-US" sz="2000" dirty="0"/>
              <a:t>姐们快来我们公司！！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921067" y="587842"/>
            <a:ext cx="677108" cy="28747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——</a:t>
            </a:r>
            <a:r>
              <a:rPr lang="zh-CN" altLang="en-US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杨慧雯</a:t>
            </a:r>
            <a:endParaRPr lang="zh-CN" altLang="en-US" sz="32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73539" y="457200"/>
            <a:ext cx="677108" cy="31360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人力资源部经理</a:t>
            </a:r>
            <a:endParaRPr lang="zh-CN" altLang="en-US" sz="32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-1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7" y="457199"/>
            <a:ext cx="4344920" cy="532414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3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rgbClr val="FCC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706548" y="2167890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rgbClr val="FCC95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038006" y="2168525"/>
            <a:ext cx="1015663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 smtClean="0">
                <a:latin typeface="TypeLand 康熙字典體試用版" charset="-120"/>
                <a:ea typeface="TypeLand 康熙字典體試用版" charset="-120"/>
              </a:rPr>
              <a:t>财务</a:t>
            </a:r>
            <a:r>
              <a:rPr lang="zh-CN" altLang="en-US" sz="5400" dirty="0">
                <a:latin typeface="TypeLand 康熙字典體試用版" charset="-120"/>
                <a:ea typeface="TypeLand 康熙字典體試用版" charset="-120"/>
              </a:rPr>
              <a:t>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069270" y="2296795"/>
            <a:ext cx="5724644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dirty="0" smtClean="0"/>
              <a:t>具体负责企业的财务管理和经济核算，包括生产经营过程中的一切财务核算、会计核算；参与企业经营决策，统一调度资金，统筹处理财务工作中出现的问题</a:t>
            </a:r>
            <a:endParaRPr lang="zh-CN" altLang="en-US" sz="2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4"/>
          <a:srcRect b="78662"/>
          <a:stretch>
            <a:fillRect/>
          </a:stretch>
        </p:blipFill>
        <p:spPr>
          <a:xfrm flipH="1">
            <a:off x="-8255" y="4006850"/>
            <a:ext cx="6965315" cy="100139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flipV="1">
            <a:off x="0" y="-2032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39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0" grpId="0" animBg="1"/>
      <p:bldP spid="10" grpId="1" bldLvl="0" animBg="1"/>
      <p:bldP spid="9" grpId="0"/>
      <p:bldP spid="3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834</Words>
  <Application>Microsoft Office PowerPoint</Application>
  <PresentationFormat>自定义</PresentationFormat>
  <Paragraphs>113</Paragraphs>
  <Slides>21</Slides>
  <Notes>20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STU-60</cp:lastModifiedBy>
  <cp:revision>74</cp:revision>
  <dcterms:created xsi:type="dcterms:W3CDTF">2017-08-30T02:48:38Z</dcterms:created>
  <dcterms:modified xsi:type="dcterms:W3CDTF">2019-10-31T07:41:26Z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