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ks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FuturaBookC" charset="-52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等线 Light" charset="-122"/>
      <p:regular r:id="rId21"/>
    </p:embeddedFont>
    <p:embeddedFont>
      <p:font typeface="微软雅黑" pitchFamily="34" charset="-122"/>
      <p:regular r:id="rId22"/>
      <p:bold r:id="rId23"/>
    </p:embeddedFont>
    <p:embeddedFont>
      <p:font typeface="等线" charset="-122"/>
      <p:regular r:id="rId24"/>
      <p:bold r:id="rId25"/>
    </p:embeddedFont>
    <p:embeddedFont>
      <p:font typeface="FZZhengHeiS-DB-GB" charset="0"/>
      <p:regular r:id="rId26"/>
    </p:embeddedFont>
    <p:embeddedFont>
      <p:font typeface="锐字逼格青春粗黑体简2.0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3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402" y="-102"/>
      </p:cViewPr>
      <p:guideLst>
        <p:guide orient="horz" pos="2069"/>
        <p:guide pos="37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Office_Excel_2007_Workbook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119374134719296E-2"/>
          <c:y val="5.3230247713409402E-2"/>
          <c:w val="0.79979595264785297"/>
          <c:h val="0.82258741363547805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SEASON1</c:v>
                </c:pt>
                <c:pt idx="1">
                  <c:v>SEASON2</c:v>
                </c:pt>
                <c:pt idx="2">
                  <c:v>SEASON3</c:v>
                </c:pt>
                <c:pt idx="3">
                  <c:v>SEASON4</c:v>
                </c:pt>
                <c:pt idx="4">
                  <c:v>SEASON5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27</c:v>
                </c:pt>
                <c:pt idx="4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SEASON1</c:v>
                </c:pt>
                <c:pt idx="1">
                  <c:v>SEASON2</c:v>
                </c:pt>
                <c:pt idx="2">
                  <c:v>SEASON3</c:v>
                </c:pt>
                <c:pt idx="3">
                  <c:v>SEASON4</c:v>
                </c:pt>
                <c:pt idx="4">
                  <c:v>SEASON5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22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SEASON1</c:v>
                </c:pt>
                <c:pt idx="1">
                  <c:v>SEASON2</c:v>
                </c:pt>
                <c:pt idx="2">
                  <c:v>SEASON3</c:v>
                </c:pt>
                <c:pt idx="3">
                  <c:v>SEASON4</c:v>
                </c:pt>
                <c:pt idx="4">
                  <c:v>SEASON5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15</c:v>
                </c:pt>
                <c:pt idx="2">
                  <c:v>25</c:v>
                </c:pt>
                <c:pt idx="3">
                  <c:v>27</c:v>
                </c:pt>
                <c:pt idx="4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23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SEASON1</c:v>
                </c:pt>
                <c:pt idx="1">
                  <c:v>SEASON2</c:v>
                </c:pt>
                <c:pt idx="2">
                  <c:v>SEASON3</c:v>
                </c:pt>
                <c:pt idx="3">
                  <c:v>SEASON4</c:v>
                </c:pt>
                <c:pt idx="4">
                  <c:v>SEASON5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9</c:v>
                </c:pt>
                <c:pt idx="1">
                  <c:v>15</c:v>
                </c:pt>
                <c:pt idx="2">
                  <c:v>10</c:v>
                </c:pt>
                <c:pt idx="3">
                  <c:v>17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83232"/>
        <c:axId val="33184768"/>
      </c:areaChart>
      <c:catAx>
        <c:axId val="33183232"/>
        <c:scaling>
          <c:orientation val="minMax"/>
        </c:scaling>
        <c:delete val="0"/>
        <c:axPos val="b"/>
        <c:numFmt formatCode="yyyy/m/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3184768"/>
        <c:crosses val="autoZero"/>
        <c:auto val="1"/>
        <c:lblAlgn val="ctr"/>
        <c:lblOffset val="100"/>
        <c:noMultiLvlLbl val="1"/>
      </c:catAx>
      <c:valAx>
        <c:axId val="33184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3183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baseline="0">
          <a:solidFill>
            <a:schemeClr val="tx1"/>
          </a:solidFill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4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4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4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1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A96-A9B7-42CE-95C0-4A48ABEAC11E}" type="datetimeFigureOut">
              <a:rPr lang="zh-CN" altLang="en-US" smtClean="0"/>
              <a:t>2018-12-29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7F7E-4CB1-4F59-B8E7-C74BFC400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11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A96-A9B7-42CE-95C0-4A48ABEAC11E}" type="datetimeFigureOut">
              <a:rPr lang="zh-CN" altLang="en-US" smtClean="0"/>
              <a:t>2018-12-29</a:t>
            </a:fld>
            <a:endParaRPr lang="zh-CN" altLang="en-US"/>
          </a:p>
        </p:txBody>
      </p:sp>
      <p:sp>
        <p:nvSpPr>
          <p:cNvPr id="10487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7F7E-4CB1-4F59-B8E7-C74BFC400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00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0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A96-A9B7-42CE-95C0-4A48ABEAC11E}" type="datetimeFigureOut">
              <a:rPr lang="zh-CN" altLang="en-US" smtClean="0"/>
              <a:t>2018-12-29</a:t>
            </a:fld>
            <a:endParaRPr lang="zh-CN" altLang="en-US"/>
          </a:p>
        </p:txBody>
      </p:sp>
      <p:sp>
        <p:nvSpPr>
          <p:cNvPr id="104870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7F7E-4CB1-4F59-B8E7-C74BFC400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2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A96-A9B7-42CE-95C0-4A48ABEAC11E}" type="datetimeFigureOut">
              <a:rPr lang="zh-CN" altLang="en-US" smtClean="0"/>
              <a:t>2018-12-29</a:t>
            </a:fld>
            <a:endParaRPr lang="zh-CN" altLang="en-US"/>
          </a:p>
        </p:txBody>
      </p:sp>
      <p:sp>
        <p:nvSpPr>
          <p:cNvPr id="10485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7F7E-4CB1-4F59-B8E7-C74BFC400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16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0487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A96-A9B7-42CE-95C0-4A48ABEAC11E}" type="datetimeFigureOut">
              <a:rPr lang="zh-CN" altLang="en-US" smtClean="0"/>
              <a:t>2018-12-29</a:t>
            </a:fld>
            <a:endParaRPr lang="zh-CN" altLang="en-US"/>
          </a:p>
        </p:txBody>
      </p:sp>
      <p:sp>
        <p:nvSpPr>
          <p:cNvPr id="10487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7F7E-4CB1-4F59-B8E7-C74BFC400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21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2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A96-A9B7-42CE-95C0-4A48ABEAC11E}" type="datetimeFigureOut">
              <a:rPr lang="zh-CN" altLang="en-US" smtClean="0"/>
              <a:t>2018-12-29</a:t>
            </a:fld>
            <a:endParaRPr lang="zh-CN" altLang="en-US"/>
          </a:p>
        </p:txBody>
      </p:sp>
      <p:sp>
        <p:nvSpPr>
          <p:cNvPr id="104872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7F7E-4CB1-4F59-B8E7-C74BFC400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27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048728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9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048730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3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A96-A9B7-42CE-95C0-4A48ABEAC11E}" type="datetimeFigureOut">
              <a:rPr lang="zh-CN" altLang="en-US" smtClean="0"/>
              <a:t>2018-12-29</a:t>
            </a:fld>
            <a:endParaRPr lang="zh-CN" altLang="en-US"/>
          </a:p>
        </p:txBody>
      </p:sp>
      <p:sp>
        <p:nvSpPr>
          <p:cNvPr id="104873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7F7E-4CB1-4F59-B8E7-C74BFC400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9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A96-A9B7-42CE-95C0-4A48ABEAC11E}" type="datetimeFigureOut">
              <a:rPr lang="zh-CN" altLang="en-US" smtClean="0"/>
              <a:t>2018-12-29</a:t>
            </a:fld>
            <a:endParaRPr lang="zh-CN" altLang="en-US"/>
          </a:p>
        </p:txBody>
      </p:sp>
      <p:sp>
        <p:nvSpPr>
          <p:cNvPr id="104869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7F7E-4CB1-4F59-B8E7-C74BFC400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A96-A9B7-42CE-95C0-4A48ABEAC11E}" type="datetimeFigureOut">
              <a:rPr lang="zh-CN" altLang="en-US" smtClean="0"/>
              <a:t>2018-12-29</a:t>
            </a:fld>
            <a:endParaRPr lang="zh-CN" altLang="en-US"/>
          </a:p>
        </p:txBody>
      </p:sp>
      <p:sp>
        <p:nvSpPr>
          <p:cNvPr id="104873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7F7E-4CB1-4F59-B8E7-C74BFC400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38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39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04874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A96-A9B7-42CE-95C0-4A48ABEAC11E}" type="datetimeFigureOut">
              <a:rPr lang="zh-CN" altLang="en-US" smtClean="0"/>
              <a:t>2018-12-29</a:t>
            </a:fld>
            <a:endParaRPr lang="zh-CN" altLang="en-US"/>
          </a:p>
        </p:txBody>
      </p:sp>
      <p:sp>
        <p:nvSpPr>
          <p:cNvPr id="104874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7F7E-4CB1-4F59-B8E7-C74BFC400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05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06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04870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3A96-A9B7-42CE-95C0-4A48ABEAC11E}" type="datetimeFigureOut">
              <a:rPr lang="zh-CN" altLang="en-US" smtClean="0"/>
              <a:t>2018-12-29</a:t>
            </a:fld>
            <a:endParaRPr lang="zh-CN" altLang="en-US"/>
          </a:p>
        </p:txBody>
      </p:sp>
      <p:sp>
        <p:nvSpPr>
          <p:cNvPr id="104870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E7F7E-4CB1-4F59-B8E7-C74BFC400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53A96-A9B7-42CE-95C0-4A48ABEAC11E}" type="datetimeFigureOut">
              <a:rPr lang="zh-CN" altLang="en-US" smtClean="0"/>
              <a:t>2018-12-29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E7F7E-4CB1-4F59-B8E7-C74BFC4003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371" y="379639"/>
            <a:ext cx="10686142" cy="3031218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 smtClean="0"/>
              <a:t>VBSE</a:t>
            </a:r>
            <a:r>
              <a:rPr lang="zh-CN" altLang="en-US" b="1" dirty="0" smtClean="0"/>
              <a:t>跨专业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综合实训总结汇报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>【</a:t>
            </a:r>
            <a:r>
              <a:rPr lang="zh-CN" altLang="en-US" b="1" dirty="0" smtClean="0"/>
              <a:t>华晨商贸有限公司</a:t>
            </a:r>
            <a:r>
              <a:rPr lang="en-US" altLang="zh-CN" b="1" dirty="0" smtClean="0"/>
              <a:t>】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7600" y="4499429"/>
            <a:ext cx="10236200" cy="1677534"/>
          </a:xfrm>
        </p:spPr>
        <p:txBody>
          <a:bodyPr/>
          <a:lstStyle/>
          <a:p>
            <a:pPr algn="ctr"/>
            <a:r>
              <a:rPr lang="zh-CN" altLang="en-US" dirty="0" smtClean="0"/>
              <a:t>汇报人：苑克伟    </a:t>
            </a:r>
            <a:r>
              <a:rPr lang="en-US" altLang="zh-CN" dirty="0" smtClean="0"/>
              <a:t>16</a:t>
            </a:r>
            <a:r>
              <a:rPr lang="zh-CN" altLang="en-US" dirty="0" smtClean="0"/>
              <a:t>财务管理三班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5357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图片 7"/>
          <p:cNvPicPr>
            <a:picLocks noChangeAspect="1"/>
          </p:cNvPicPr>
          <p:nvPr/>
        </p:nvPicPr>
        <p:blipFill rotWithShape="1">
          <a:blip r:embed="rId2"/>
          <a:srcRect l="41355" t="59157" r="41140" b="38753"/>
          <a:stretch>
            <a:fillRect/>
          </a:stretch>
        </p:blipFill>
        <p:spPr>
          <a:xfrm>
            <a:off x="5026615" y="1"/>
            <a:ext cx="2138767" cy="143627"/>
          </a:xfrm>
          <a:custGeom>
            <a:avLst/>
            <a:gdLst>
              <a:gd name="connsiteX0" fmla="*/ 0 w 2138767"/>
              <a:gd name="connsiteY0" fmla="*/ 0 h 143627"/>
              <a:gd name="connsiteX1" fmla="*/ 2138767 w 2138767"/>
              <a:gd name="connsiteY1" fmla="*/ 0 h 143627"/>
              <a:gd name="connsiteX2" fmla="*/ 2138767 w 2138767"/>
              <a:gd name="connsiteY2" fmla="*/ 143627 h 143627"/>
              <a:gd name="connsiteX3" fmla="*/ 0 w 2138767"/>
              <a:gd name="connsiteY3" fmla="*/ 143627 h 14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8767" h="143627">
                <a:moveTo>
                  <a:pt x="0" y="0"/>
                </a:moveTo>
                <a:lnTo>
                  <a:pt x="2138767" y="0"/>
                </a:lnTo>
                <a:lnTo>
                  <a:pt x="2138767" y="143627"/>
                </a:lnTo>
                <a:lnTo>
                  <a:pt x="0" y="143627"/>
                </a:lnTo>
                <a:close/>
              </a:path>
            </a:pathLst>
          </a:custGeom>
        </p:spPr>
      </p:pic>
      <p:sp>
        <p:nvSpPr>
          <p:cNvPr id="1048664" name="文本框 3"/>
          <p:cNvSpPr txBox="1"/>
          <p:nvPr/>
        </p:nvSpPr>
        <p:spPr>
          <a:xfrm>
            <a:off x="4676956" y="433422"/>
            <a:ext cx="283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企业日常</a:t>
            </a:r>
          </a:p>
        </p:txBody>
      </p:sp>
      <p:sp>
        <p:nvSpPr>
          <p:cNvPr id="1048665" name="文本框 4"/>
          <p:cNvSpPr txBox="1"/>
          <p:nvPr/>
        </p:nvSpPr>
        <p:spPr>
          <a:xfrm>
            <a:off x="4933709" y="125645"/>
            <a:ext cx="232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 smtClean="0">
                <a:latin typeface="FuturaBookC" pitchFamily="2" charset="-52"/>
                <a:ea typeface="微软雅黑" panose="020B0503020204020204" pitchFamily="34" charset="-122"/>
              </a:rPr>
              <a:t>YOUR ENGLISH TITLE</a:t>
            </a:r>
            <a:endParaRPr lang="zh-CN" altLang="en-US" sz="1400" dirty="0">
              <a:latin typeface="FuturaBookC" pitchFamily="2" charset="-52"/>
              <a:ea typeface="微软雅黑" panose="020B0503020204020204" pitchFamily="34" charset="-122"/>
            </a:endParaRPr>
          </a:p>
        </p:txBody>
      </p:sp>
      <p:sp>
        <p:nvSpPr>
          <p:cNvPr id="1048666" name="矩形 5"/>
          <p:cNvSpPr/>
          <p:nvPr/>
        </p:nvSpPr>
        <p:spPr>
          <a:xfrm>
            <a:off x="333070" y="3905250"/>
            <a:ext cx="11614487" cy="22990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67" name="文本框 9"/>
          <p:cNvSpPr txBox="1"/>
          <p:nvPr/>
        </p:nvSpPr>
        <p:spPr>
          <a:xfrm>
            <a:off x="1076425" y="4459186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ctr"/>
            <a:r>
              <a:rPr lang="zh-CN" altLang="en-US" dirty="0">
                <a:effectLst/>
              </a:rPr>
              <a:t>输入你的标题</a:t>
            </a:r>
          </a:p>
        </p:txBody>
      </p:sp>
      <p:sp>
        <p:nvSpPr>
          <p:cNvPr id="1048668" name="文本框 10"/>
          <p:cNvSpPr txBox="1"/>
          <p:nvPr/>
        </p:nvSpPr>
        <p:spPr>
          <a:xfrm>
            <a:off x="756385" y="4917006"/>
            <a:ext cx="286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微信</a:t>
            </a:r>
            <a:r>
              <a:rPr lang="zh-CN" altLang="en-US" sz="1400" dirty="0" smtClean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由于</a:t>
            </a:r>
            <a:r>
              <a:rPr lang="en-US" altLang="zh-CN" sz="14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2010</a:t>
            </a:r>
            <a:r>
              <a:rPr lang="zh-CN" altLang="en-US" sz="14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年</a:t>
            </a:r>
            <a:r>
              <a:rPr lang="en-US" altLang="zh-CN" sz="14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10</a:t>
            </a:r>
            <a:r>
              <a:rPr lang="zh-CN" altLang="en-US" sz="14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月筹划启动，由腾讯广州研发中心产品团队</a:t>
            </a:r>
            <a:r>
              <a:rPr lang="zh-CN" altLang="en-US" sz="1400" dirty="0" smtClean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打造</a:t>
            </a:r>
            <a:endParaRPr lang="zh-CN" altLang="en-US" sz="1400" dirty="0">
              <a:solidFill>
                <a:schemeClr val="bg1"/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cxnSp>
        <p:nvCxnSpPr>
          <p:cNvPr id="3145752" name="直接连接符 11"/>
          <p:cNvCxnSpPr>
            <a:cxnSpLocks/>
          </p:cNvCxnSpPr>
          <p:nvPr/>
        </p:nvCxnSpPr>
        <p:spPr>
          <a:xfrm>
            <a:off x="2056362" y="4811460"/>
            <a:ext cx="26516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69" name="文本框 12"/>
          <p:cNvSpPr txBox="1"/>
          <p:nvPr/>
        </p:nvSpPr>
        <p:spPr>
          <a:xfrm>
            <a:off x="8937057" y="4459186"/>
            <a:ext cx="222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ctr"/>
            <a:r>
              <a:rPr lang="zh-CN" altLang="en-US" dirty="0">
                <a:effectLst/>
              </a:rPr>
              <a:t>输入你的标题</a:t>
            </a:r>
          </a:p>
        </p:txBody>
      </p:sp>
      <p:sp>
        <p:nvSpPr>
          <p:cNvPr id="1048670" name="文本框 13"/>
          <p:cNvSpPr txBox="1"/>
          <p:nvPr/>
        </p:nvSpPr>
        <p:spPr>
          <a:xfrm>
            <a:off x="8617017" y="4917006"/>
            <a:ext cx="286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微信</a:t>
            </a:r>
            <a:r>
              <a:rPr lang="zh-CN" altLang="en-US" sz="1400" dirty="0" smtClean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由于</a:t>
            </a:r>
            <a:r>
              <a:rPr lang="en-US" altLang="zh-CN" sz="14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2010</a:t>
            </a:r>
            <a:r>
              <a:rPr lang="zh-CN" altLang="en-US" sz="14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年</a:t>
            </a:r>
            <a:r>
              <a:rPr lang="en-US" altLang="zh-CN" sz="14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10</a:t>
            </a:r>
            <a:r>
              <a:rPr lang="zh-CN" altLang="en-US" sz="14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月筹划启动，由腾讯广州研发中心产品团队</a:t>
            </a:r>
            <a:r>
              <a:rPr lang="zh-CN" altLang="en-US" sz="1400" dirty="0" smtClean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打造</a:t>
            </a:r>
            <a:endParaRPr lang="zh-CN" altLang="en-US" sz="1400" dirty="0">
              <a:solidFill>
                <a:schemeClr val="bg1"/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cxnSp>
        <p:nvCxnSpPr>
          <p:cNvPr id="3145753" name="直接连接符 14"/>
          <p:cNvCxnSpPr>
            <a:cxnSpLocks/>
          </p:cNvCxnSpPr>
          <p:nvPr/>
        </p:nvCxnSpPr>
        <p:spPr>
          <a:xfrm>
            <a:off x="9916994" y="4811460"/>
            <a:ext cx="26516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71" name="文本框 17"/>
          <p:cNvSpPr txBox="1"/>
          <p:nvPr/>
        </p:nvSpPr>
        <p:spPr>
          <a:xfrm>
            <a:off x="4288155" y="4916805"/>
            <a:ext cx="3263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团队成员认真工作中</a:t>
            </a:r>
          </a:p>
        </p:txBody>
      </p:sp>
      <p:cxnSp>
        <p:nvCxnSpPr>
          <p:cNvPr id="3145754" name="直接连接符 18"/>
          <p:cNvCxnSpPr>
            <a:cxnSpLocks/>
          </p:cNvCxnSpPr>
          <p:nvPr/>
        </p:nvCxnSpPr>
        <p:spPr>
          <a:xfrm>
            <a:off x="5986678" y="4811460"/>
            <a:ext cx="26516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70" name="图片 1" descr="QQ图片201812291041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125730"/>
            <a:ext cx="2072005" cy="1481455"/>
          </a:xfrm>
          <a:prstGeom prst="rect">
            <a:avLst/>
          </a:prstGeom>
        </p:spPr>
      </p:pic>
      <p:pic>
        <p:nvPicPr>
          <p:cNvPr id="2097171" name="图片 2" descr="QQ图片201812291041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1607185"/>
            <a:ext cx="3757930" cy="2698115"/>
          </a:xfrm>
          <a:prstGeom prst="rect">
            <a:avLst/>
          </a:prstGeom>
        </p:spPr>
      </p:pic>
      <p:pic>
        <p:nvPicPr>
          <p:cNvPr id="2097172" name="图片 6" descr="QQ图片201812291041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600" y="1608455"/>
            <a:ext cx="3640455" cy="2696210"/>
          </a:xfrm>
          <a:prstGeom prst="rect">
            <a:avLst/>
          </a:prstGeom>
        </p:spPr>
      </p:pic>
      <p:pic>
        <p:nvPicPr>
          <p:cNvPr id="2097173" name="图片 8" descr="QQ图片201812291041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2055" y="1607820"/>
            <a:ext cx="4149090" cy="2696210"/>
          </a:xfrm>
          <a:prstGeom prst="rect">
            <a:avLst/>
          </a:prstGeom>
        </p:spPr>
      </p:pic>
      <p:pic>
        <p:nvPicPr>
          <p:cNvPr id="2097174" name="图片 15" descr="QQ图片201812291041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75" y="4305300"/>
            <a:ext cx="3533140" cy="1899285"/>
          </a:xfrm>
          <a:prstGeom prst="rect">
            <a:avLst/>
          </a:prstGeom>
        </p:spPr>
      </p:pic>
      <p:pic>
        <p:nvPicPr>
          <p:cNvPr id="2097175" name="图片 22" descr="QQ图片201812291048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2055" y="4262755"/>
            <a:ext cx="4188460" cy="198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图片 7"/>
          <p:cNvPicPr>
            <a:picLocks noChangeAspect="1"/>
          </p:cNvPicPr>
          <p:nvPr/>
        </p:nvPicPr>
        <p:blipFill rotWithShape="1">
          <a:blip r:embed="rId2"/>
          <a:srcRect t="50108"/>
          <a:stretch>
            <a:fillRect/>
          </a:stretch>
        </p:blipFill>
        <p:spPr>
          <a:xfrm>
            <a:off x="0" y="3465949"/>
            <a:ext cx="12218272" cy="3429000"/>
          </a:xfrm>
          <a:prstGeom prst="rect">
            <a:avLst/>
          </a:prstGeom>
        </p:spPr>
      </p:pic>
      <p:sp>
        <p:nvSpPr>
          <p:cNvPr id="1048672" name="圆角矩形 8"/>
          <p:cNvSpPr/>
          <p:nvPr/>
        </p:nvSpPr>
        <p:spPr>
          <a:xfrm>
            <a:off x="673509" y="591324"/>
            <a:ext cx="10844982" cy="5675352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45755" name="直接连接符 25"/>
          <p:cNvCxnSpPr>
            <a:cxnSpLocks/>
          </p:cNvCxnSpPr>
          <p:nvPr/>
        </p:nvCxnSpPr>
        <p:spPr>
          <a:xfrm flipH="1">
            <a:off x="3886977" y="3291162"/>
            <a:ext cx="674051" cy="674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6" name="直接连接符 26"/>
          <p:cNvCxnSpPr>
            <a:cxnSpLocks/>
          </p:cNvCxnSpPr>
          <p:nvPr/>
        </p:nvCxnSpPr>
        <p:spPr>
          <a:xfrm flipH="1">
            <a:off x="2236696" y="2313216"/>
            <a:ext cx="674051" cy="674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7" name="直接连接符 27"/>
          <p:cNvCxnSpPr>
            <a:cxnSpLocks/>
          </p:cNvCxnSpPr>
          <p:nvPr/>
        </p:nvCxnSpPr>
        <p:spPr>
          <a:xfrm flipH="1">
            <a:off x="1983772" y="2860805"/>
            <a:ext cx="252924" cy="252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73" name="文本框 29"/>
          <p:cNvSpPr txBox="1"/>
          <p:nvPr/>
        </p:nvSpPr>
        <p:spPr>
          <a:xfrm>
            <a:off x="2575161" y="2397097"/>
            <a:ext cx="17157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smtClean="0">
                <a:latin typeface="FuturaBookC" pitchFamily="2" charset="-52"/>
              </a:rPr>
              <a:t>04</a:t>
            </a:r>
            <a:endParaRPr lang="zh-CN" altLang="en-US" sz="8800" dirty="0">
              <a:latin typeface="FuturaBookC" pitchFamily="2" charset="-52"/>
            </a:endParaRPr>
          </a:p>
        </p:txBody>
      </p:sp>
      <p:sp>
        <p:nvSpPr>
          <p:cNvPr id="1048674" name="文本框 31"/>
          <p:cNvSpPr txBox="1"/>
          <p:nvPr/>
        </p:nvSpPr>
        <p:spPr>
          <a:xfrm>
            <a:off x="5304472" y="2637065"/>
            <a:ext cx="44222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总结</a:t>
            </a:r>
          </a:p>
        </p:txBody>
      </p:sp>
      <p:sp>
        <p:nvSpPr>
          <p:cNvPr id="1048675" name="文本框 32"/>
          <p:cNvSpPr txBox="1"/>
          <p:nvPr/>
        </p:nvSpPr>
        <p:spPr>
          <a:xfrm>
            <a:off x="5345191" y="3278573"/>
            <a:ext cx="4681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BookC" pitchFamily="2" charset="-52"/>
                <a:ea typeface="锐字逼格青春粗黑体简2.0" panose="02010604000000000000" pitchFamily="2" charset="-122"/>
              </a:rPr>
              <a:t>Life was like a box of chocolates, you never know what you’re go to get.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uturaBookC" pitchFamily="2" charset="-52"/>
              <a:ea typeface="锐字逼格青春粗黑体简2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图片 7"/>
          <p:cNvPicPr>
            <a:picLocks noChangeAspect="1"/>
          </p:cNvPicPr>
          <p:nvPr/>
        </p:nvPicPr>
        <p:blipFill rotWithShape="1">
          <a:blip r:embed="rId2"/>
          <a:srcRect l="41355" t="59157" r="41140" b="38753"/>
          <a:stretch>
            <a:fillRect/>
          </a:stretch>
        </p:blipFill>
        <p:spPr>
          <a:xfrm>
            <a:off x="5026615" y="1"/>
            <a:ext cx="2138767" cy="143627"/>
          </a:xfrm>
          <a:custGeom>
            <a:avLst/>
            <a:gdLst>
              <a:gd name="connsiteX0" fmla="*/ 0 w 2138767"/>
              <a:gd name="connsiteY0" fmla="*/ 0 h 143627"/>
              <a:gd name="connsiteX1" fmla="*/ 2138767 w 2138767"/>
              <a:gd name="connsiteY1" fmla="*/ 0 h 143627"/>
              <a:gd name="connsiteX2" fmla="*/ 2138767 w 2138767"/>
              <a:gd name="connsiteY2" fmla="*/ 143627 h 143627"/>
              <a:gd name="connsiteX3" fmla="*/ 0 w 2138767"/>
              <a:gd name="connsiteY3" fmla="*/ 143627 h 14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8767" h="143627">
                <a:moveTo>
                  <a:pt x="0" y="0"/>
                </a:moveTo>
                <a:lnTo>
                  <a:pt x="2138767" y="0"/>
                </a:lnTo>
                <a:lnTo>
                  <a:pt x="2138767" y="143627"/>
                </a:lnTo>
                <a:lnTo>
                  <a:pt x="0" y="143627"/>
                </a:lnTo>
                <a:close/>
              </a:path>
            </a:pathLst>
          </a:custGeom>
        </p:spPr>
      </p:pic>
      <p:sp>
        <p:nvSpPr>
          <p:cNvPr id="1048676" name="文本框 3"/>
          <p:cNvSpPr txBox="1"/>
          <p:nvPr/>
        </p:nvSpPr>
        <p:spPr>
          <a:xfrm>
            <a:off x="4676956" y="433422"/>
            <a:ext cx="283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2800" dirty="0"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sp>
        <p:nvSpPr>
          <p:cNvPr id="1048677" name="文本框 4"/>
          <p:cNvSpPr txBox="1"/>
          <p:nvPr/>
        </p:nvSpPr>
        <p:spPr>
          <a:xfrm>
            <a:off x="4933709" y="125645"/>
            <a:ext cx="232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 smtClean="0">
                <a:latin typeface="FuturaBookC" pitchFamily="2" charset="-52"/>
                <a:ea typeface="微软雅黑" panose="020B0503020204020204" pitchFamily="34" charset="-122"/>
              </a:rPr>
              <a:t>YOUR ENGLISH TITLE</a:t>
            </a:r>
            <a:endParaRPr lang="zh-CN" altLang="en-US" sz="1400" dirty="0">
              <a:latin typeface="FuturaBookC" pitchFamily="2" charset="-5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599239" y="2188373"/>
            <a:ext cx="2946912" cy="2844634"/>
            <a:chOff x="4599239" y="2188373"/>
            <a:chExt cx="2946912" cy="2844634"/>
          </a:xfrm>
          <a:effectLst/>
        </p:grpSpPr>
        <p:sp>
          <p:nvSpPr>
            <p:cNvPr id="1048678" name="任意多边形 40"/>
            <p:cNvSpPr/>
            <p:nvPr/>
          </p:nvSpPr>
          <p:spPr>
            <a:xfrm rot="13500000">
              <a:off x="5906036" y="2586194"/>
              <a:ext cx="1817916" cy="1462314"/>
            </a:xfrm>
            <a:custGeom>
              <a:avLst/>
              <a:gdLst>
                <a:gd name="connsiteX0" fmla="*/ 0 w 1817916"/>
                <a:gd name="connsiteY0" fmla="*/ 0 h 1462314"/>
                <a:gd name="connsiteX1" fmla="*/ 500744 w 1817916"/>
                <a:gd name="connsiteY1" fmla="*/ 0 h 1462314"/>
                <a:gd name="connsiteX2" fmla="*/ 500744 w 1817916"/>
                <a:gd name="connsiteY2" fmla="*/ 722086 h 1462314"/>
                <a:gd name="connsiteX3" fmla="*/ 1106715 w 1817916"/>
                <a:gd name="connsiteY3" fmla="*/ 722086 h 1462314"/>
                <a:gd name="connsiteX4" fmla="*/ 1106715 w 1817916"/>
                <a:gd name="connsiteY4" fmla="*/ 475343 h 1462314"/>
                <a:gd name="connsiteX5" fmla="*/ 1817916 w 1817916"/>
                <a:gd name="connsiteY5" fmla="*/ 968829 h 1462314"/>
                <a:gd name="connsiteX6" fmla="*/ 1106715 w 1817916"/>
                <a:gd name="connsiteY6" fmla="*/ 1462314 h 1462314"/>
                <a:gd name="connsiteX7" fmla="*/ 1106715 w 1817916"/>
                <a:gd name="connsiteY7" fmla="*/ 1215571 h 1462314"/>
                <a:gd name="connsiteX8" fmla="*/ 254001 w 1817916"/>
                <a:gd name="connsiteY8" fmla="*/ 1215571 h 1462314"/>
                <a:gd name="connsiteX9" fmla="*/ 250371 w 1817916"/>
                <a:gd name="connsiteY9" fmla="*/ 1219201 h 1462314"/>
                <a:gd name="connsiteX10" fmla="*/ 0 w 1817916"/>
                <a:gd name="connsiteY10" fmla="*/ 968830 h 146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7916" h="1462314">
                  <a:moveTo>
                    <a:pt x="0" y="0"/>
                  </a:moveTo>
                  <a:lnTo>
                    <a:pt x="500744" y="0"/>
                  </a:lnTo>
                  <a:lnTo>
                    <a:pt x="500744" y="722086"/>
                  </a:lnTo>
                  <a:lnTo>
                    <a:pt x="1106715" y="722086"/>
                  </a:lnTo>
                  <a:lnTo>
                    <a:pt x="1106715" y="475343"/>
                  </a:lnTo>
                  <a:lnTo>
                    <a:pt x="1817916" y="968829"/>
                  </a:lnTo>
                  <a:lnTo>
                    <a:pt x="1106715" y="1462314"/>
                  </a:lnTo>
                  <a:lnTo>
                    <a:pt x="1106715" y="1215571"/>
                  </a:lnTo>
                  <a:lnTo>
                    <a:pt x="254001" y="1215571"/>
                  </a:lnTo>
                  <a:lnTo>
                    <a:pt x="250371" y="1219201"/>
                  </a:lnTo>
                  <a:lnTo>
                    <a:pt x="0" y="968830"/>
                  </a:lnTo>
                  <a:close/>
                </a:path>
              </a:pathLst>
            </a:custGeom>
            <a:solidFill>
              <a:schemeClr val="bg1">
                <a:lumMod val="75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8679" name="任意多边形 41"/>
            <p:cNvSpPr/>
            <p:nvPr/>
          </p:nvSpPr>
          <p:spPr>
            <a:xfrm rot="2700000">
              <a:off x="4421438" y="3158640"/>
              <a:ext cx="1817916" cy="1462314"/>
            </a:xfrm>
            <a:custGeom>
              <a:avLst/>
              <a:gdLst>
                <a:gd name="connsiteX0" fmla="*/ 0 w 1817916"/>
                <a:gd name="connsiteY0" fmla="*/ 0 h 1462314"/>
                <a:gd name="connsiteX1" fmla="*/ 500744 w 1817916"/>
                <a:gd name="connsiteY1" fmla="*/ 0 h 1462314"/>
                <a:gd name="connsiteX2" fmla="*/ 500744 w 1817916"/>
                <a:gd name="connsiteY2" fmla="*/ 722086 h 1462314"/>
                <a:gd name="connsiteX3" fmla="*/ 1106715 w 1817916"/>
                <a:gd name="connsiteY3" fmla="*/ 722086 h 1462314"/>
                <a:gd name="connsiteX4" fmla="*/ 1106715 w 1817916"/>
                <a:gd name="connsiteY4" fmla="*/ 475343 h 1462314"/>
                <a:gd name="connsiteX5" fmla="*/ 1817916 w 1817916"/>
                <a:gd name="connsiteY5" fmla="*/ 968829 h 1462314"/>
                <a:gd name="connsiteX6" fmla="*/ 1106715 w 1817916"/>
                <a:gd name="connsiteY6" fmla="*/ 1462314 h 1462314"/>
                <a:gd name="connsiteX7" fmla="*/ 1106715 w 1817916"/>
                <a:gd name="connsiteY7" fmla="*/ 1215571 h 1462314"/>
                <a:gd name="connsiteX8" fmla="*/ 254001 w 1817916"/>
                <a:gd name="connsiteY8" fmla="*/ 1215571 h 1462314"/>
                <a:gd name="connsiteX9" fmla="*/ 250371 w 1817916"/>
                <a:gd name="connsiteY9" fmla="*/ 1219201 h 1462314"/>
                <a:gd name="connsiteX10" fmla="*/ 0 w 1817916"/>
                <a:gd name="connsiteY10" fmla="*/ 968830 h 146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7916" h="1462314">
                  <a:moveTo>
                    <a:pt x="0" y="0"/>
                  </a:moveTo>
                  <a:lnTo>
                    <a:pt x="500744" y="0"/>
                  </a:lnTo>
                  <a:lnTo>
                    <a:pt x="500744" y="722086"/>
                  </a:lnTo>
                  <a:lnTo>
                    <a:pt x="1106715" y="722086"/>
                  </a:lnTo>
                  <a:lnTo>
                    <a:pt x="1106715" y="475343"/>
                  </a:lnTo>
                  <a:lnTo>
                    <a:pt x="1817916" y="968829"/>
                  </a:lnTo>
                  <a:lnTo>
                    <a:pt x="1106715" y="1462314"/>
                  </a:lnTo>
                  <a:lnTo>
                    <a:pt x="1106715" y="1215571"/>
                  </a:lnTo>
                  <a:lnTo>
                    <a:pt x="254001" y="1215571"/>
                  </a:lnTo>
                  <a:lnTo>
                    <a:pt x="250371" y="1219201"/>
                  </a:lnTo>
                  <a:lnTo>
                    <a:pt x="0" y="968830"/>
                  </a:lnTo>
                  <a:close/>
                </a:path>
              </a:pathLst>
            </a:custGeom>
            <a:solidFill>
              <a:schemeClr val="bg1">
                <a:lumMod val="75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8680" name="任意多边形 42"/>
            <p:cNvSpPr/>
            <p:nvPr/>
          </p:nvSpPr>
          <p:spPr>
            <a:xfrm rot="8100000">
              <a:off x="4796584" y="2188373"/>
              <a:ext cx="1817916" cy="1244972"/>
            </a:xfrm>
            <a:custGeom>
              <a:avLst/>
              <a:gdLst>
                <a:gd name="connsiteX0" fmla="*/ 0 w 1817916"/>
                <a:gd name="connsiteY0" fmla="*/ 751488 h 1244972"/>
                <a:gd name="connsiteX1" fmla="*/ 0 w 1817916"/>
                <a:gd name="connsiteY1" fmla="*/ 15685 h 1244972"/>
                <a:gd name="connsiteX2" fmla="*/ 244930 w 1817916"/>
                <a:gd name="connsiteY2" fmla="*/ 368673 h 1244972"/>
                <a:gd name="connsiteX3" fmla="*/ 500744 w 1817916"/>
                <a:gd name="connsiteY3" fmla="*/ 0 h 1244972"/>
                <a:gd name="connsiteX4" fmla="*/ 500744 w 1817916"/>
                <a:gd name="connsiteY4" fmla="*/ 504744 h 1244972"/>
                <a:gd name="connsiteX5" fmla="*/ 1106715 w 1817916"/>
                <a:gd name="connsiteY5" fmla="*/ 504744 h 1244972"/>
                <a:gd name="connsiteX6" fmla="*/ 1106715 w 1817916"/>
                <a:gd name="connsiteY6" fmla="*/ 258001 h 1244972"/>
                <a:gd name="connsiteX7" fmla="*/ 1817916 w 1817916"/>
                <a:gd name="connsiteY7" fmla="*/ 751487 h 1244972"/>
                <a:gd name="connsiteX8" fmla="*/ 1106715 w 1817916"/>
                <a:gd name="connsiteY8" fmla="*/ 1244972 h 1244972"/>
                <a:gd name="connsiteX9" fmla="*/ 1106715 w 1817916"/>
                <a:gd name="connsiteY9" fmla="*/ 998229 h 1244972"/>
                <a:gd name="connsiteX10" fmla="*/ 254001 w 1817916"/>
                <a:gd name="connsiteY10" fmla="*/ 998229 h 1244972"/>
                <a:gd name="connsiteX11" fmla="*/ 250371 w 1817916"/>
                <a:gd name="connsiteY11" fmla="*/ 1001859 h 124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7916" h="1244972">
                  <a:moveTo>
                    <a:pt x="0" y="751488"/>
                  </a:moveTo>
                  <a:lnTo>
                    <a:pt x="0" y="15685"/>
                  </a:lnTo>
                  <a:lnTo>
                    <a:pt x="244930" y="368673"/>
                  </a:lnTo>
                  <a:lnTo>
                    <a:pt x="500744" y="0"/>
                  </a:lnTo>
                  <a:lnTo>
                    <a:pt x="500744" y="504744"/>
                  </a:lnTo>
                  <a:lnTo>
                    <a:pt x="1106715" y="504744"/>
                  </a:lnTo>
                  <a:lnTo>
                    <a:pt x="1106715" y="258001"/>
                  </a:lnTo>
                  <a:lnTo>
                    <a:pt x="1817916" y="751487"/>
                  </a:lnTo>
                  <a:lnTo>
                    <a:pt x="1106715" y="1244972"/>
                  </a:lnTo>
                  <a:lnTo>
                    <a:pt x="1106715" y="998229"/>
                  </a:lnTo>
                  <a:lnTo>
                    <a:pt x="254001" y="998229"/>
                  </a:lnTo>
                  <a:lnTo>
                    <a:pt x="250371" y="10018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8681" name="任意多边形 43"/>
            <p:cNvSpPr/>
            <p:nvPr/>
          </p:nvSpPr>
          <p:spPr>
            <a:xfrm rot="18900000">
              <a:off x="5545120" y="3788035"/>
              <a:ext cx="1817916" cy="1244972"/>
            </a:xfrm>
            <a:custGeom>
              <a:avLst/>
              <a:gdLst>
                <a:gd name="connsiteX0" fmla="*/ 1817916 w 1817916"/>
                <a:gd name="connsiteY0" fmla="*/ 751487 h 1244972"/>
                <a:gd name="connsiteX1" fmla="*/ 1106715 w 1817916"/>
                <a:gd name="connsiteY1" fmla="*/ 1244972 h 1244972"/>
                <a:gd name="connsiteX2" fmla="*/ 1106715 w 1817916"/>
                <a:gd name="connsiteY2" fmla="*/ 998229 h 1244972"/>
                <a:gd name="connsiteX3" fmla="*/ 254001 w 1817916"/>
                <a:gd name="connsiteY3" fmla="*/ 998229 h 1244972"/>
                <a:gd name="connsiteX4" fmla="*/ 250371 w 1817916"/>
                <a:gd name="connsiteY4" fmla="*/ 1001859 h 1244972"/>
                <a:gd name="connsiteX5" fmla="*/ 0 w 1817916"/>
                <a:gd name="connsiteY5" fmla="*/ 751488 h 1244972"/>
                <a:gd name="connsiteX6" fmla="*/ 0 w 1817916"/>
                <a:gd name="connsiteY6" fmla="*/ 15685 h 1244972"/>
                <a:gd name="connsiteX7" fmla="*/ 244930 w 1817916"/>
                <a:gd name="connsiteY7" fmla="*/ 368673 h 1244972"/>
                <a:gd name="connsiteX8" fmla="*/ 500744 w 1817916"/>
                <a:gd name="connsiteY8" fmla="*/ 0 h 1244972"/>
                <a:gd name="connsiteX9" fmla="*/ 500744 w 1817916"/>
                <a:gd name="connsiteY9" fmla="*/ 504744 h 1244972"/>
                <a:gd name="connsiteX10" fmla="*/ 1106715 w 1817916"/>
                <a:gd name="connsiteY10" fmla="*/ 504744 h 1244972"/>
                <a:gd name="connsiteX11" fmla="*/ 1106715 w 1817916"/>
                <a:gd name="connsiteY11" fmla="*/ 258001 h 124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7916" h="1244972">
                  <a:moveTo>
                    <a:pt x="1817916" y="751487"/>
                  </a:moveTo>
                  <a:lnTo>
                    <a:pt x="1106715" y="1244972"/>
                  </a:lnTo>
                  <a:lnTo>
                    <a:pt x="1106715" y="998229"/>
                  </a:lnTo>
                  <a:lnTo>
                    <a:pt x="254001" y="998229"/>
                  </a:lnTo>
                  <a:lnTo>
                    <a:pt x="250371" y="1001859"/>
                  </a:lnTo>
                  <a:lnTo>
                    <a:pt x="0" y="751488"/>
                  </a:lnTo>
                  <a:lnTo>
                    <a:pt x="0" y="15685"/>
                  </a:lnTo>
                  <a:lnTo>
                    <a:pt x="244930" y="368673"/>
                  </a:lnTo>
                  <a:lnTo>
                    <a:pt x="500744" y="0"/>
                  </a:lnTo>
                  <a:lnTo>
                    <a:pt x="500744" y="504744"/>
                  </a:lnTo>
                  <a:lnTo>
                    <a:pt x="1106715" y="504744"/>
                  </a:lnTo>
                  <a:lnTo>
                    <a:pt x="1106715" y="25800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8682" name="文本框 44"/>
          <p:cNvSpPr txBox="1"/>
          <p:nvPr/>
        </p:nvSpPr>
        <p:spPr>
          <a:xfrm>
            <a:off x="1929623" y="2106734"/>
            <a:ext cx="2225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企业宗旨</a:t>
            </a:r>
          </a:p>
        </p:txBody>
      </p:sp>
      <p:sp>
        <p:nvSpPr>
          <p:cNvPr id="1048683" name="文本框 45"/>
          <p:cNvSpPr txBox="1"/>
          <p:nvPr/>
        </p:nvSpPr>
        <p:spPr>
          <a:xfrm>
            <a:off x="1289543" y="2557582"/>
            <a:ext cx="28651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安全第一，服务至上</a:t>
            </a:r>
          </a:p>
        </p:txBody>
      </p:sp>
      <p:sp>
        <p:nvSpPr>
          <p:cNvPr id="1048684" name="文本框 46"/>
          <p:cNvSpPr txBox="1"/>
          <p:nvPr/>
        </p:nvSpPr>
        <p:spPr>
          <a:xfrm>
            <a:off x="1929623" y="4212827"/>
            <a:ext cx="2225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effectLst/>
              </a:rPr>
              <a:t>企业宣传</a:t>
            </a:r>
          </a:p>
        </p:txBody>
      </p:sp>
      <p:sp>
        <p:nvSpPr>
          <p:cNvPr id="1048685" name="文本框 47"/>
          <p:cNvSpPr txBox="1"/>
          <p:nvPr/>
        </p:nvSpPr>
        <p:spPr>
          <a:xfrm>
            <a:off x="1289543" y="4663675"/>
            <a:ext cx="28651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儿行千里，驶于华晨</a:t>
            </a:r>
          </a:p>
        </p:txBody>
      </p:sp>
      <p:sp>
        <p:nvSpPr>
          <p:cNvPr id="1048686" name="文本框 48"/>
          <p:cNvSpPr txBox="1"/>
          <p:nvPr/>
        </p:nvSpPr>
        <p:spPr>
          <a:xfrm>
            <a:off x="7965988" y="2106436"/>
            <a:ext cx="2225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愿景</a:t>
            </a:r>
          </a:p>
        </p:txBody>
      </p:sp>
      <p:sp>
        <p:nvSpPr>
          <p:cNvPr id="1048687" name="文本框 49"/>
          <p:cNvSpPr txBox="1"/>
          <p:nvPr/>
        </p:nvSpPr>
        <p:spPr>
          <a:xfrm>
            <a:off x="7965988" y="2574170"/>
            <a:ext cx="28651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老市场寸土不让，新市场寸土必争。</a:t>
            </a:r>
          </a:p>
          <a:p>
            <a:pPr algn="just"/>
            <a:r>
              <a:rPr lang="zh-CN" altLang="en-US" sz="14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宝宝的健康，妈妈的安心</a:t>
            </a:r>
          </a:p>
          <a:p>
            <a:pPr algn="just"/>
            <a:r>
              <a:rPr lang="zh-CN" altLang="en-US" sz="14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华晨，在爱的路上</a:t>
            </a:r>
          </a:p>
        </p:txBody>
      </p:sp>
      <p:sp>
        <p:nvSpPr>
          <p:cNvPr id="1048688" name="文本框 50"/>
          <p:cNvSpPr txBox="1"/>
          <p:nvPr/>
        </p:nvSpPr>
        <p:spPr>
          <a:xfrm>
            <a:off x="8027720" y="4212827"/>
            <a:ext cx="2225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l"/>
            <a:r>
              <a:rPr lang="zh-CN" altLang="en-US" dirty="0">
                <a:solidFill>
                  <a:schemeClr val="tx1"/>
                </a:solidFill>
                <a:effectLst/>
              </a:rPr>
              <a:t>企业精神</a:t>
            </a:r>
          </a:p>
        </p:txBody>
      </p:sp>
      <p:sp>
        <p:nvSpPr>
          <p:cNvPr id="1048689" name="文本框 51"/>
          <p:cNvSpPr txBox="1"/>
          <p:nvPr/>
        </p:nvSpPr>
        <p:spPr>
          <a:xfrm>
            <a:off x="8027720" y="4680561"/>
            <a:ext cx="28651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脚踏实地，步步高升</a:t>
            </a:r>
          </a:p>
        </p:txBody>
      </p:sp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图片 3"/>
          <p:cNvPicPr>
            <a:picLocks noChangeAspect="1"/>
          </p:cNvPicPr>
          <p:nvPr/>
        </p:nvPicPr>
        <p:blipFill rotWithShape="1">
          <a:blip r:embed="rId2"/>
          <a:srcRect t="50108"/>
          <a:stretch>
            <a:fillRect/>
          </a:stretch>
        </p:blipFill>
        <p:spPr>
          <a:xfrm>
            <a:off x="-26272" y="-30954"/>
            <a:ext cx="12218272" cy="3429000"/>
          </a:xfrm>
          <a:prstGeom prst="rect">
            <a:avLst/>
          </a:prstGeom>
        </p:spPr>
      </p:pic>
      <p:sp>
        <p:nvSpPr>
          <p:cNvPr id="1048690" name="圆角矩形 4"/>
          <p:cNvSpPr/>
          <p:nvPr/>
        </p:nvSpPr>
        <p:spPr>
          <a:xfrm>
            <a:off x="673509" y="591324"/>
            <a:ext cx="10844982" cy="5675352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91" name="文本框 5"/>
          <p:cNvSpPr txBox="1"/>
          <p:nvPr/>
        </p:nvSpPr>
        <p:spPr>
          <a:xfrm>
            <a:off x="3642852" y="2426144"/>
            <a:ext cx="675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 smtClean="0">
                <a:latin typeface="FZZhengHeiS-DB-GB" panose="02000000000000000000" pitchFamily="2" charset="0"/>
                <a:ea typeface="FZZhengHeiS-DB-GB" panose="02000000000000000000" pitchFamily="2" charset="0"/>
              </a:rPr>
              <a:t>感谢您的聆听</a:t>
            </a:r>
            <a:endParaRPr lang="zh-CN" altLang="en-US" sz="4800" dirty="0"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sp>
        <p:nvSpPr>
          <p:cNvPr id="1048692" name="文本框 6"/>
          <p:cNvSpPr txBox="1"/>
          <p:nvPr/>
        </p:nvSpPr>
        <p:spPr>
          <a:xfrm>
            <a:off x="5980475" y="3953412"/>
            <a:ext cx="4416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BookC" pitchFamily="2" charset="-52"/>
                <a:ea typeface="锐字逼格青春粗黑体简2.0" panose="02010604000000000000" pitchFamily="2" charset="-122"/>
              </a:rPr>
              <a:t>Life was like a box of chocolates, you never know what you’re go to get.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FuturaBookC" pitchFamily="2" charset="-52"/>
              <a:ea typeface="锐字逼格青春粗黑体简2.0" panose="02010604000000000000" pitchFamily="2" charset="-122"/>
            </a:endParaRPr>
          </a:p>
        </p:txBody>
      </p:sp>
      <p:cxnSp>
        <p:nvCxnSpPr>
          <p:cNvPr id="3145758" name="直接连接符 7"/>
          <p:cNvCxnSpPr>
            <a:cxnSpLocks/>
          </p:cNvCxnSpPr>
          <p:nvPr/>
        </p:nvCxnSpPr>
        <p:spPr>
          <a:xfrm>
            <a:off x="8896963" y="3788449"/>
            <a:ext cx="138880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93" name="文本框 8"/>
          <p:cNvSpPr txBox="1"/>
          <p:nvPr/>
        </p:nvSpPr>
        <p:spPr>
          <a:xfrm>
            <a:off x="3642852" y="3172937"/>
            <a:ext cx="675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BLACK CONCISE TEMPLATE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94" name="文本框 9"/>
          <p:cNvSpPr txBox="1"/>
          <p:nvPr/>
        </p:nvSpPr>
        <p:spPr>
          <a:xfrm rot="5400000">
            <a:off x="86742" y="4796652"/>
            <a:ext cx="1973633" cy="382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 smtClean="0">
                <a:latin typeface="FuturaBookC" pitchFamily="2" charset="-52"/>
                <a:ea typeface="FZZhengHeiS-DB-GB" panose="02000000000000000000" pitchFamily="2" charset="0"/>
              </a:rPr>
              <a:t>DAYIN TEMPLATE</a:t>
            </a:r>
            <a:endParaRPr lang="zh-CN" altLang="en-US" b="1" dirty="0">
              <a:latin typeface="FuturaBookC" pitchFamily="2" charset="-52"/>
              <a:ea typeface="FZZhengHeiS-DB-GB" panose="02000000000000000000" pitchFamily="2" charset="0"/>
            </a:endParaRPr>
          </a:p>
        </p:txBody>
      </p:sp>
      <p:cxnSp>
        <p:nvCxnSpPr>
          <p:cNvPr id="3145759" name="直接连接符 10"/>
          <p:cNvCxnSpPr>
            <a:cxnSpLocks/>
          </p:cNvCxnSpPr>
          <p:nvPr/>
        </p:nvCxnSpPr>
        <p:spPr>
          <a:xfrm>
            <a:off x="10591551" y="1010370"/>
            <a:ext cx="4918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0" name="直接连接符 11"/>
          <p:cNvCxnSpPr>
            <a:cxnSpLocks/>
          </p:cNvCxnSpPr>
          <p:nvPr/>
        </p:nvCxnSpPr>
        <p:spPr>
          <a:xfrm>
            <a:off x="10938593" y="874183"/>
            <a:ext cx="0" cy="2931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3"/>
          <p:cNvPicPr>
            <a:picLocks noChangeAspect="1"/>
          </p:cNvPicPr>
          <p:nvPr/>
        </p:nvPicPr>
        <p:blipFill rotWithShape="1">
          <a:blip r:embed="rId2"/>
          <a:srcRect t="50108"/>
          <a:stretch>
            <a:fillRect/>
          </a:stretch>
        </p:blipFill>
        <p:spPr>
          <a:xfrm>
            <a:off x="0" y="3465949"/>
            <a:ext cx="12218272" cy="3429000"/>
          </a:xfrm>
          <a:prstGeom prst="rect">
            <a:avLst/>
          </a:prstGeom>
        </p:spPr>
      </p:pic>
      <p:sp>
        <p:nvSpPr>
          <p:cNvPr id="1048596" name="圆角矩形 4"/>
          <p:cNvSpPr/>
          <p:nvPr/>
        </p:nvSpPr>
        <p:spPr>
          <a:xfrm>
            <a:off x="673509" y="591324"/>
            <a:ext cx="10844982" cy="5675352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97" name="文本框 19"/>
          <p:cNvSpPr txBox="1"/>
          <p:nvPr/>
        </p:nvSpPr>
        <p:spPr>
          <a:xfrm rot="5400000">
            <a:off x="732357" y="2184912"/>
            <a:ext cx="2137666" cy="54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FuturaBookC" pitchFamily="2" charset="-52"/>
                <a:ea typeface="FZZhengHeiS-DB-GB" panose="02000000000000000000" pitchFamily="2" charset="0"/>
              </a:rPr>
              <a:t>CONTENTS</a:t>
            </a:r>
            <a:endParaRPr lang="zh-CN" altLang="en-US" sz="2800" dirty="0">
              <a:latin typeface="FuturaBookC" pitchFamily="2" charset="-52"/>
              <a:ea typeface="FZZhengHeiS-DB-GB" panose="02000000000000000000" pitchFamily="2" charset="0"/>
            </a:endParaRPr>
          </a:p>
        </p:txBody>
      </p:sp>
      <p:sp>
        <p:nvSpPr>
          <p:cNvPr id="1048598" name="文本框 20"/>
          <p:cNvSpPr txBox="1"/>
          <p:nvPr/>
        </p:nvSpPr>
        <p:spPr>
          <a:xfrm>
            <a:off x="2276969" y="1359917"/>
            <a:ext cx="1107996" cy="20980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60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目录</a:t>
            </a:r>
          </a:p>
        </p:txBody>
      </p:sp>
      <p:cxnSp>
        <p:nvCxnSpPr>
          <p:cNvPr id="3145731" name="直接连接符 21"/>
          <p:cNvCxnSpPr>
            <a:cxnSpLocks/>
          </p:cNvCxnSpPr>
          <p:nvPr/>
        </p:nvCxnSpPr>
        <p:spPr>
          <a:xfrm>
            <a:off x="2169884" y="1481111"/>
            <a:ext cx="0" cy="44491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9" name="剪去对角的矩形 30"/>
          <p:cNvSpPr/>
          <p:nvPr/>
        </p:nvSpPr>
        <p:spPr>
          <a:xfrm rot="5400000">
            <a:off x="1837061" y="98552"/>
            <a:ext cx="179106" cy="801246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0" name="矩形 31"/>
          <p:cNvSpPr/>
          <p:nvPr/>
        </p:nvSpPr>
        <p:spPr>
          <a:xfrm>
            <a:off x="1662176" y="414151"/>
            <a:ext cx="1474756" cy="5312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1" name="圆角矩形 45"/>
          <p:cNvSpPr/>
          <p:nvPr/>
        </p:nvSpPr>
        <p:spPr>
          <a:xfrm>
            <a:off x="5371863" y="1533832"/>
            <a:ext cx="699565" cy="699565"/>
          </a:xfrm>
          <a:prstGeom prst="roundRect">
            <a:avLst>
              <a:gd name="adj" fmla="val 585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FuturaBookC" pitchFamily="2" charset="-52"/>
                <a:ea typeface="FZZhengHeiS-DB-GB" panose="02000000000000000000" pitchFamily="2" charset="0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FuturaBookC" pitchFamily="2" charset="-52"/>
              <a:ea typeface="FZZhengHeiS-DB-GB" panose="02000000000000000000" pitchFamily="2" charset="0"/>
            </a:endParaRPr>
          </a:p>
        </p:txBody>
      </p:sp>
      <p:sp>
        <p:nvSpPr>
          <p:cNvPr id="1048602" name="圆角矩形 46"/>
          <p:cNvSpPr/>
          <p:nvPr/>
        </p:nvSpPr>
        <p:spPr>
          <a:xfrm>
            <a:off x="5371863" y="2575580"/>
            <a:ext cx="699565" cy="699565"/>
          </a:xfrm>
          <a:prstGeom prst="roundRect">
            <a:avLst>
              <a:gd name="adj" fmla="val 585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FuturaBookC" pitchFamily="2" charset="-52"/>
                <a:ea typeface="FZZhengHeiS-DB-GB" panose="02000000000000000000" pitchFamily="2" charset="0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FuturaBookC" pitchFamily="2" charset="-52"/>
              <a:ea typeface="FZZhengHeiS-DB-GB" panose="02000000000000000000" pitchFamily="2" charset="0"/>
            </a:endParaRPr>
          </a:p>
        </p:txBody>
      </p:sp>
      <p:sp>
        <p:nvSpPr>
          <p:cNvPr id="1048603" name="圆角矩形 47"/>
          <p:cNvSpPr/>
          <p:nvPr/>
        </p:nvSpPr>
        <p:spPr>
          <a:xfrm>
            <a:off x="5371863" y="3617328"/>
            <a:ext cx="699565" cy="699565"/>
          </a:xfrm>
          <a:prstGeom prst="roundRect">
            <a:avLst>
              <a:gd name="adj" fmla="val 585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FuturaBookC" pitchFamily="2" charset="-52"/>
                <a:ea typeface="FZZhengHeiS-DB-GB" panose="02000000000000000000" pitchFamily="2" charset="0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FuturaBookC" pitchFamily="2" charset="-52"/>
              <a:ea typeface="FZZhengHeiS-DB-GB" panose="02000000000000000000" pitchFamily="2" charset="0"/>
            </a:endParaRPr>
          </a:p>
        </p:txBody>
      </p:sp>
      <p:sp>
        <p:nvSpPr>
          <p:cNvPr id="1048604" name="圆角矩形 48"/>
          <p:cNvSpPr/>
          <p:nvPr/>
        </p:nvSpPr>
        <p:spPr>
          <a:xfrm>
            <a:off x="5371863" y="4659077"/>
            <a:ext cx="699565" cy="699565"/>
          </a:xfrm>
          <a:prstGeom prst="roundRect">
            <a:avLst>
              <a:gd name="adj" fmla="val 585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FuturaBookC" pitchFamily="2" charset="-52"/>
                <a:ea typeface="FZZhengHeiS-DB-GB" panose="02000000000000000000" pitchFamily="2" charset="0"/>
              </a:rPr>
              <a:t>4</a:t>
            </a:r>
            <a:endParaRPr lang="zh-CN" altLang="en-US" sz="3600" b="1" dirty="0">
              <a:solidFill>
                <a:schemeClr val="bg1"/>
              </a:solidFill>
              <a:latin typeface="FuturaBookC" pitchFamily="2" charset="-52"/>
              <a:ea typeface="FZZhengHeiS-DB-GB" panose="02000000000000000000" pitchFamily="2" charset="0"/>
            </a:endParaRPr>
          </a:p>
        </p:txBody>
      </p:sp>
      <p:sp>
        <p:nvSpPr>
          <p:cNvPr id="1048605" name="文本框 49"/>
          <p:cNvSpPr txBox="1"/>
          <p:nvPr/>
        </p:nvSpPr>
        <p:spPr>
          <a:xfrm>
            <a:off x="6286264" y="1591226"/>
            <a:ext cx="3718560" cy="624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dirty="0">
                <a:latin typeface="FZZhengHeiS-DB-GB" panose="02000000000000000000" pitchFamily="2" charset="0"/>
                <a:ea typeface="宋体" panose="02010600030101010101" pitchFamily="2" charset="-122"/>
              </a:rPr>
              <a:t>公司简介</a:t>
            </a:r>
          </a:p>
        </p:txBody>
      </p:sp>
      <p:sp>
        <p:nvSpPr>
          <p:cNvPr id="1048606" name="文本框 50"/>
          <p:cNvSpPr txBox="1"/>
          <p:nvPr/>
        </p:nvSpPr>
        <p:spPr>
          <a:xfrm>
            <a:off x="6286264" y="2634585"/>
            <a:ext cx="3718560" cy="624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我的团队</a:t>
            </a:r>
          </a:p>
        </p:txBody>
      </p:sp>
      <p:sp>
        <p:nvSpPr>
          <p:cNvPr id="1048607" name="文本框 51"/>
          <p:cNvSpPr txBox="1"/>
          <p:nvPr/>
        </p:nvSpPr>
        <p:spPr>
          <a:xfrm>
            <a:off x="6286264" y="3676039"/>
            <a:ext cx="3718560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企业风采</a:t>
            </a:r>
          </a:p>
        </p:txBody>
      </p:sp>
      <p:sp>
        <p:nvSpPr>
          <p:cNvPr id="1048608" name="文本框 52"/>
          <p:cNvSpPr txBox="1"/>
          <p:nvPr/>
        </p:nvSpPr>
        <p:spPr>
          <a:xfrm>
            <a:off x="6286264" y="4721302"/>
            <a:ext cx="3718560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总结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7"/>
          <p:cNvPicPr>
            <a:picLocks noChangeAspect="1"/>
          </p:cNvPicPr>
          <p:nvPr/>
        </p:nvPicPr>
        <p:blipFill rotWithShape="1">
          <a:blip r:embed="rId2"/>
          <a:srcRect t="50108"/>
          <a:stretch>
            <a:fillRect/>
          </a:stretch>
        </p:blipFill>
        <p:spPr>
          <a:xfrm>
            <a:off x="0" y="3465949"/>
            <a:ext cx="12218272" cy="3429000"/>
          </a:xfrm>
          <a:prstGeom prst="rect">
            <a:avLst/>
          </a:prstGeom>
        </p:spPr>
      </p:pic>
      <p:sp>
        <p:nvSpPr>
          <p:cNvPr id="1048609" name="圆角矩形 8"/>
          <p:cNvSpPr/>
          <p:nvPr/>
        </p:nvSpPr>
        <p:spPr>
          <a:xfrm>
            <a:off x="673509" y="591324"/>
            <a:ext cx="10844982" cy="5675352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45732" name="直接连接符 25"/>
          <p:cNvCxnSpPr>
            <a:cxnSpLocks/>
          </p:cNvCxnSpPr>
          <p:nvPr/>
        </p:nvCxnSpPr>
        <p:spPr>
          <a:xfrm flipH="1">
            <a:off x="3886977" y="3291162"/>
            <a:ext cx="674051" cy="674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直接连接符 26"/>
          <p:cNvCxnSpPr>
            <a:cxnSpLocks/>
          </p:cNvCxnSpPr>
          <p:nvPr/>
        </p:nvCxnSpPr>
        <p:spPr>
          <a:xfrm flipH="1">
            <a:off x="2236696" y="2313216"/>
            <a:ext cx="674051" cy="674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直接连接符 27"/>
          <p:cNvCxnSpPr>
            <a:cxnSpLocks/>
          </p:cNvCxnSpPr>
          <p:nvPr/>
        </p:nvCxnSpPr>
        <p:spPr>
          <a:xfrm flipH="1">
            <a:off x="1983772" y="2860805"/>
            <a:ext cx="252924" cy="252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0" name="文本框 29"/>
          <p:cNvSpPr txBox="1"/>
          <p:nvPr/>
        </p:nvSpPr>
        <p:spPr>
          <a:xfrm>
            <a:off x="2575161" y="2397097"/>
            <a:ext cx="1715719" cy="155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smtClean="0">
                <a:latin typeface="FuturaBookC" pitchFamily="2" charset="-52"/>
              </a:rPr>
              <a:t>01</a:t>
            </a:r>
            <a:endParaRPr lang="zh-CN" altLang="en-US" sz="8800" dirty="0">
              <a:latin typeface="FuturaBookC" pitchFamily="2" charset="-52"/>
            </a:endParaRPr>
          </a:p>
        </p:txBody>
      </p:sp>
      <p:sp>
        <p:nvSpPr>
          <p:cNvPr id="1048611" name="文本框 31"/>
          <p:cNvSpPr txBox="1"/>
          <p:nvPr/>
        </p:nvSpPr>
        <p:spPr>
          <a:xfrm>
            <a:off x="5304472" y="2637065"/>
            <a:ext cx="4422225" cy="764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公司简介</a:t>
            </a:r>
          </a:p>
        </p:txBody>
      </p:sp>
      <p:sp>
        <p:nvSpPr>
          <p:cNvPr id="1048612" name="文本框 32"/>
          <p:cNvSpPr txBox="1"/>
          <p:nvPr/>
        </p:nvSpPr>
        <p:spPr>
          <a:xfrm>
            <a:off x="5345191" y="3278573"/>
            <a:ext cx="4681303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BookC" pitchFamily="2" charset="-52"/>
                <a:ea typeface="锐字逼格青春粗黑体简2.0" panose="02010604000000000000" pitchFamily="2" charset="-122"/>
              </a:rPr>
              <a:t>Life was like a box of chocolates, you never know what you’re go to get.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uturaBookC" pitchFamily="2" charset="-52"/>
              <a:ea typeface="锐字逼格青春粗黑体简2.0" panose="02010604000000000000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7"/>
          <p:cNvPicPr>
            <a:picLocks noChangeAspect="1"/>
          </p:cNvPicPr>
          <p:nvPr/>
        </p:nvPicPr>
        <p:blipFill rotWithShape="1">
          <a:blip r:embed="rId2"/>
          <a:srcRect l="41355" t="59157" r="41140" b="38753"/>
          <a:stretch>
            <a:fillRect/>
          </a:stretch>
        </p:blipFill>
        <p:spPr>
          <a:xfrm>
            <a:off x="5026615" y="1"/>
            <a:ext cx="2138767" cy="143627"/>
          </a:xfrm>
          <a:custGeom>
            <a:avLst/>
            <a:gdLst>
              <a:gd name="connsiteX0" fmla="*/ 0 w 2138767"/>
              <a:gd name="connsiteY0" fmla="*/ 0 h 143627"/>
              <a:gd name="connsiteX1" fmla="*/ 2138767 w 2138767"/>
              <a:gd name="connsiteY1" fmla="*/ 0 h 143627"/>
              <a:gd name="connsiteX2" fmla="*/ 2138767 w 2138767"/>
              <a:gd name="connsiteY2" fmla="*/ 143627 h 143627"/>
              <a:gd name="connsiteX3" fmla="*/ 0 w 2138767"/>
              <a:gd name="connsiteY3" fmla="*/ 143627 h 14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8767" h="143627">
                <a:moveTo>
                  <a:pt x="0" y="0"/>
                </a:moveTo>
                <a:lnTo>
                  <a:pt x="2138767" y="0"/>
                </a:lnTo>
                <a:lnTo>
                  <a:pt x="2138767" y="143627"/>
                </a:lnTo>
                <a:lnTo>
                  <a:pt x="0" y="143627"/>
                </a:lnTo>
                <a:close/>
              </a:path>
            </a:pathLst>
          </a:custGeom>
        </p:spPr>
      </p:pic>
      <p:sp>
        <p:nvSpPr>
          <p:cNvPr id="1048613" name="文本框 3"/>
          <p:cNvSpPr txBox="1"/>
          <p:nvPr/>
        </p:nvSpPr>
        <p:spPr>
          <a:xfrm>
            <a:off x="4676956" y="433422"/>
            <a:ext cx="2839450" cy="548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华晨商贸</a:t>
            </a:r>
          </a:p>
        </p:txBody>
      </p:sp>
      <p:sp>
        <p:nvSpPr>
          <p:cNvPr id="1048614" name="文本框 4"/>
          <p:cNvSpPr txBox="1"/>
          <p:nvPr/>
        </p:nvSpPr>
        <p:spPr>
          <a:xfrm>
            <a:off x="4933709" y="125645"/>
            <a:ext cx="232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 smtClean="0">
                <a:latin typeface="FuturaBookC" pitchFamily="2" charset="-52"/>
                <a:ea typeface="微软雅黑" panose="020B0503020204020204" pitchFamily="34" charset="-122"/>
              </a:rPr>
              <a:t>YOUR ENGLISH TITLE</a:t>
            </a:r>
            <a:endParaRPr lang="zh-CN" altLang="en-US" sz="1400" dirty="0">
              <a:latin typeface="FuturaBookC" pitchFamily="2" charset="-52"/>
              <a:ea typeface="微软雅黑" panose="020B0503020204020204" pitchFamily="34" charset="-122"/>
            </a:endParaRPr>
          </a:p>
        </p:txBody>
      </p:sp>
      <p:pic>
        <p:nvPicPr>
          <p:cNvPr id="2097156" name="图片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371700" y="1252753"/>
            <a:ext cx="3498494" cy="2438400"/>
          </a:xfrm>
          <a:custGeom>
            <a:avLst/>
            <a:gdLst>
              <a:gd name="connsiteX0" fmla="*/ 0 w 3498494"/>
              <a:gd name="connsiteY0" fmla="*/ 0 h 2438400"/>
              <a:gd name="connsiteX1" fmla="*/ 3498494 w 3498494"/>
              <a:gd name="connsiteY1" fmla="*/ 0 h 2438400"/>
              <a:gd name="connsiteX2" fmla="*/ 3498494 w 3498494"/>
              <a:gd name="connsiteY2" fmla="*/ 2438400 h 2438400"/>
              <a:gd name="connsiteX3" fmla="*/ 0 w 3498494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8494" h="2438400">
                <a:moveTo>
                  <a:pt x="0" y="0"/>
                </a:moveTo>
                <a:lnTo>
                  <a:pt x="3498494" y="0"/>
                </a:lnTo>
                <a:lnTo>
                  <a:pt x="3498494" y="2438400"/>
                </a:lnTo>
                <a:lnTo>
                  <a:pt x="0" y="2438400"/>
                </a:lnTo>
                <a:close/>
              </a:path>
            </a:pathLst>
          </a:custGeom>
        </p:spPr>
      </p:pic>
      <p:pic>
        <p:nvPicPr>
          <p:cNvPr id="2097157" name="图片 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73206" y="3691153"/>
            <a:ext cx="3498494" cy="2438400"/>
          </a:xfrm>
          <a:custGeom>
            <a:avLst/>
            <a:gdLst>
              <a:gd name="connsiteX0" fmla="*/ 0 w 3498494"/>
              <a:gd name="connsiteY0" fmla="*/ 0 h 2438400"/>
              <a:gd name="connsiteX1" fmla="*/ 3498494 w 3498494"/>
              <a:gd name="connsiteY1" fmla="*/ 0 h 2438400"/>
              <a:gd name="connsiteX2" fmla="*/ 3498494 w 3498494"/>
              <a:gd name="connsiteY2" fmla="*/ 2438400 h 2438400"/>
              <a:gd name="connsiteX3" fmla="*/ 0 w 3498494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8494" h="2438400">
                <a:moveTo>
                  <a:pt x="0" y="0"/>
                </a:moveTo>
                <a:lnTo>
                  <a:pt x="3498494" y="0"/>
                </a:lnTo>
                <a:lnTo>
                  <a:pt x="3498494" y="2438400"/>
                </a:lnTo>
                <a:lnTo>
                  <a:pt x="0" y="2438400"/>
                </a:lnTo>
                <a:close/>
              </a:path>
            </a:pathLst>
          </a:custGeom>
        </p:spPr>
      </p:pic>
      <p:pic>
        <p:nvPicPr>
          <p:cNvPr id="2097158" name="图片 10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870194" y="3691153"/>
            <a:ext cx="3498494" cy="2438400"/>
          </a:xfrm>
          <a:custGeom>
            <a:avLst/>
            <a:gdLst>
              <a:gd name="connsiteX0" fmla="*/ 0 w 3498494"/>
              <a:gd name="connsiteY0" fmla="*/ 0 h 2438400"/>
              <a:gd name="connsiteX1" fmla="*/ 3498494 w 3498494"/>
              <a:gd name="connsiteY1" fmla="*/ 0 h 2438400"/>
              <a:gd name="connsiteX2" fmla="*/ 3498494 w 3498494"/>
              <a:gd name="connsiteY2" fmla="*/ 2438400 h 2438400"/>
              <a:gd name="connsiteX3" fmla="*/ 0 w 3498494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8494" h="2438400">
                <a:moveTo>
                  <a:pt x="0" y="0"/>
                </a:moveTo>
                <a:lnTo>
                  <a:pt x="3498494" y="0"/>
                </a:lnTo>
                <a:lnTo>
                  <a:pt x="3498494" y="2438400"/>
                </a:lnTo>
                <a:lnTo>
                  <a:pt x="0" y="2438400"/>
                </a:lnTo>
                <a:close/>
              </a:path>
            </a:pathLst>
          </a:custGeom>
        </p:spPr>
      </p:pic>
      <p:sp>
        <p:nvSpPr>
          <p:cNvPr id="1048615" name="矩形 11"/>
          <p:cNvSpPr/>
          <p:nvPr/>
        </p:nvSpPr>
        <p:spPr>
          <a:xfrm>
            <a:off x="7870194" y="1252753"/>
            <a:ext cx="3498494" cy="2438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16" name="矩形 12"/>
          <p:cNvSpPr/>
          <p:nvPr/>
        </p:nvSpPr>
        <p:spPr>
          <a:xfrm>
            <a:off x="4371700" y="3691153"/>
            <a:ext cx="3498494" cy="243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17" name="矩形 13"/>
          <p:cNvSpPr/>
          <p:nvPr/>
        </p:nvSpPr>
        <p:spPr>
          <a:xfrm>
            <a:off x="873206" y="1252753"/>
            <a:ext cx="3498494" cy="243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18" name="文本框 14"/>
          <p:cNvSpPr txBox="1"/>
          <p:nvPr/>
        </p:nvSpPr>
        <p:spPr>
          <a:xfrm>
            <a:off x="1509933" y="1935713"/>
            <a:ext cx="222504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ctr"/>
            <a:r>
              <a:rPr lang="zh-CN" altLang="en-US" dirty="0">
                <a:solidFill>
                  <a:schemeClr val="tx1"/>
                </a:solidFill>
                <a:effectLst/>
              </a:rPr>
              <a:t>创办时间</a:t>
            </a:r>
          </a:p>
        </p:txBody>
      </p:sp>
      <p:sp>
        <p:nvSpPr>
          <p:cNvPr id="1048619" name="文本框 15"/>
          <p:cNvSpPr txBox="1"/>
          <p:nvPr/>
        </p:nvSpPr>
        <p:spPr>
          <a:xfrm>
            <a:off x="1189893" y="2393533"/>
            <a:ext cx="2865120" cy="574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latin typeface="FZZhengHeiS-DB-GB" panose="02000000000000000000" pitchFamily="2" charset="0"/>
                <a:ea typeface="FZZhengHeiS-DB-GB" panose="02000000000000000000" pitchFamily="2" charset="0"/>
              </a:rPr>
              <a:t>企业由于</a:t>
            </a:r>
            <a:r>
              <a:rPr lang="en-US" altLang="zh-CN" sz="14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2010</a:t>
            </a:r>
            <a:r>
              <a:rPr lang="zh-CN" altLang="en-US" sz="14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年</a:t>
            </a:r>
            <a:r>
              <a:rPr lang="en-US" altLang="zh-CN" sz="14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10</a:t>
            </a:r>
            <a:r>
              <a:rPr lang="zh-CN" altLang="en-US" sz="14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月筹划启动，由广州研发中心产品团队</a:t>
            </a:r>
            <a:r>
              <a:rPr lang="zh-CN" altLang="en-US" sz="1400" dirty="0" smtClean="0">
                <a:latin typeface="FZZhengHeiS-DB-GB" panose="02000000000000000000" pitchFamily="2" charset="0"/>
                <a:ea typeface="FZZhengHeiS-DB-GB" panose="02000000000000000000" pitchFamily="2" charset="0"/>
              </a:rPr>
              <a:t>打造</a:t>
            </a:r>
            <a:endParaRPr lang="zh-CN" altLang="en-US" sz="1400" dirty="0"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cxnSp>
        <p:nvCxnSpPr>
          <p:cNvPr id="3145735" name="直接连接符 16"/>
          <p:cNvCxnSpPr>
            <a:cxnSpLocks/>
          </p:cNvCxnSpPr>
          <p:nvPr/>
        </p:nvCxnSpPr>
        <p:spPr>
          <a:xfrm>
            <a:off x="2489870" y="2287987"/>
            <a:ext cx="265167" cy="0"/>
          </a:xfrm>
          <a:prstGeom prst="line">
            <a:avLst/>
          </a:prstGeom>
          <a:ln w="25400">
            <a:solidFill>
              <a:srgbClr val="3B3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0" name="文本框 17"/>
          <p:cNvSpPr txBox="1"/>
          <p:nvPr/>
        </p:nvSpPr>
        <p:spPr>
          <a:xfrm>
            <a:off x="8506921" y="1940808"/>
            <a:ext cx="222504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ctr"/>
            <a:r>
              <a:rPr lang="zh-CN" altLang="en-US" dirty="0">
                <a:solidFill>
                  <a:schemeClr val="tx1"/>
                </a:solidFill>
                <a:effectLst/>
              </a:rPr>
              <a:t>技术设备</a:t>
            </a:r>
          </a:p>
        </p:txBody>
      </p:sp>
      <p:sp>
        <p:nvSpPr>
          <p:cNvPr id="1048621" name="文本框 18"/>
          <p:cNvSpPr txBox="1"/>
          <p:nvPr/>
        </p:nvSpPr>
        <p:spPr>
          <a:xfrm>
            <a:off x="8186881" y="2398628"/>
            <a:ext cx="2865120" cy="574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引进先进的设备，一流的人才，提供极有保证的售后服务</a:t>
            </a:r>
          </a:p>
        </p:txBody>
      </p:sp>
      <p:cxnSp>
        <p:nvCxnSpPr>
          <p:cNvPr id="3145736" name="直接连接符 19"/>
          <p:cNvCxnSpPr>
            <a:cxnSpLocks/>
          </p:cNvCxnSpPr>
          <p:nvPr/>
        </p:nvCxnSpPr>
        <p:spPr>
          <a:xfrm>
            <a:off x="9486858" y="2293082"/>
            <a:ext cx="265167" cy="0"/>
          </a:xfrm>
          <a:prstGeom prst="line">
            <a:avLst/>
          </a:prstGeom>
          <a:ln w="25400">
            <a:solidFill>
              <a:srgbClr val="3B3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2" name="文本框 20"/>
          <p:cNvSpPr txBox="1"/>
          <p:nvPr/>
        </p:nvSpPr>
        <p:spPr>
          <a:xfrm>
            <a:off x="5008427" y="4419833"/>
            <a:ext cx="222504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ctr"/>
            <a:r>
              <a:rPr lang="zh-CN" altLang="en-US" dirty="0">
                <a:effectLst/>
              </a:rPr>
              <a:t>主营业务</a:t>
            </a:r>
          </a:p>
        </p:txBody>
      </p:sp>
      <p:sp>
        <p:nvSpPr>
          <p:cNvPr id="1048623" name="文本框 21"/>
          <p:cNvSpPr txBox="1"/>
          <p:nvPr/>
        </p:nvSpPr>
        <p:spPr>
          <a:xfrm>
            <a:off x="4688387" y="4877653"/>
            <a:ext cx="2865120" cy="574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企业主营童车销售业务，专为儿童设计</a:t>
            </a:r>
          </a:p>
        </p:txBody>
      </p:sp>
      <p:cxnSp>
        <p:nvCxnSpPr>
          <p:cNvPr id="3145737" name="直接连接符 22"/>
          <p:cNvCxnSpPr>
            <a:cxnSpLocks/>
          </p:cNvCxnSpPr>
          <p:nvPr/>
        </p:nvCxnSpPr>
        <p:spPr>
          <a:xfrm>
            <a:off x="5988364" y="4772107"/>
            <a:ext cx="26516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7"/>
          <p:cNvPicPr>
            <a:picLocks noChangeAspect="1"/>
          </p:cNvPicPr>
          <p:nvPr/>
        </p:nvPicPr>
        <p:blipFill rotWithShape="1">
          <a:blip r:embed="rId2"/>
          <a:srcRect t="50108"/>
          <a:stretch>
            <a:fillRect/>
          </a:stretch>
        </p:blipFill>
        <p:spPr>
          <a:xfrm>
            <a:off x="0" y="3465949"/>
            <a:ext cx="12218272" cy="3429000"/>
          </a:xfrm>
          <a:prstGeom prst="rect">
            <a:avLst/>
          </a:prstGeom>
        </p:spPr>
      </p:pic>
      <p:sp>
        <p:nvSpPr>
          <p:cNvPr id="1048624" name="圆角矩形 8"/>
          <p:cNvSpPr/>
          <p:nvPr/>
        </p:nvSpPr>
        <p:spPr>
          <a:xfrm>
            <a:off x="673509" y="591324"/>
            <a:ext cx="10844982" cy="5675352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45738" name="直接连接符 25"/>
          <p:cNvCxnSpPr>
            <a:cxnSpLocks/>
          </p:cNvCxnSpPr>
          <p:nvPr/>
        </p:nvCxnSpPr>
        <p:spPr>
          <a:xfrm flipH="1">
            <a:off x="3886977" y="3291162"/>
            <a:ext cx="674051" cy="674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直接连接符 26"/>
          <p:cNvCxnSpPr>
            <a:cxnSpLocks/>
          </p:cNvCxnSpPr>
          <p:nvPr/>
        </p:nvCxnSpPr>
        <p:spPr>
          <a:xfrm flipH="1">
            <a:off x="2236696" y="2313216"/>
            <a:ext cx="674051" cy="674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0" name="直接连接符 27"/>
          <p:cNvCxnSpPr>
            <a:cxnSpLocks/>
          </p:cNvCxnSpPr>
          <p:nvPr/>
        </p:nvCxnSpPr>
        <p:spPr>
          <a:xfrm flipH="1">
            <a:off x="1983772" y="2860805"/>
            <a:ext cx="252924" cy="252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5" name="文本框 29"/>
          <p:cNvSpPr txBox="1"/>
          <p:nvPr/>
        </p:nvSpPr>
        <p:spPr>
          <a:xfrm>
            <a:off x="2575161" y="2397097"/>
            <a:ext cx="1715719" cy="155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smtClean="0">
                <a:latin typeface="FuturaBookC" pitchFamily="2" charset="-52"/>
              </a:rPr>
              <a:t>02</a:t>
            </a:r>
            <a:endParaRPr lang="zh-CN" altLang="en-US" sz="8800" dirty="0">
              <a:latin typeface="FuturaBookC" pitchFamily="2" charset="-52"/>
            </a:endParaRPr>
          </a:p>
        </p:txBody>
      </p:sp>
      <p:sp>
        <p:nvSpPr>
          <p:cNvPr id="1048626" name="文本框 31"/>
          <p:cNvSpPr txBox="1"/>
          <p:nvPr/>
        </p:nvSpPr>
        <p:spPr>
          <a:xfrm>
            <a:off x="5304472" y="2637065"/>
            <a:ext cx="4422225" cy="764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我的团队</a:t>
            </a:r>
          </a:p>
        </p:txBody>
      </p:sp>
      <p:sp>
        <p:nvSpPr>
          <p:cNvPr id="1048627" name="文本框 32"/>
          <p:cNvSpPr txBox="1"/>
          <p:nvPr/>
        </p:nvSpPr>
        <p:spPr>
          <a:xfrm>
            <a:off x="5345191" y="3278573"/>
            <a:ext cx="4681303" cy="62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BookC" pitchFamily="2" charset="-52"/>
                <a:ea typeface="锐字逼格青春粗黑体简2.0" panose="02010604000000000000" pitchFamily="2" charset="-122"/>
              </a:rPr>
              <a:t>Life was like a box of chocolates, you never know what you’re go to get.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uturaBookC" pitchFamily="2" charset="-52"/>
              <a:ea typeface="锐字逼格青春粗黑体简2.0" panose="02010604000000000000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7"/>
          <p:cNvPicPr>
            <a:picLocks noChangeAspect="1"/>
          </p:cNvPicPr>
          <p:nvPr/>
        </p:nvPicPr>
        <p:blipFill rotWithShape="1">
          <a:blip r:embed="rId2"/>
          <a:srcRect l="41355" t="59157" r="41140" b="38753"/>
          <a:stretch>
            <a:fillRect/>
          </a:stretch>
        </p:blipFill>
        <p:spPr>
          <a:xfrm>
            <a:off x="5026615" y="1"/>
            <a:ext cx="2138767" cy="143627"/>
          </a:xfrm>
          <a:custGeom>
            <a:avLst/>
            <a:gdLst>
              <a:gd name="connsiteX0" fmla="*/ 0 w 2138767"/>
              <a:gd name="connsiteY0" fmla="*/ 0 h 143627"/>
              <a:gd name="connsiteX1" fmla="*/ 2138767 w 2138767"/>
              <a:gd name="connsiteY1" fmla="*/ 0 h 143627"/>
              <a:gd name="connsiteX2" fmla="*/ 2138767 w 2138767"/>
              <a:gd name="connsiteY2" fmla="*/ 143627 h 143627"/>
              <a:gd name="connsiteX3" fmla="*/ 0 w 2138767"/>
              <a:gd name="connsiteY3" fmla="*/ 143627 h 14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8767" h="143627">
                <a:moveTo>
                  <a:pt x="0" y="0"/>
                </a:moveTo>
                <a:lnTo>
                  <a:pt x="2138767" y="0"/>
                </a:lnTo>
                <a:lnTo>
                  <a:pt x="2138767" y="143627"/>
                </a:lnTo>
                <a:lnTo>
                  <a:pt x="0" y="143627"/>
                </a:lnTo>
                <a:close/>
              </a:path>
            </a:pathLst>
          </a:custGeom>
        </p:spPr>
      </p:pic>
      <p:sp>
        <p:nvSpPr>
          <p:cNvPr id="1048629" name="文本框 4"/>
          <p:cNvSpPr txBox="1"/>
          <p:nvPr/>
        </p:nvSpPr>
        <p:spPr>
          <a:xfrm>
            <a:off x="4933709" y="125645"/>
            <a:ext cx="232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 smtClean="0">
                <a:latin typeface="FuturaBookC" pitchFamily="2" charset="-52"/>
                <a:ea typeface="微软雅黑" panose="020B0503020204020204" pitchFamily="34" charset="-122"/>
              </a:rPr>
              <a:t>YOUR ENGLISH TITLE</a:t>
            </a:r>
            <a:endParaRPr lang="zh-CN" altLang="en-US" sz="1400" dirty="0">
              <a:latin typeface="FuturaBookC" pitchFamily="2" charset="-52"/>
              <a:ea typeface="微软雅黑" panose="020B0503020204020204" pitchFamily="34" charset="-122"/>
            </a:endParaRPr>
          </a:p>
        </p:txBody>
      </p:sp>
      <p:pic>
        <p:nvPicPr>
          <p:cNvPr id="2097161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793211"/>
            <a:ext cx="5981172" cy="39878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48630" name="矩形 8"/>
          <p:cNvSpPr/>
          <p:nvPr/>
        </p:nvSpPr>
        <p:spPr>
          <a:xfrm>
            <a:off x="4544874" y="1678911"/>
            <a:ext cx="2367130" cy="39878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62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2688" y="3486480"/>
            <a:ext cx="364166" cy="364166"/>
          </a:xfrm>
          <a:prstGeom prst="rect">
            <a:avLst/>
          </a:prstGeom>
        </p:spPr>
      </p:pic>
      <p:pic>
        <p:nvPicPr>
          <p:cNvPr id="2097163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2688" y="2066283"/>
            <a:ext cx="364166" cy="364166"/>
          </a:xfrm>
          <a:prstGeom prst="rect">
            <a:avLst/>
          </a:prstGeom>
        </p:spPr>
      </p:pic>
      <p:pic>
        <p:nvPicPr>
          <p:cNvPr id="2097164" name="图片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6329" y="4911398"/>
            <a:ext cx="376882" cy="376882"/>
          </a:xfrm>
          <a:prstGeom prst="rect">
            <a:avLst/>
          </a:prstGeom>
        </p:spPr>
      </p:pic>
      <p:cxnSp>
        <p:nvCxnSpPr>
          <p:cNvPr id="3145741" name="直接连接符 15"/>
          <p:cNvCxnSpPr>
            <a:cxnSpLocks/>
          </p:cNvCxnSpPr>
          <p:nvPr/>
        </p:nvCxnSpPr>
        <p:spPr>
          <a:xfrm>
            <a:off x="5511482" y="4378661"/>
            <a:ext cx="3465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2" name="直接连接符 16"/>
          <p:cNvCxnSpPr>
            <a:cxnSpLocks/>
          </p:cNvCxnSpPr>
          <p:nvPr/>
        </p:nvCxnSpPr>
        <p:spPr>
          <a:xfrm>
            <a:off x="5511482" y="2958464"/>
            <a:ext cx="3465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1" name="矩形 6"/>
          <p:cNvSpPr/>
          <p:nvPr/>
        </p:nvSpPr>
        <p:spPr>
          <a:xfrm>
            <a:off x="6310630" y="1603981"/>
            <a:ext cx="5897880" cy="398785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32" name="文本框 9"/>
          <p:cNvSpPr txBox="1"/>
          <p:nvPr/>
        </p:nvSpPr>
        <p:spPr>
          <a:xfrm>
            <a:off x="6805188" y="2261124"/>
            <a:ext cx="224737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团队成员</a:t>
            </a:r>
          </a:p>
        </p:txBody>
      </p:sp>
      <p:cxnSp>
        <p:nvCxnSpPr>
          <p:cNvPr id="3145743" name="直接连接符 10"/>
          <p:cNvCxnSpPr>
            <a:cxnSpLocks/>
          </p:cNvCxnSpPr>
          <p:nvPr/>
        </p:nvCxnSpPr>
        <p:spPr>
          <a:xfrm>
            <a:off x="6912003" y="2843094"/>
            <a:ext cx="616308" cy="0"/>
          </a:xfrm>
          <a:prstGeom prst="line">
            <a:avLst/>
          </a:prstGeom>
          <a:ln w="38100">
            <a:solidFill>
              <a:srgbClr val="3B3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3" name="文本框 11"/>
          <p:cNvSpPr txBox="1"/>
          <p:nvPr/>
        </p:nvSpPr>
        <p:spPr>
          <a:xfrm>
            <a:off x="6805331" y="3038410"/>
            <a:ext cx="4488144" cy="275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spc="3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总经理     葛俊杰侯鑫</a:t>
            </a:r>
          </a:p>
          <a:p>
            <a:pPr algn="just"/>
            <a:r>
              <a:rPr lang="zh-CN" altLang="en-US" sz="1600" spc="3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行政经理   胡丽媛 </a:t>
            </a:r>
          </a:p>
          <a:p>
            <a:pPr algn="just"/>
            <a:r>
              <a:rPr lang="zh-CN" altLang="en-US" sz="1600" spc="3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仓储经理   米军民蔡晟</a:t>
            </a:r>
          </a:p>
          <a:p>
            <a:pPr algn="just"/>
            <a:r>
              <a:rPr lang="zh-CN" altLang="en-US" sz="1600" spc="3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营销经理   岳淑珍苑克伟</a:t>
            </a:r>
          </a:p>
          <a:p>
            <a:pPr algn="just"/>
            <a:r>
              <a:rPr lang="zh-CN" altLang="en-US" sz="1600" spc="3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采购经理   高丽珠</a:t>
            </a:r>
          </a:p>
          <a:p>
            <a:pPr algn="just"/>
            <a:r>
              <a:rPr lang="zh-CN" altLang="en-US" sz="1600" spc="3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财务经理   陈艳妮李新诚</a:t>
            </a:r>
          </a:p>
          <a:p>
            <a:pPr algn="just"/>
            <a:r>
              <a:rPr lang="zh-CN" altLang="en-US" sz="1600" spc="3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出纳       储永红陈柳柳</a:t>
            </a:r>
            <a:endParaRPr lang="zh-CN" altLang="en-US" sz="1400" spc="300" dirty="0">
              <a:solidFill>
                <a:schemeClr val="bg1"/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  <a:p>
            <a:pPr algn="just"/>
            <a:endParaRPr lang="zh-CN" altLang="en-US" sz="1600" dirty="0">
              <a:solidFill>
                <a:schemeClr val="bg1"/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  <a:p>
            <a:pPr algn="just"/>
            <a:endParaRPr lang="zh-CN" altLang="en-US" sz="1600" dirty="0">
              <a:solidFill>
                <a:schemeClr val="bg1"/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  <a:p>
            <a:pPr algn="just"/>
            <a:endParaRPr lang="zh-CN" altLang="en-US" sz="1600" dirty="0">
              <a:solidFill>
                <a:schemeClr val="bg1"/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图片 7"/>
          <p:cNvPicPr>
            <a:picLocks noChangeAspect="1"/>
          </p:cNvPicPr>
          <p:nvPr/>
        </p:nvPicPr>
        <p:blipFill rotWithShape="1">
          <a:blip r:embed="rId2"/>
          <a:srcRect l="41355" t="59157" r="41140" b="38753"/>
          <a:stretch>
            <a:fillRect/>
          </a:stretch>
        </p:blipFill>
        <p:spPr>
          <a:xfrm>
            <a:off x="5026615" y="1"/>
            <a:ext cx="2138767" cy="143627"/>
          </a:xfrm>
          <a:custGeom>
            <a:avLst/>
            <a:gdLst>
              <a:gd name="connsiteX0" fmla="*/ 0 w 2138767"/>
              <a:gd name="connsiteY0" fmla="*/ 0 h 143627"/>
              <a:gd name="connsiteX1" fmla="*/ 2138767 w 2138767"/>
              <a:gd name="connsiteY1" fmla="*/ 0 h 143627"/>
              <a:gd name="connsiteX2" fmla="*/ 2138767 w 2138767"/>
              <a:gd name="connsiteY2" fmla="*/ 143627 h 143627"/>
              <a:gd name="connsiteX3" fmla="*/ 0 w 2138767"/>
              <a:gd name="connsiteY3" fmla="*/ 143627 h 14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8767" h="143627">
                <a:moveTo>
                  <a:pt x="0" y="0"/>
                </a:moveTo>
                <a:lnTo>
                  <a:pt x="2138767" y="0"/>
                </a:lnTo>
                <a:lnTo>
                  <a:pt x="2138767" y="143627"/>
                </a:lnTo>
                <a:lnTo>
                  <a:pt x="0" y="143627"/>
                </a:lnTo>
                <a:close/>
              </a:path>
            </a:pathLst>
          </a:custGeom>
        </p:spPr>
      </p:pic>
      <p:sp>
        <p:nvSpPr>
          <p:cNvPr id="1048634" name="文本框 3"/>
          <p:cNvSpPr txBox="1"/>
          <p:nvPr/>
        </p:nvSpPr>
        <p:spPr>
          <a:xfrm>
            <a:off x="4676956" y="433422"/>
            <a:ext cx="283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企业目标</a:t>
            </a:r>
          </a:p>
        </p:txBody>
      </p:sp>
      <p:sp>
        <p:nvSpPr>
          <p:cNvPr id="1048635" name="文本框 4"/>
          <p:cNvSpPr txBox="1"/>
          <p:nvPr/>
        </p:nvSpPr>
        <p:spPr>
          <a:xfrm>
            <a:off x="4933709" y="125645"/>
            <a:ext cx="232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 smtClean="0">
                <a:latin typeface="FuturaBookC" pitchFamily="2" charset="-52"/>
                <a:ea typeface="微软雅黑" panose="020B0503020204020204" pitchFamily="34" charset="-122"/>
              </a:rPr>
              <a:t>YOUR ENGLISH TITLE</a:t>
            </a:r>
            <a:endParaRPr lang="zh-CN" altLang="en-US" sz="1400" dirty="0">
              <a:latin typeface="FuturaBookC" pitchFamily="2" charset="-52"/>
              <a:ea typeface="微软雅黑" panose="020B0503020204020204" pitchFamily="34" charset="-122"/>
            </a:endParaRPr>
          </a:p>
        </p:txBody>
      </p:sp>
      <p:pic>
        <p:nvPicPr>
          <p:cNvPr id="2097166" name="图片 5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1347536"/>
            <a:ext cx="12192000" cy="4636168"/>
          </a:xfrm>
          <a:prstGeom prst="rect">
            <a:avLst/>
          </a:prstGeom>
        </p:spPr>
      </p:pic>
      <p:sp>
        <p:nvSpPr>
          <p:cNvPr id="1048636" name="矩形 6"/>
          <p:cNvSpPr/>
          <p:nvPr/>
        </p:nvSpPr>
        <p:spPr>
          <a:xfrm>
            <a:off x="0" y="1347536"/>
            <a:ext cx="12192000" cy="4623661"/>
          </a:xfrm>
          <a:prstGeom prst="rect">
            <a:avLst/>
          </a:prstGeom>
          <a:solidFill>
            <a:srgbClr val="3B3E4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45744" name="直接连接符 8"/>
          <p:cNvCxnSpPr>
            <a:cxnSpLocks/>
          </p:cNvCxnSpPr>
          <p:nvPr/>
        </p:nvCxnSpPr>
        <p:spPr>
          <a:xfrm flipV="1">
            <a:off x="0" y="4577826"/>
            <a:ext cx="2264229" cy="1393371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5" name="直接连接符 9"/>
          <p:cNvCxnSpPr>
            <a:cxnSpLocks/>
          </p:cNvCxnSpPr>
          <p:nvPr/>
        </p:nvCxnSpPr>
        <p:spPr>
          <a:xfrm flipV="1">
            <a:off x="2264229" y="4490734"/>
            <a:ext cx="2481942" cy="87094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6" name="直接连接符 10"/>
          <p:cNvCxnSpPr>
            <a:cxnSpLocks/>
          </p:cNvCxnSpPr>
          <p:nvPr/>
        </p:nvCxnSpPr>
        <p:spPr>
          <a:xfrm flipV="1">
            <a:off x="4746171" y="3474734"/>
            <a:ext cx="1465943" cy="1016000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7" name="直接连接符 11"/>
          <p:cNvCxnSpPr>
            <a:cxnSpLocks/>
          </p:cNvCxnSpPr>
          <p:nvPr/>
        </p:nvCxnSpPr>
        <p:spPr>
          <a:xfrm flipV="1">
            <a:off x="6212114" y="2952588"/>
            <a:ext cx="3091543" cy="522147"/>
          </a:xfrm>
          <a:prstGeom prst="line">
            <a:avLst/>
          </a:prstGeom>
          <a:ln w="254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8" name="直接连接符 12"/>
          <p:cNvCxnSpPr>
            <a:cxnSpLocks/>
          </p:cNvCxnSpPr>
          <p:nvPr/>
        </p:nvCxnSpPr>
        <p:spPr>
          <a:xfrm flipV="1">
            <a:off x="9303657" y="1384681"/>
            <a:ext cx="2888343" cy="156790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7" name="矩形 13"/>
          <p:cNvSpPr/>
          <p:nvPr/>
        </p:nvSpPr>
        <p:spPr>
          <a:xfrm>
            <a:off x="1240970" y="3877285"/>
            <a:ext cx="1611085" cy="439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sp>
        <p:nvSpPr>
          <p:cNvPr id="1048638" name="矩形 14"/>
          <p:cNvSpPr/>
          <p:nvPr/>
        </p:nvSpPr>
        <p:spPr>
          <a:xfrm>
            <a:off x="4542972" y="4702652"/>
            <a:ext cx="1611085" cy="439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sp>
        <p:nvSpPr>
          <p:cNvPr id="1048639" name="矩形 15"/>
          <p:cNvSpPr/>
          <p:nvPr/>
        </p:nvSpPr>
        <p:spPr>
          <a:xfrm>
            <a:off x="5304971" y="2813368"/>
            <a:ext cx="1611085" cy="439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sp>
        <p:nvSpPr>
          <p:cNvPr id="1048640" name="矩形 16"/>
          <p:cNvSpPr/>
          <p:nvPr/>
        </p:nvSpPr>
        <p:spPr>
          <a:xfrm>
            <a:off x="8356600" y="2037780"/>
            <a:ext cx="1611085" cy="4392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sp>
        <p:nvSpPr>
          <p:cNvPr id="1048641" name="文本框 17"/>
          <p:cNvSpPr txBox="1"/>
          <p:nvPr/>
        </p:nvSpPr>
        <p:spPr>
          <a:xfrm>
            <a:off x="1367969" y="3907698"/>
            <a:ext cx="1357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第一目标</a:t>
            </a:r>
            <a:endParaRPr lang="en-US" altLang="zh-CN" sz="2000" dirty="0" smtClean="0">
              <a:solidFill>
                <a:schemeClr val="bg1"/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sp>
        <p:nvSpPr>
          <p:cNvPr id="1048642" name="文本框 18"/>
          <p:cNvSpPr txBox="1"/>
          <p:nvPr/>
        </p:nvSpPr>
        <p:spPr>
          <a:xfrm>
            <a:off x="4611914" y="4737627"/>
            <a:ext cx="147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第二目标</a:t>
            </a:r>
            <a:endParaRPr lang="en-US" altLang="zh-CN" sz="2000" dirty="0">
              <a:solidFill>
                <a:schemeClr val="bg1"/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sp>
        <p:nvSpPr>
          <p:cNvPr id="1048643" name="文本框 19"/>
          <p:cNvSpPr txBox="1"/>
          <p:nvPr/>
        </p:nvSpPr>
        <p:spPr>
          <a:xfrm>
            <a:off x="5431970" y="2844139"/>
            <a:ext cx="1357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第三目标</a:t>
            </a:r>
            <a:endParaRPr lang="en-US" altLang="zh-CN" sz="2000" dirty="0" smtClean="0">
              <a:solidFill>
                <a:schemeClr val="bg1"/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sp>
        <p:nvSpPr>
          <p:cNvPr id="1048644" name="文本框 20"/>
          <p:cNvSpPr txBox="1"/>
          <p:nvPr/>
        </p:nvSpPr>
        <p:spPr>
          <a:xfrm>
            <a:off x="8458201" y="2074257"/>
            <a:ext cx="1407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第四目标</a:t>
            </a:r>
            <a:endParaRPr lang="en-US" altLang="zh-CN" sz="2000" dirty="0" smtClean="0">
              <a:solidFill>
                <a:schemeClr val="bg1"/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sp>
        <p:nvSpPr>
          <p:cNvPr id="1048645" name="文本框 21"/>
          <p:cNvSpPr txBox="1"/>
          <p:nvPr/>
        </p:nvSpPr>
        <p:spPr>
          <a:xfrm>
            <a:off x="497874" y="3184619"/>
            <a:ext cx="332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销售额同比增长</a:t>
            </a:r>
            <a:r>
              <a:rPr lang="en-US" altLang="zh-CN" dirty="0" smtClean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20%</a:t>
            </a:r>
            <a:r>
              <a:rPr lang="zh-CN" altLang="en-US" dirty="0" smtClean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以上</a:t>
            </a:r>
            <a:endParaRPr lang="zh-CN" altLang="en-US" dirty="0">
              <a:solidFill>
                <a:schemeClr val="bg1"/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sp>
        <p:nvSpPr>
          <p:cNvPr id="1048646" name="文本框 22"/>
          <p:cNvSpPr txBox="1"/>
          <p:nvPr/>
        </p:nvSpPr>
        <p:spPr>
          <a:xfrm>
            <a:off x="3818720" y="5427517"/>
            <a:ext cx="365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重点产品利润贡献率达到</a:t>
            </a:r>
            <a:r>
              <a:rPr lang="en-US" altLang="zh-CN" dirty="0" smtClean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49%</a:t>
            </a:r>
            <a:endParaRPr lang="zh-CN" altLang="en-US" dirty="0">
              <a:solidFill>
                <a:schemeClr val="bg1"/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sp>
        <p:nvSpPr>
          <p:cNvPr id="1048647" name="文本框 23"/>
          <p:cNvSpPr txBox="1"/>
          <p:nvPr/>
        </p:nvSpPr>
        <p:spPr>
          <a:xfrm>
            <a:off x="4130552" y="2179100"/>
            <a:ext cx="385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新产品贡献率达到</a:t>
            </a:r>
            <a:r>
              <a:rPr lang="en-US" altLang="zh-CN" dirty="0" smtClean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49%</a:t>
            </a:r>
            <a:endParaRPr lang="zh-CN" altLang="en-US" dirty="0">
              <a:solidFill>
                <a:schemeClr val="bg1"/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sp>
        <p:nvSpPr>
          <p:cNvPr id="1048648" name="文本框 24"/>
          <p:cNvSpPr txBox="1"/>
          <p:nvPr/>
        </p:nvSpPr>
        <p:spPr>
          <a:xfrm>
            <a:off x="7757885" y="3384564"/>
            <a:ext cx="339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FZZhengHeiS-DB-GB" panose="02000000000000000000" pitchFamily="2" charset="0"/>
                <a:ea typeface="FZZhengHeiS-DB-GB" panose="02000000000000000000" pitchFamily="2" charset="0"/>
              </a:rPr>
              <a:t>市场占有率进入行业前三甲</a:t>
            </a:r>
            <a:endParaRPr lang="zh-CN" altLang="en-US" dirty="0">
              <a:solidFill>
                <a:schemeClr val="bg1"/>
              </a:solidFill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图片 7"/>
          <p:cNvPicPr>
            <a:picLocks noChangeAspect="1"/>
          </p:cNvPicPr>
          <p:nvPr/>
        </p:nvPicPr>
        <p:blipFill rotWithShape="1">
          <a:blip r:embed="rId2"/>
          <a:srcRect t="50108"/>
          <a:stretch>
            <a:fillRect/>
          </a:stretch>
        </p:blipFill>
        <p:spPr>
          <a:xfrm>
            <a:off x="0" y="3465949"/>
            <a:ext cx="12218272" cy="3429000"/>
          </a:xfrm>
          <a:prstGeom prst="rect">
            <a:avLst/>
          </a:prstGeom>
        </p:spPr>
      </p:pic>
      <p:sp>
        <p:nvSpPr>
          <p:cNvPr id="1048649" name="圆角矩形 8"/>
          <p:cNvSpPr/>
          <p:nvPr/>
        </p:nvSpPr>
        <p:spPr>
          <a:xfrm>
            <a:off x="673509" y="591324"/>
            <a:ext cx="10844982" cy="5675352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45749" name="直接连接符 25"/>
          <p:cNvCxnSpPr>
            <a:cxnSpLocks/>
          </p:cNvCxnSpPr>
          <p:nvPr/>
        </p:nvCxnSpPr>
        <p:spPr>
          <a:xfrm flipH="1">
            <a:off x="3886977" y="3291162"/>
            <a:ext cx="674051" cy="674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0" name="直接连接符 26"/>
          <p:cNvCxnSpPr>
            <a:cxnSpLocks/>
          </p:cNvCxnSpPr>
          <p:nvPr/>
        </p:nvCxnSpPr>
        <p:spPr>
          <a:xfrm flipH="1">
            <a:off x="2236696" y="2313216"/>
            <a:ext cx="674051" cy="674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1" name="直接连接符 27"/>
          <p:cNvCxnSpPr>
            <a:cxnSpLocks/>
          </p:cNvCxnSpPr>
          <p:nvPr/>
        </p:nvCxnSpPr>
        <p:spPr>
          <a:xfrm flipH="1">
            <a:off x="1983772" y="2860805"/>
            <a:ext cx="252924" cy="252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50" name="文本框 29"/>
          <p:cNvSpPr txBox="1"/>
          <p:nvPr/>
        </p:nvSpPr>
        <p:spPr>
          <a:xfrm>
            <a:off x="2575161" y="2397097"/>
            <a:ext cx="17157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smtClean="0">
                <a:latin typeface="FuturaBookC" pitchFamily="2" charset="-52"/>
              </a:rPr>
              <a:t>03</a:t>
            </a:r>
            <a:endParaRPr lang="zh-CN" altLang="en-US" sz="8800" dirty="0">
              <a:latin typeface="FuturaBookC" pitchFamily="2" charset="-52"/>
            </a:endParaRPr>
          </a:p>
        </p:txBody>
      </p:sp>
      <p:sp>
        <p:nvSpPr>
          <p:cNvPr id="1048651" name="文本框 31"/>
          <p:cNvSpPr txBox="1"/>
          <p:nvPr/>
        </p:nvSpPr>
        <p:spPr>
          <a:xfrm>
            <a:off x="5345747" y="2633255"/>
            <a:ext cx="44222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企业风采</a:t>
            </a:r>
          </a:p>
        </p:txBody>
      </p:sp>
      <p:sp>
        <p:nvSpPr>
          <p:cNvPr id="1048652" name="文本框 32"/>
          <p:cNvSpPr txBox="1"/>
          <p:nvPr/>
        </p:nvSpPr>
        <p:spPr>
          <a:xfrm>
            <a:off x="5345191" y="3278573"/>
            <a:ext cx="4681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BookC" pitchFamily="2" charset="-52"/>
                <a:ea typeface="锐字逼格青春粗黑体简2.0" panose="02010604000000000000" pitchFamily="2" charset="-122"/>
              </a:rPr>
              <a:t>Life was like a box of chocolates, you never know what you’re go to get.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uturaBookC" pitchFamily="2" charset="-52"/>
              <a:ea typeface="锐字逼格青春粗黑体简2.0" panose="02010604000000000000" pitchFamily="2" charset="-122"/>
            </a:endParaRPr>
          </a:p>
        </p:txBody>
      </p:sp>
    </p:spTree>
  </p:cSld>
  <p:clrMapOvr>
    <a:masterClrMapping/>
  </p:clrMapOvr>
  <p:transition spd="slow"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图片 7"/>
          <p:cNvPicPr>
            <a:picLocks noChangeAspect="1"/>
          </p:cNvPicPr>
          <p:nvPr/>
        </p:nvPicPr>
        <p:blipFill rotWithShape="1">
          <a:blip r:embed="rId2"/>
          <a:srcRect l="41355" t="59157" r="41140" b="38753"/>
          <a:stretch>
            <a:fillRect/>
          </a:stretch>
        </p:blipFill>
        <p:spPr>
          <a:xfrm>
            <a:off x="5026615" y="1"/>
            <a:ext cx="2138767" cy="143627"/>
          </a:xfrm>
          <a:custGeom>
            <a:avLst/>
            <a:gdLst>
              <a:gd name="connsiteX0" fmla="*/ 0 w 2138767"/>
              <a:gd name="connsiteY0" fmla="*/ 0 h 143627"/>
              <a:gd name="connsiteX1" fmla="*/ 2138767 w 2138767"/>
              <a:gd name="connsiteY1" fmla="*/ 0 h 143627"/>
              <a:gd name="connsiteX2" fmla="*/ 2138767 w 2138767"/>
              <a:gd name="connsiteY2" fmla="*/ 143627 h 143627"/>
              <a:gd name="connsiteX3" fmla="*/ 0 w 2138767"/>
              <a:gd name="connsiteY3" fmla="*/ 143627 h 14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8767" h="143627">
                <a:moveTo>
                  <a:pt x="0" y="0"/>
                </a:moveTo>
                <a:lnTo>
                  <a:pt x="2138767" y="0"/>
                </a:lnTo>
                <a:lnTo>
                  <a:pt x="2138767" y="143627"/>
                </a:lnTo>
                <a:lnTo>
                  <a:pt x="0" y="143627"/>
                </a:lnTo>
                <a:close/>
              </a:path>
            </a:pathLst>
          </a:custGeom>
        </p:spPr>
      </p:pic>
      <p:sp>
        <p:nvSpPr>
          <p:cNvPr id="1048653" name="文本框 3"/>
          <p:cNvSpPr txBox="1"/>
          <p:nvPr/>
        </p:nvSpPr>
        <p:spPr>
          <a:xfrm>
            <a:off x="4677591" y="433422"/>
            <a:ext cx="2839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rPr>
              <a:t>企业风采</a:t>
            </a:r>
          </a:p>
        </p:txBody>
      </p:sp>
      <p:sp>
        <p:nvSpPr>
          <p:cNvPr id="1048654" name="文本框 4"/>
          <p:cNvSpPr txBox="1"/>
          <p:nvPr/>
        </p:nvSpPr>
        <p:spPr>
          <a:xfrm>
            <a:off x="4933709" y="125645"/>
            <a:ext cx="2325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 smtClean="0">
                <a:latin typeface="FuturaBookC" pitchFamily="2" charset="-52"/>
                <a:ea typeface="微软雅黑" panose="020B0503020204020204" pitchFamily="34" charset="-122"/>
              </a:rPr>
              <a:t>YOUR ENGLISH TITLE</a:t>
            </a:r>
            <a:endParaRPr lang="zh-CN" altLang="en-US" sz="1400" dirty="0">
              <a:latin typeface="FuturaBookC" pitchFamily="2" charset="-52"/>
              <a:ea typeface="微软雅黑" panose="020B0503020204020204" pitchFamily="34" charset="-122"/>
            </a:endParaRPr>
          </a:p>
        </p:txBody>
      </p:sp>
      <p:graphicFrame>
        <p:nvGraphicFramePr>
          <p:cNvPr id="4194304" name="图表 5"/>
          <p:cNvGraphicFramePr>
            <a:graphicFrameLocks/>
          </p:cNvGraphicFramePr>
          <p:nvPr/>
        </p:nvGraphicFramePr>
        <p:xfrm>
          <a:off x="1134533" y="2766035"/>
          <a:ext cx="4923367" cy="2690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48655" name="矩形 6"/>
          <p:cNvSpPr/>
          <p:nvPr/>
        </p:nvSpPr>
        <p:spPr>
          <a:xfrm>
            <a:off x="6057900" y="2790252"/>
            <a:ext cx="462190" cy="462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FZZhengHeiS-DB-GB" panose="02000000000000000000" pitchFamily="2" charset="0"/>
                <a:ea typeface="FZZhengHeiS-DB-GB" panose="02000000000000000000" pitchFamily="2" charset="0"/>
              </a:rPr>
              <a:t>1</a:t>
            </a:r>
            <a:endParaRPr lang="zh-CN" altLang="en-US" dirty="0"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sp>
        <p:nvSpPr>
          <p:cNvPr id="1048656" name="矩形 8"/>
          <p:cNvSpPr/>
          <p:nvPr/>
        </p:nvSpPr>
        <p:spPr>
          <a:xfrm>
            <a:off x="6057900" y="3495440"/>
            <a:ext cx="462190" cy="4621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FZZhengHeiS-DB-GB" panose="02000000000000000000" pitchFamily="2" charset="0"/>
                <a:ea typeface="FZZhengHeiS-DB-GB" panose="02000000000000000000" pitchFamily="2" charset="0"/>
              </a:rPr>
              <a:t>2</a:t>
            </a:r>
            <a:endParaRPr lang="zh-CN" altLang="en-US" dirty="0"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sp>
        <p:nvSpPr>
          <p:cNvPr id="1048657" name="矩形 9"/>
          <p:cNvSpPr/>
          <p:nvPr/>
        </p:nvSpPr>
        <p:spPr>
          <a:xfrm>
            <a:off x="6057900" y="4200628"/>
            <a:ext cx="462190" cy="4621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FZZhengHeiS-DB-GB" panose="02000000000000000000" pitchFamily="2" charset="0"/>
                <a:ea typeface="FZZhengHeiS-DB-GB" panose="02000000000000000000" pitchFamily="2" charset="0"/>
              </a:rPr>
              <a:t>3</a:t>
            </a:r>
            <a:endParaRPr lang="zh-CN" altLang="en-US" dirty="0"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sp>
        <p:nvSpPr>
          <p:cNvPr id="1048658" name="矩形 10"/>
          <p:cNvSpPr/>
          <p:nvPr/>
        </p:nvSpPr>
        <p:spPr>
          <a:xfrm>
            <a:off x="6057900" y="4905816"/>
            <a:ext cx="462190" cy="462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FZZhengHeiS-DB-GB" panose="02000000000000000000" pitchFamily="2" charset="0"/>
                <a:ea typeface="FZZhengHeiS-DB-GB" panose="02000000000000000000" pitchFamily="2" charset="0"/>
              </a:rPr>
              <a:t>4</a:t>
            </a:r>
            <a:endParaRPr lang="zh-CN" altLang="en-US" dirty="0">
              <a:latin typeface="FZZhengHeiS-DB-GB" panose="02000000000000000000" pitchFamily="2" charset="0"/>
              <a:ea typeface="FZZhengHeiS-DB-GB" panose="02000000000000000000" pitchFamily="2" charset="0"/>
            </a:endParaRPr>
          </a:p>
        </p:txBody>
      </p:sp>
      <p:sp>
        <p:nvSpPr>
          <p:cNvPr id="1048659" name="文本框 11"/>
          <p:cNvSpPr txBox="1"/>
          <p:nvPr/>
        </p:nvSpPr>
        <p:spPr>
          <a:xfrm>
            <a:off x="1606031" y="1763976"/>
            <a:ext cx="930365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FZZhengHeiS-DB-GB" panose="02000000000000000000" pitchFamily="2" charset="0"/>
                <a:ea typeface="FZZhengHeiS-DB-GB" panose="02000000000000000000" pitchFamily="2" charset="0"/>
              </a:rPr>
              <a:t>华晨国贸志在经销自己的童车企业建立属于自己的商业品牌，遵循安全第一的准则打造最佳的商业口碑</a:t>
            </a:r>
          </a:p>
        </p:txBody>
      </p:sp>
      <p:sp>
        <p:nvSpPr>
          <p:cNvPr id="1048660" name="文本框 12"/>
          <p:cNvSpPr txBox="1"/>
          <p:nvPr/>
        </p:nvSpPr>
        <p:spPr>
          <a:xfrm>
            <a:off x="6691257" y="2766035"/>
            <a:ext cx="421843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优秀的企业团队</a:t>
            </a:r>
          </a:p>
        </p:txBody>
      </p:sp>
      <p:sp>
        <p:nvSpPr>
          <p:cNvPr id="1048661" name="文本框 13"/>
          <p:cNvSpPr txBox="1"/>
          <p:nvPr/>
        </p:nvSpPr>
        <p:spPr>
          <a:xfrm>
            <a:off x="6691256" y="4844786"/>
            <a:ext cx="421843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完善的保障体系</a:t>
            </a:r>
          </a:p>
        </p:txBody>
      </p:sp>
      <p:sp>
        <p:nvSpPr>
          <p:cNvPr id="1048662" name="文本框 14"/>
          <p:cNvSpPr txBox="1"/>
          <p:nvPr/>
        </p:nvSpPr>
        <p:spPr>
          <a:xfrm>
            <a:off x="6691256" y="4170113"/>
            <a:ext cx="421843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力争上游的企业文化</a:t>
            </a:r>
          </a:p>
        </p:txBody>
      </p:sp>
      <p:sp>
        <p:nvSpPr>
          <p:cNvPr id="1048663" name="文本框 15"/>
          <p:cNvSpPr txBox="1"/>
          <p:nvPr/>
        </p:nvSpPr>
        <p:spPr>
          <a:xfrm>
            <a:off x="6691256" y="3464925"/>
            <a:ext cx="421843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FZZhengHeiS-DB-GB" panose="02000000000000000000" pitchFamily="2" charset="0"/>
                <a:ea typeface="FZZhengHeiS-DB-GB" panose="02000000000000000000" pitchFamily="2" charset="0"/>
              </a:rPr>
              <a:t>安全保障的品质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420</Words>
  <Application>Microsoft Office PowerPoint</Application>
  <PresentationFormat>自定义</PresentationFormat>
  <Paragraphs>85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FuturaBookC</vt:lpstr>
      <vt:lpstr>Calibri</vt:lpstr>
      <vt:lpstr>等线 Light</vt:lpstr>
      <vt:lpstr>微软雅黑</vt:lpstr>
      <vt:lpstr>等线</vt:lpstr>
      <vt:lpstr>FZZhengHeiS-DB-GB</vt:lpstr>
      <vt:lpstr>锐字逼格青春粗黑体简2.0</vt:lpstr>
      <vt:lpstr>Office 主题​​</vt:lpstr>
      <vt:lpstr>VBSE跨专业 综合实训总结汇报 【华晨商贸有限公司】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user</cp:lastModifiedBy>
  <cp:revision>2</cp:revision>
  <dcterms:created xsi:type="dcterms:W3CDTF">2018-03-07T21:14:00Z</dcterms:created>
  <dcterms:modified xsi:type="dcterms:W3CDTF">2018-12-29T06:09:52Z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