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321" r:id="rId3"/>
    <p:sldId id="401" r:id="rId5"/>
    <p:sldId id="404" r:id="rId6"/>
    <p:sldId id="343" r:id="rId7"/>
    <p:sldId id="405" r:id="rId8"/>
    <p:sldId id="346" r:id="rId9"/>
    <p:sldId id="371" r:id="rId10"/>
    <p:sldId id="373" r:id="rId11"/>
    <p:sldId id="442" r:id="rId12"/>
    <p:sldId id="443" r:id="rId13"/>
  </p:sldIdLst>
  <p:sldSz cx="12196445" cy="6858000"/>
  <p:notesSz cx="6858000" cy="9144000"/>
  <p:embeddedFontLst>
    <p:embeddedFont>
      <p:font typeface="微软雅黑" panose="020B0503020204020204" pitchFamily="34" charset="-122"/>
      <p:regular r:id="rId17"/>
    </p:embeddedFont>
    <p:embeddedFont>
      <p:font typeface="Impact" panose="020B0806030902050204" pitchFamily="34" charset="0"/>
      <p:regular r:id="rId18"/>
    </p:embeddedFont>
    <p:embeddedFont>
      <p:font typeface="Calibri" panose="020F0502020204030204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zh-CN"/>
    </a:defPPr>
    <a:lvl1pPr marL="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943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903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63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823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83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807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283"/>
    <a:srgbClr val="0070FA"/>
    <a:srgbClr val="F2F2F2"/>
    <a:srgbClr val="58B525"/>
    <a:srgbClr val="F1AB25"/>
    <a:srgbClr val="184C61"/>
    <a:srgbClr val="0070C0"/>
    <a:srgbClr val="00B050"/>
    <a:srgbClr val="C9C9C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87109" autoAdjust="0"/>
  </p:normalViewPr>
  <p:slideViewPr>
    <p:cSldViewPr>
      <p:cViewPr varScale="1">
        <p:scale>
          <a:sx n="70" d="100"/>
          <a:sy n="70" d="100"/>
        </p:scale>
        <p:origin x="628" y="44"/>
      </p:cViewPr>
      <p:guideLst>
        <p:guide orient="horz" pos="2135"/>
        <p:guide pos="388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4.xml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CDCC9C-F413-4954-87EA-391FED639CB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B2DC8E70-A4F5-4A73-81F3-49694AA9237B}">
      <dgm:prSet phldrT="[文本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altLang="zh-CN" sz="3200" dirty="0" smtClean="0">
              <a:solidFill>
                <a:srgbClr val="294A5A"/>
              </a:solidFill>
            </a:rPr>
            <a:t>OLED</a:t>
          </a:r>
          <a:r>
            <a:rPr lang="zh-CN" altLang="en-US" sz="3200" dirty="0" smtClean="0">
              <a:solidFill>
                <a:srgbClr val="294A5A"/>
              </a:solidFill>
            </a:rPr>
            <a:t>材料</a:t>
          </a:r>
          <a:r>
            <a:rPr lang="zh-CN" altLang="en-US" sz="3200" dirty="0" smtClean="0">
              <a:solidFill>
                <a:srgbClr val="294A5A"/>
              </a:solidFill>
            </a:rPr>
            <a:t>制备及设备</a:t>
          </a:r>
          <a:endParaRPr lang="zh-CN" altLang="en-US" sz="3200" dirty="0">
            <a:solidFill>
              <a:srgbClr val="294A5A"/>
            </a:solidFill>
          </a:endParaRPr>
        </a:p>
      </dgm:t>
    </dgm:pt>
    <dgm:pt modelId="{4BBC5455-BEF1-4F2C-86C8-7825F4F8AFC8}" cxnId="{72D57778-C309-46CC-A0DC-AA86002EAD9F}" type="parTrans">
      <dgm:prSet/>
      <dgm:spPr/>
      <dgm:t>
        <a:bodyPr/>
        <a:lstStyle/>
        <a:p>
          <a:endParaRPr lang="zh-CN" altLang="en-US" sz="3200"/>
        </a:p>
      </dgm:t>
    </dgm:pt>
    <dgm:pt modelId="{9EB2486B-C2F0-45E0-BC27-82251E1EF459}" cxnId="{72D57778-C309-46CC-A0DC-AA86002EAD9F}" type="sibTrans">
      <dgm:prSet/>
      <dgm:spPr/>
      <dgm:t>
        <a:bodyPr/>
        <a:lstStyle/>
        <a:p>
          <a:endParaRPr lang="zh-CN" altLang="en-US" sz="3200"/>
        </a:p>
      </dgm:t>
    </dgm:pt>
    <dgm:pt modelId="{0649CC73-0CED-47B0-A1FF-3BCFF3C38E38}">
      <dgm:prSet phldrT="[文本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zh-CN" altLang="en-US" sz="3200" dirty="0" smtClean="0">
              <a:solidFill>
                <a:srgbClr val="294A5A"/>
              </a:solidFill>
            </a:rPr>
            <a:t>二维</a:t>
          </a:r>
          <a:r>
            <a:rPr lang="zh-CN" altLang="en-US" sz="3200" smtClean="0">
              <a:solidFill>
                <a:srgbClr val="294A5A"/>
              </a:solidFill>
            </a:rPr>
            <a:t>材料</a:t>
          </a:r>
          <a:r>
            <a:rPr lang="zh-CN" altLang="en-US" sz="3200" smtClean="0">
              <a:solidFill>
                <a:srgbClr val="294A5A"/>
              </a:solidFill>
            </a:rPr>
            <a:t>制备技术</a:t>
          </a:r>
          <a:endParaRPr lang="zh-CN" altLang="en-US" sz="3200" dirty="0">
            <a:solidFill>
              <a:srgbClr val="294A5A"/>
            </a:solidFill>
          </a:endParaRPr>
        </a:p>
      </dgm:t>
    </dgm:pt>
    <dgm:pt modelId="{7140CD43-9AEA-4F41-88CF-D90EF4D8941A}" cxnId="{E4956795-BD40-4FCA-9A60-F5FBF9065B65}" type="parTrans">
      <dgm:prSet/>
      <dgm:spPr/>
      <dgm:t>
        <a:bodyPr/>
        <a:lstStyle/>
        <a:p>
          <a:endParaRPr lang="zh-CN" altLang="en-US" sz="3200"/>
        </a:p>
      </dgm:t>
    </dgm:pt>
    <dgm:pt modelId="{1D13E32C-B61F-491D-9753-DDDC4F6F01B4}" cxnId="{E4956795-BD40-4FCA-9A60-F5FBF9065B65}" type="sibTrans">
      <dgm:prSet/>
      <dgm:spPr/>
      <dgm:t>
        <a:bodyPr/>
        <a:lstStyle/>
        <a:p>
          <a:endParaRPr lang="zh-CN" altLang="en-US" sz="3200"/>
        </a:p>
      </dgm:t>
    </dgm:pt>
    <dgm:pt modelId="{80A9FF4C-BDE3-4252-8321-2FF87CE11C24}">
      <dgm:prSet phldrT="[文本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zh-CN" altLang="en-US" sz="3200" smtClean="0">
              <a:solidFill>
                <a:srgbClr val="294A5A"/>
              </a:solidFill>
            </a:rPr>
            <a:t>复合材料</a:t>
          </a:r>
          <a:r>
            <a:rPr lang="zh-CN" altLang="en-US" sz="3200" smtClean="0">
              <a:solidFill>
                <a:srgbClr val="294A5A"/>
              </a:solidFill>
            </a:rPr>
            <a:t>制备技术</a:t>
          </a:r>
          <a:endParaRPr lang="zh-CN" altLang="en-US" sz="3200" dirty="0">
            <a:solidFill>
              <a:srgbClr val="294A5A"/>
            </a:solidFill>
          </a:endParaRPr>
        </a:p>
      </dgm:t>
    </dgm:pt>
    <dgm:pt modelId="{4847F548-92A6-46CC-860F-142170541AA7}" cxnId="{F9F41556-3CCE-491F-A001-A71C0D86D377}" type="parTrans">
      <dgm:prSet/>
      <dgm:spPr/>
      <dgm:t>
        <a:bodyPr/>
        <a:lstStyle/>
        <a:p>
          <a:endParaRPr lang="zh-CN" altLang="en-US" sz="3200"/>
        </a:p>
      </dgm:t>
    </dgm:pt>
    <dgm:pt modelId="{A02F6CEC-6465-4030-A77A-3880678AF152}" cxnId="{F9F41556-3CCE-491F-A001-A71C0D86D377}" type="sibTrans">
      <dgm:prSet/>
      <dgm:spPr/>
      <dgm:t>
        <a:bodyPr/>
        <a:lstStyle/>
        <a:p>
          <a:endParaRPr lang="zh-CN" altLang="en-US" sz="3200"/>
        </a:p>
      </dgm:t>
    </dgm:pt>
    <dgm:pt modelId="{06E2901B-C488-4A8F-8407-7AF3EC9F3D16}">
      <dgm:prSet phldrT="[文本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zh-CN" altLang="en-US" sz="3200" dirty="0" smtClean="0">
              <a:solidFill>
                <a:srgbClr val="294A5A"/>
              </a:solidFill>
            </a:rPr>
            <a:t>金属纳米</a:t>
          </a:r>
          <a:r>
            <a:rPr lang="zh-CN" altLang="en-US" sz="3200" smtClean="0">
              <a:solidFill>
                <a:srgbClr val="294A5A"/>
              </a:solidFill>
            </a:rPr>
            <a:t>颗粒</a:t>
          </a:r>
          <a:r>
            <a:rPr lang="zh-CN" altLang="en-US" sz="3200" smtClean="0">
              <a:solidFill>
                <a:srgbClr val="294A5A"/>
              </a:solidFill>
            </a:rPr>
            <a:t>制备技术</a:t>
          </a:r>
          <a:endParaRPr lang="zh-CN" altLang="en-US" sz="3200" dirty="0">
            <a:solidFill>
              <a:srgbClr val="294A5A"/>
            </a:solidFill>
          </a:endParaRPr>
        </a:p>
      </dgm:t>
    </dgm:pt>
    <dgm:pt modelId="{698D85DA-1002-4CF4-8072-B873C4D6040D}" cxnId="{5F868B4C-6476-4D1A-A2F8-AB7089A3D1C4}" type="parTrans">
      <dgm:prSet/>
      <dgm:spPr/>
      <dgm:t>
        <a:bodyPr/>
        <a:lstStyle/>
        <a:p>
          <a:endParaRPr lang="zh-CN" altLang="en-US" sz="3200"/>
        </a:p>
      </dgm:t>
    </dgm:pt>
    <dgm:pt modelId="{7C45D162-F132-4AA7-B133-5F483B411BD5}" cxnId="{5F868B4C-6476-4D1A-A2F8-AB7089A3D1C4}" type="sibTrans">
      <dgm:prSet/>
      <dgm:spPr/>
      <dgm:t>
        <a:bodyPr/>
        <a:lstStyle/>
        <a:p>
          <a:endParaRPr lang="zh-CN" altLang="en-US" sz="3200"/>
        </a:p>
      </dgm:t>
    </dgm:pt>
    <dgm:pt modelId="{4BC320F2-E355-4CB5-BB73-4D155EAF8A59}" type="pres">
      <dgm:prSet presAssocID="{FFCDCC9C-F413-4954-87EA-391FED639CB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1D8FAE2F-646D-4B2B-841B-78AA19BE29A8}" type="pres">
      <dgm:prSet presAssocID="{FFCDCC9C-F413-4954-87EA-391FED639CBE}" presName="Name1" presStyleCnt="0"/>
      <dgm:spPr/>
    </dgm:pt>
    <dgm:pt modelId="{13501705-F30B-4D6A-88A0-63380F7032BF}" type="pres">
      <dgm:prSet presAssocID="{FFCDCC9C-F413-4954-87EA-391FED639CBE}" presName="cycle" presStyleCnt="0"/>
      <dgm:spPr/>
    </dgm:pt>
    <dgm:pt modelId="{F0F2D8B5-67A5-4304-9921-021C68B3D8AA}" type="pres">
      <dgm:prSet presAssocID="{FFCDCC9C-F413-4954-87EA-391FED639CBE}" presName="srcNode" presStyleLbl="node1" presStyleIdx="0" presStyleCnt="4"/>
      <dgm:spPr/>
    </dgm:pt>
    <dgm:pt modelId="{9D5ACFF7-CCEE-478C-8069-5F5FEA971504}" type="pres">
      <dgm:prSet presAssocID="{FFCDCC9C-F413-4954-87EA-391FED639CBE}" presName="conn" presStyleLbl="parChTrans1D2" presStyleIdx="0" presStyleCnt="1"/>
      <dgm:spPr/>
      <dgm:t>
        <a:bodyPr/>
        <a:lstStyle/>
        <a:p>
          <a:endParaRPr lang="zh-CN" altLang="en-US"/>
        </a:p>
      </dgm:t>
    </dgm:pt>
    <dgm:pt modelId="{0666E2CF-0488-419C-B422-7EDBA51F8041}" type="pres">
      <dgm:prSet presAssocID="{FFCDCC9C-F413-4954-87EA-391FED639CBE}" presName="extraNode" presStyleLbl="node1" presStyleIdx="0" presStyleCnt="4"/>
      <dgm:spPr/>
    </dgm:pt>
    <dgm:pt modelId="{B9F115DB-88AB-401C-B8CA-2E2FA875EC83}" type="pres">
      <dgm:prSet presAssocID="{FFCDCC9C-F413-4954-87EA-391FED639CBE}" presName="dstNode" presStyleLbl="node1" presStyleIdx="0" presStyleCnt="4"/>
      <dgm:spPr/>
    </dgm:pt>
    <dgm:pt modelId="{5F85E920-6346-4883-BF9C-16EA7904A7F2}" type="pres">
      <dgm:prSet presAssocID="{B2DC8E70-A4F5-4A73-81F3-49694AA9237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335D456-2BA7-4E90-9B1E-466558E672EF}" type="pres">
      <dgm:prSet presAssocID="{B2DC8E70-A4F5-4A73-81F3-49694AA9237B}" presName="accent_1" presStyleCnt="0"/>
      <dgm:spPr/>
    </dgm:pt>
    <dgm:pt modelId="{DBA0CED3-A6FA-4D51-8023-E1DA58E0A393}" type="pres">
      <dgm:prSet presAssocID="{B2DC8E70-A4F5-4A73-81F3-49694AA9237B}" presName="accentRepeatNode" presStyleLbl="solidFgAcc1" presStyleIdx="0" presStyleCnt="4"/>
      <dgm:spPr>
        <a:solidFill>
          <a:srgbClr val="00AAA2"/>
        </a:solidFill>
      </dgm:spPr>
      <dgm:t>
        <a:bodyPr/>
        <a:lstStyle/>
        <a:p>
          <a:endParaRPr lang="zh-CN" altLang="en-US"/>
        </a:p>
      </dgm:t>
    </dgm:pt>
    <dgm:pt modelId="{C04DD6E9-A30B-412B-B579-6AE5E8A9528B}" type="pres">
      <dgm:prSet presAssocID="{0649CC73-0CED-47B0-A1FF-3BCFF3C38E38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1B2413D-293F-4275-887E-18572BF1A750}" type="pres">
      <dgm:prSet presAssocID="{0649CC73-0CED-47B0-A1FF-3BCFF3C38E38}" presName="accent_2" presStyleCnt="0"/>
      <dgm:spPr/>
    </dgm:pt>
    <dgm:pt modelId="{E8C6E44A-E288-495F-B729-38E97FB20C23}" type="pres">
      <dgm:prSet presAssocID="{0649CC73-0CED-47B0-A1FF-3BCFF3C38E38}" presName="accentRepeatNode" presStyleLbl="solidFgAcc1" presStyleIdx="1" presStyleCnt="4"/>
      <dgm:spPr>
        <a:solidFill>
          <a:srgbClr val="00AAA2"/>
        </a:solidFill>
      </dgm:spPr>
      <dgm:t>
        <a:bodyPr/>
        <a:lstStyle/>
        <a:p>
          <a:endParaRPr lang="zh-CN" altLang="en-US"/>
        </a:p>
      </dgm:t>
    </dgm:pt>
    <dgm:pt modelId="{3DD5F3DB-1A50-4A01-9CD4-F3DF09355BAC}" type="pres">
      <dgm:prSet presAssocID="{80A9FF4C-BDE3-4252-8321-2FF87CE11C2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FE7098F-B6CE-4886-AF85-65824F8540D6}" type="pres">
      <dgm:prSet presAssocID="{80A9FF4C-BDE3-4252-8321-2FF87CE11C24}" presName="accent_3" presStyleCnt="0"/>
      <dgm:spPr/>
    </dgm:pt>
    <dgm:pt modelId="{7AE76D02-AFAC-4DB4-AEA1-E9DD891BB697}" type="pres">
      <dgm:prSet presAssocID="{80A9FF4C-BDE3-4252-8321-2FF87CE11C24}" presName="accentRepeatNode" presStyleLbl="solidFgAcc1" presStyleIdx="2" presStyleCnt="4"/>
      <dgm:spPr>
        <a:solidFill>
          <a:srgbClr val="00AAA2"/>
        </a:solidFill>
      </dgm:spPr>
      <dgm:t>
        <a:bodyPr/>
        <a:lstStyle/>
        <a:p>
          <a:endParaRPr lang="zh-CN" altLang="en-US"/>
        </a:p>
      </dgm:t>
    </dgm:pt>
    <dgm:pt modelId="{AF21FBAD-0A09-415B-8272-C41333D4E714}" type="pres">
      <dgm:prSet presAssocID="{06E2901B-C488-4A8F-8407-7AF3EC9F3D1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22A1D30-01BE-42F1-8196-2CC5DFDFE4A4}" type="pres">
      <dgm:prSet presAssocID="{06E2901B-C488-4A8F-8407-7AF3EC9F3D16}" presName="accent_4" presStyleCnt="0"/>
      <dgm:spPr/>
    </dgm:pt>
    <dgm:pt modelId="{E58F562E-F8ED-41C2-99A6-9C870CD57FFB}" type="pres">
      <dgm:prSet presAssocID="{06E2901B-C488-4A8F-8407-7AF3EC9F3D16}" presName="accentRepeatNode" presStyleLbl="solidFgAcc1" presStyleIdx="3" presStyleCnt="4"/>
      <dgm:spPr>
        <a:solidFill>
          <a:srgbClr val="00AAA2"/>
        </a:solidFill>
      </dgm:spPr>
      <dgm:t>
        <a:bodyPr/>
        <a:lstStyle/>
        <a:p>
          <a:endParaRPr lang="zh-CN" altLang="en-US"/>
        </a:p>
      </dgm:t>
    </dgm:pt>
  </dgm:ptLst>
  <dgm:cxnLst>
    <dgm:cxn modelId="{F9F41556-3CCE-491F-A001-A71C0D86D377}" srcId="{FFCDCC9C-F413-4954-87EA-391FED639CBE}" destId="{80A9FF4C-BDE3-4252-8321-2FF87CE11C24}" srcOrd="2" destOrd="0" parTransId="{4847F548-92A6-46CC-860F-142170541AA7}" sibTransId="{A02F6CEC-6465-4030-A77A-3880678AF152}"/>
    <dgm:cxn modelId="{10739597-19B3-44C6-8AF2-689075809366}" type="presOf" srcId="{B2DC8E70-A4F5-4A73-81F3-49694AA9237B}" destId="{5F85E920-6346-4883-BF9C-16EA7904A7F2}" srcOrd="0" destOrd="0" presId="urn:microsoft.com/office/officeart/2008/layout/VerticalCurvedList"/>
    <dgm:cxn modelId="{9F1D96B6-6586-4034-A0D0-F8F8F7F63648}" type="presOf" srcId="{80A9FF4C-BDE3-4252-8321-2FF87CE11C24}" destId="{3DD5F3DB-1A50-4A01-9CD4-F3DF09355BAC}" srcOrd="0" destOrd="0" presId="urn:microsoft.com/office/officeart/2008/layout/VerticalCurvedList"/>
    <dgm:cxn modelId="{3940AB21-9488-41E4-A747-D36E5B63D9A0}" type="presOf" srcId="{FFCDCC9C-F413-4954-87EA-391FED639CBE}" destId="{4BC320F2-E355-4CB5-BB73-4D155EAF8A59}" srcOrd="0" destOrd="0" presId="urn:microsoft.com/office/officeart/2008/layout/VerticalCurvedList"/>
    <dgm:cxn modelId="{AF25076F-4021-4B45-8EB7-831D77404F0A}" type="presOf" srcId="{9EB2486B-C2F0-45E0-BC27-82251E1EF459}" destId="{9D5ACFF7-CCEE-478C-8069-5F5FEA971504}" srcOrd="0" destOrd="0" presId="urn:microsoft.com/office/officeart/2008/layout/VerticalCurvedList"/>
    <dgm:cxn modelId="{72D57778-C309-46CC-A0DC-AA86002EAD9F}" srcId="{FFCDCC9C-F413-4954-87EA-391FED639CBE}" destId="{B2DC8E70-A4F5-4A73-81F3-49694AA9237B}" srcOrd="0" destOrd="0" parTransId="{4BBC5455-BEF1-4F2C-86C8-7825F4F8AFC8}" sibTransId="{9EB2486B-C2F0-45E0-BC27-82251E1EF459}"/>
    <dgm:cxn modelId="{417509B7-0B0B-4844-AA73-DA049B30BF13}" type="presOf" srcId="{06E2901B-C488-4A8F-8407-7AF3EC9F3D16}" destId="{AF21FBAD-0A09-415B-8272-C41333D4E714}" srcOrd="0" destOrd="0" presId="urn:microsoft.com/office/officeart/2008/layout/VerticalCurvedList"/>
    <dgm:cxn modelId="{31B23CCA-331B-4B29-9AA5-E2B9B3129B78}" type="presOf" srcId="{0649CC73-0CED-47B0-A1FF-3BCFF3C38E38}" destId="{C04DD6E9-A30B-412B-B579-6AE5E8A9528B}" srcOrd="0" destOrd="0" presId="urn:microsoft.com/office/officeart/2008/layout/VerticalCurvedList"/>
    <dgm:cxn modelId="{5F868B4C-6476-4D1A-A2F8-AB7089A3D1C4}" srcId="{FFCDCC9C-F413-4954-87EA-391FED639CBE}" destId="{06E2901B-C488-4A8F-8407-7AF3EC9F3D16}" srcOrd="3" destOrd="0" parTransId="{698D85DA-1002-4CF4-8072-B873C4D6040D}" sibTransId="{7C45D162-F132-4AA7-B133-5F483B411BD5}"/>
    <dgm:cxn modelId="{E4956795-BD40-4FCA-9A60-F5FBF9065B65}" srcId="{FFCDCC9C-F413-4954-87EA-391FED639CBE}" destId="{0649CC73-0CED-47B0-A1FF-3BCFF3C38E38}" srcOrd="1" destOrd="0" parTransId="{7140CD43-9AEA-4F41-88CF-D90EF4D8941A}" sibTransId="{1D13E32C-B61F-491D-9753-DDDC4F6F01B4}"/>
    <dgm:cxn modelId="{54383203-C4A4-4C28-828E-E029015FFA56}" type="presParOf" srcId="{4BC320F2-E355-4CB5-BB73-4D155EAF8A59}" destId="{1D8FAE2F-646D-4B2B-841B-78AA19BE29A8}" srcOrd="0" destOrd="0" presId="urn:microsoft.com/office/officeart/2008/layout/VerticalCurvedList"/>
    <dgm:cxn modelId="{899E4093-CC55-42DF-8348-7914CAAB8187}" type="presParOf" srcId="{1D8FAE2F-646D-4B2B-841B-78AA19BE29A8}" destId="{13501705-F30B-4D6A-88A0-63380F7032BF}" srcOrd="0" destOrd="0" presId="urn:microsoft.com/office/officeart/2008/layout/VerticalCurvedList"/>
    <dgm:cxn modelId="{633037DB-E345-4DE6-B837-AC51642EDFED}" type="presParOf" srcId="{13501705-F30B-4D6A-88A0-63380F7032BF}" destId="{F0F2D8B5-67A5-4304-9921-021C68B3D8AA}" srcOrd="0" destOrd="0" presId="urn:microsoft.com/office/officeart/2008/layout/VerticalCurvedList"/>
    <dgm:cxn modelId="{E80D924D-242E-4879-B34F-120ED3C73C08}" type="presParOf" srcId="{13501705-F30B-4D6A-88A0-63380F7032BF}" destId="{9D5ACFF7-CCEE-478C-8069-5F5FEA971504}" srcOrd="1" destOrd="0" presId="urn:microsoft.com/office/officeart/2008/layout/VerticalCurvedList"/>
    <dgm:cxn modelId="{9E1EFD9B-099F-426B-BCB0-31B2BACCAEB1}" type="presParOf" srcId="{13501705-F30B-4D6A-88A0-63380F7032BF}" destId="{0666E2CF-0488-419C-B422-7EDBA51F8041}" srcOrd="2" destOrd="0" presId="urn:microsoft.com/office/officeart/2008/layout/VerticalCurvedList"/>
    <dgm:cxn modelId="{A16D3E95-1FB6-4280-BE7A-188405AC3798}" type="presParOf" srcId="{13501705-F30B-4D6A-88A0-63380F7032BF}" destId="{B9F115DB-88AB-401C-B8CA-2E2FA875EC83}" srcOrd="3" destOrd="0" presId="urn:microsoft.com/office/officeart/2008/layout/VerticalCurvedList"/>
    <dgm:cxn modelId="{BCC1D352-C506-4D96-9A9E-858BA4C7FD37}" type="presParOf" srcId="{1D8FAE2F-646D-4B2B-841B-78AA19BE29A8}" destId="{5F85E920-6346-4883-BF9C-16EA7904A7F2}" srcOrd="1" destOrd="0" presId="urn:microsoft.com/office/officeart/2008/layout/VerticalCurvedList"/>
    <dgm:cxn modelId="{39EC6A0C-CC8C-4816-B376-88AE43EBCBD6}" type="presParOf" srcId="{1D8FAE2F-646D-4B2B-841B-78AA19BE29A8}" destId="{8335D456-2BA7-4E90-9B1E-466558E672EF}" srcOrd="2" destOrd="0" presId="urn:microsoft.com/office/officeart/2008/layout/VerticalCurvedList"/>
    <dgm:cxn modelId="{87FA364D-9F67-4654-B123-3ED7D1706F29}" type="presParOf" srcId="{8335D456-2BA7-4E90-9B1E-466558E672EF}" destId="{DBA0CED3-A6FA-4D51-8023-E1DA58E0A393}" srcOrd="0" destOrd="0" presId="urn:microsoft.com/office/officeart/2008/layout/VerticalCurvedList"/>
    <dgm:cxn modelId="{00B95EF6-03E7-4D7A-BF34-FA8A9BE56752}" type="presParOf" srcId="{1D8FAE2F-646D-4B2B-841B-78AA19BE29A8}" destId="{C04DD6E9-A30B-412B-B579-6AE5E8A9528B}" srcOrd="3" destOrd="0" presId="urn:microsoft.com/office/officeart/2008/layout/VerticalCurvedList"/>
    <dgm:cxn modelId="{D186B15E-771F-49E8-9EB8-C53CCE9E1BA1}" type="presParOf" srcId="{1D8FAE2F-646D-4B2B-841B-78AA19BE29A8}" destId="{C1B2413D-293F-4275-887E-18572BF1A750}" srcOrd="4" destOrd="0" presId="urn:microsoft.com/office/officeart/2008/layout/VerticalCurvedList"/>
    <dgm:cxn modelId="{CFCEBCEE-10F8-4B14-B754-6D24BE89A466}" type="presParOf" srcId="{C1B2413D-293F-4275-887E-18572BF1A750}" destId="{E8C6E44A-E288-495F-B729-38E97FB20C23}" srcOrd="0" destOrd="0" presId="urn:microsoft.com/office/officeart/2008/layout/VerticalCurvedList"/>
    <dgm:cxn modelId="{6907650E-1ABE-4E8D-A9E2-A677F548516C}" type="presParOf" srcId="{1D8FAE2F-646D-4B2B-841B-78AA19BE29A8}" destId="{3DD5F3DB-1A50-4A01-9CD4-F3DF09355BAC}" srcOrd="5" destOrd="0" presId="urn:microsoft.com/office/officeart/2008/layout/VerticalCurvedList"/>
    <dgm:cxn modelId="{7EE03B14-D031-411C-B158-12C71C00BA84}" type="presParOf" srcId="{1D8FAE2F-646D-4B2B-841B-78AA19BE29A8}" destId="{6FE7098F-B6CE-4886-AF85-65824F8540D6}" srcOrd="6" destOrd="0" presId="urn:microsoft.com/office/officeart/2008/layout/VerticalCurvedList"/>
    <dgm:cxn modelId="{4BC5A2A4-F572-4670-8340-5B204EC420A2}" type="presParOf" srcId="{6FE7098F-B6CE-4886-AF85-65824F8540D6}" destId="{7AE76D02-AFAC-4DB4-AEA1-E9DD891BB697}" srcOrd="0" destOrd="0" presId="urn:microsoft.com/office/officeart/2008/layout/VerticalCurvedList"/>
    <dgm:cxn modelId="{FAD5EA1D-9825-4677-80E3-B06F77D4AB4A}" type="presParOf" srcId="{1D8FAE2F-646D-4B2B-841B-78AA19BE29A8}" destId="{AF21FBAD-0A09-415B-8272-C41333D4E714}" srcOrd="7" destOrd="0" presId="urn:microsoft.com/office/officeart/2008/layout/VerticalCurvedList"/>
    <dgm:cxn modelId="{2E9F9289-844D-4CB9-AF27-7516CD0FD14B}" type="presParOf" srcId="{1D8FAE2F-646D-4B2B-841B-78AA19BE29A8}" destId="{B22A1D30-01BE-42F1-8196-2CC5DFDFE4A4}" srcOrd="8" destOrd="0" presId="urn:microsoft.com/office/officeart/2008/layout/VerticalCurvedList"/>
    <dgm:cxn modelId="{4E43029D-CA76-449A-A7F0-418BE50BDB69}" type="presParOf" srcId="{B22A1D30-01BE-42F1-8196-2CC5DFDFE4A4}" destId="{E58F562E-F8ED-41C2-99A6-9C870CD57FF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6449202" cy="5805264"/>
        <a:chOff x="0" y="0"/>
        <a:chExt cx="6449202" cy="5805264"/>
      </a:xfrm>
    </dsp:grpSpPr>
    <dsp:sp modelId="{9D5ACFF7-CCEE-478C-8069-5F5FEA971504}">
      <dsp:nvSpPr>
        <dsp:cNvPr id="4" name="空心弧 3"/>
        <dsp:cNvSpPr/>
      </dsp:nvSpPr>
      <dsp:spPr bwMode="white">
        <a:xfrm>
          <a:off x="-6494282" y="-1016505"/>
          <a:ext cx="7838275" cy="7838275"/>
        </a:xfrm>
        <a:prstGeom prst="blockArc">
          <a:avLst>
            <a:gd name="adj1" fmla="val 18900000"/>
            <a:gd name="adj2" fmla="val 2700000"/>
            <a:gd name="adj3" fmla="val 230"/>
          </a:avLst>
        </a:pr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-6494282" y="-1016505"/>
        <a:ext cx="7838275" cy="7838275"/>
      </dsp:txXfrm>
    </dsp:sp>
    <dsp:sp modelId="{5F85E920-6346-4883-BF9C-16EA7904A7F2}">
      <dsp:nvSpPr>
        <dsp:cNvPr id="7" name="矩形 6"/>
        <dsp:cNvSpPr/>
      </dsp:nvSpPr>
      <dsp:spPr bwMode="white">
        <a:xfrm>
          <a:off x="736107" y="446309"/>
          <a:ext cx="5713095" cy="893082"/>
        </a:xfrm>
        <a:prstGeom prst="rect">
          <a:avLst/>
        </a:prstGeom>
        <a:noFill/>
        <a:ln>
          <a:solidFill>
            <a:schemeClr val="tx1"/>
          </a:solidFill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708883" tIns="81280" rIns="81280" bIns="812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dirty="0" smtClean="0">
              <a:solidFill>
                <a:srgbClr val="294A5A"/>
              </a:solidFill>
            </a:rPr>
            <a:t>OLED</a:t>
          </a:r>
          <a:r>
            <a:rPr lang="zh-CN" altLang="en-US" sz="3200" dirty="0" smtClean="0">
              <a:solidFill>
                <a:srgbClr val="294A5A"/>
              </a:solidFill>
            </a:rPr>
            <a:t>材料</a:t>
          </a:r>
          <a:r>
            <a:rPr lang="zh-CN" altLang="en-US" sz="3200" dirty="0" smtClean="0">
              <a:solidFill>
                <a:srgbClr val="294A5A"/>
              </a:solidFill>
            </a:rPr>
            <a:t>制备及设备</a:t>
          </a:r>
          <a:endParaRPr lang="zh-CN" altLang="en-US" sz="3200" dirty="0">
            <a:solidFill>
              <a:srgbClr val="294A5A"/>
            </a:solidFill>
          </a:endParaRPr>
        </a:p>
      </dsp:txBody>
      <dsp:txXfrm>
        <a:off x="736107" y="446309"/>
        <a:ext cx="5713095" cy="893082"/>
      </dsp:txXfrm>
    </dsp:sp>
    <dsp:sp modelId="{DBA0CED3-A6FA-4D51-8023-E1DA58E0A393}">
      <dsp:nvSpPr>
        <dsp:cNvPr id="8" name="椭圆 7"/>
        <dsp:cNvSpPr/>
      </dsp:nvSpPr>
      <dsp:spPr bwMode="white">
        <a:xfrm>
          <a:off x="177931" y="334673"/>
          <a:ext cx="1116352" cy="1116352"/>
        </a:xfrm>
        <a:prstGeom prst="ellipse">
          <a:avLst/>
        </a:prstGeom>
        <a:solidFill>
          <a:srgbClr val="00AAA2"/>
        </a:solidFill>
      </dsp:spPr>
      <dsp:style>
        <a:lnRef idx="2">
          <a:schemeClr val="accent1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77931" y="334673"/>
        <a:ext cx="1116352" cy="1116352"/>
      </dsp:txXfrm>
    </dsp:sp>
    <dsp:sp modelId="{C04DD6E9-A30B-412B-B579-6AE5E8A9528B}">
      <dsp:nvSpPr>
        <dsp:cNvPr id="9" name="矩形 8"/>
        <dsp:cNvSpPr/>
      </dsp:nvSpPr>
      <dsp:spPr bwMode="white">
        <a:xfrm>
          <a:off x="1248132" y="1786164"/>
          <a:ext cx="5201070" cy="893082"/>
        </a:xfrm>
        <a:prstGeom prst="rect">
          <a:avLst/>
        </a:prstGeom>
        <a:noFill/>
        <a:ln>
          <a:solidFill>
            <a:schemeClr val="tx1"/>
          </a:solidFill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708883" tIns="81280" rIns="81280" bIns="812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dirty="0" smtClean="0">
              <a:solidFill>
                <a:srgbClr val="294A5A"/>
              </a:solidFill>
            </a:rPr>
            <a:t>二维</a:t>
          </a:r>
          <a:r>
            <a:rPr lang="zh-CN" altLang="en-US" sz="3200" smtClean="0">
              <a:solidFill>
                <a:srgbClr val="294A5A"/>
              </a:solidFill>
            </a:rPr>
            <a:t>材料</a:t>
          </a:r>
          <a:r>
            <a:rPr lang="zh-CN" altLang="en-US" sz="3200" smtClean="0">
              <a:solidFill>
                <a:srgbClr val="294A5A"/>
              </a:solidFill>
            </a:rPr>
            <a:t>制备技术</a:t>
          </a:r>
          <a:endParaRPr lang="zh-CN" altLang="en-US" sz="3200" dirty="0">
            <a:solidFill>
              <a:srgbClr val="294A5A"/>
            </a:solidFill>
          </a:endParaRPr>
        </a:p>
      </dsp:txBody>
      <dsp:txXfrm>
        <a:off x="1248132" y="1786164"/>
        <a:ext cx="5201070" cy="893082"/>
      </dsp:txXfrm>
    </dsp:sp>
    <dsp:sp modelId="{E8C6E44A-E288-495F-B729-38E97FB20C23}">
      <dsp:nvSpPr>
        <dsp:cNvPr id="10" name="椭圆 9"/>
        <dsp:cNvSpPr/>
      </dsp:nvSpPr>
      <dsp:spPr bwMode="white">
        <a:xfrm>
          <a:off x="689956" y="1674528"/>
          <a:ext cx="1116352" cy="1116352"/>
        </a:xfrm>
        <a:prstGeom prst="ellipse">
          <a:avLst/>
        </a:prstGeom>
        <a:solidFill>
          <a:srgbClr val="00AAA2"/>
        </a:solidFill>
      </dsp:spPr>
      <dsp:style>
        <a:lnRef idx="2">
          <a:schemeClr val="accent1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689956" y="1674528"/>
        <a:ext cx="1116352" cy="1116352"/>
      </dsp:txXfrm>
    </dsp:sp>
    <dsp:sp modelId="{3DD5F3DB-1A50-4A01-9CD4-F3DF09355BAC}">
      <dsp:nvSpPr>
        <dsp:cNvPr id="11" name="矩形 10"/>
        <dsp:cNvSpPr/>
      </dsp:nvSpPr>
      <dsp:spPr bwMode="white">
        <a:xfrm>
          <a:off x="1248132" y="3126019"/>
          <a:ext cx="5201070" cy="893082"/>
        </a:xfrm>
        <a:prstGeom prst="rect">
          <a:avLst/>
        </a:prstGeom>
        <a:noFill/>
        <a:ln>
          <a:solidFill>
            <a:schemeClr val="tx1"/>
          </a:solidFill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708883" tIns="81280" rIns="81280" bIns="812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smtClean="0">
              <a:solidFill>
                <a:srgbClr val="294A5A"/>
              </a:solidFill>
            </a:rPr>
            <a:t>复合材料</a:t>
          </a:r>
          <a:r>
            <a:rPr lang="zh-CN" altLang="en-US" sz="3200" smtClean="0">
              <a:solidFill>
                <a:srgbClr val="294A5A"/>
              </a:solidFill>
            </a:rPr>
            <a:t>制备技术</a:t>
          </a:r>
          <a:endParaRPr lang="zh-CN" altLang="en-US" sz="3200" dirty="0">
            <a:solidFill>
              <a:srgbClr val="294A5A"/>
            </a:solidFill>
          </a:endParaRPr>
        </a:p>
      </dsp:txBody>
      <dsp:txXfrm>
        <a:off x="1248132" y="3126019"/>
        <a:ext cx="5201070" cy="893082"/>
      </dsp:txXfrm>
    </dsp:sp>
    <dsp:sp modelId="{7AE76D02-AFAC-4DB4-AEA1-E9DD891BB697}">
      <dsp:nvSpPr>
        <dsp:cNvPr id="12" name="椭圆 11"/>
        <dsp:cNvSpPr/>
      </dsp:nvSpPr>
      <dsp:spPr bwMode="white">
        <a:xfrm>
          <a:off x="689956" y="3014383"/>
          <a:ext cx="1116352" cy="1116352"/>
        </a:xfrm>
        <a:prstGeom prst="ellipse">
          <a:avLst/>
        </a:prstGeom>
        <a:solidFill>
          <a:srgbClr val="00AAA2"/>
        </a:solidFill>
      </dsp:spPr>
      <dsp:style>
        <a:lnRef idx="2">
          <a:schemeClr val="accent1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689956" y="3014383"/>
        <a:ext cx="1116352" cy="1116352"/>
      </dsp:txXfrm>
    </dsp:sp>
    <dsp:sp modelId="{AF21FBAD-0A09-415B-8272-C41333D4E714}">
      <dsp:nvSpPr>
        <dsp:cNvPr id="13" name="矩形 12"/>
        <dsp:cNvSpPr/>
      </dsp:nvSpPr>
      <dsp:spPr bwMode="white">
        <a:xfrm>
          <a:off x="736107" y="4465873"/>
          <a:ext cx="5713095" cy="893082"/>
        </a:xfrm>
        <a:prstGeom prst="rect">
          <a:avLst/>
        </a:prstGeom>
        <a:noFill/>
        <a:ln>
          <a:solidFill>
            <a:schemeClr val="tx1"/>
          </a:solidFill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708883" tIns="81280" rIns="81280" bIns="812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dirty="0" smtClean="0">
              <a:solidFill>
                <a:srgbClr val="294A5A"/>
              </a:solidFill>
            </a:rPr>
            <a:t>金属纳米</a:t>
          </a:r>
          <a:r>
            <a:rPr lang="zh-CN" altLang="en-US" sz="3200" smtClean="0">
              <a:solidFill>
                <a:srgbClr val="294A5A"/>
              </a:solidFill>
            </a:rPr>
            <a:t>颗粒</a:t>
          </a:r>
          <a:r>
            <a:rPr lang="zh-CN" altLang="en-US" sz="3200" smtClean="0">
              <a:solidFill>
                <a:srgbClr val="294A5A"/>
              </a:solidFill>
            </a:rPr>
            <a:t>制备技术</a:t>
          </a:r>
          <a:endParaRPr lang="zh-CN" altLang="en-US" sz="3200" dirty="0">
            <a:solidFill>
              <a:srgbClr val="294A5A"/>
            </a:solidFill>
          </a:endParaRPr>
        </a:p>
      </dsp:txBody>
      <dsp:txXfrm>
        <a:off x="736107" y="4465873"/>
        <a:ext cx="5713095" cy="893082"/>
      </dsp:txXfrm>
    </dsp:sp>
    <dsp:sp modelId="{E58F562E-F8ED-41C2-99A6-9C870CD57FFB}">
      <dsp:nvSpPr>
        <dsp:cNvPr id="14" name="椭圆 13"/>
        <dsp:cNvSpPr/>
      </dsp:nvSpPr>
      <dsp:spPr bwMode="white">
        <a:xfrm>
          <a:off x="177931" y="4354238"/>
          <a:ext cx="1116352" cy="1116352"/>
        </a:xfrm>
        <a:prstGeom prst="ellipse">
          <a:avLst/>
        </a:prstGeom>
        <a:solidFill>
          <a:srgbClr val="00AAA2"/>
        </a:solidFill>
      </dsp:spPr>
      <dsp:style>
        <a:lnRef idx="2">
          <a:schemeClr val="accent1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77931" y="4354238"/>
        <a:ext cx="1116352" cy="1116352"/>
      </dsp:txXfrm>
    </dsp:sp>
    <dsp:sp modelId="{F0F2D8B5-67A5-4304-9921-021C68B3D8AA}">
      <dsp:nvSpPr>
        <dsp:cNvPr id="3" name="矩形 2" hidden="1"/>
        <dsp:cNvSpPr/>
      </dsp:nvSpPr>
      <dsp:spPr bwMode="white">
        <a:xfrm>
          <a:off x="165376" y="126111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165376" y="126111"/>
        <a:ext cx="36000" cy="36000"/>
      </dsp:txXfrm>
    </dsp:sp>
    <dsp:sp modelId="{0666E2CF-0488-419C-B422-7EDBA51F8041}">
      <dsp:nvSpPr>
        <dsp:cNvPr id="5" name="矩形 4" hidden="1"/>
        <dsp:cNvSpPr/>
      </dsp:nvSpPr>
      <dsp:spPr bwMode="white">
        <a:xfrm>
          <a:off x="1307993" y="2884632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1307993" y="2884632"/>
        <a:ext cx="36000" cy="36000"/>
      </dsp:txXfrm>
    </dsp:sp>
    <dsp:sp modelId="{B9F115DB-88AB-401C-B8CA-2E2FA875EC83}">
      <dsp:nvSpPr>
        <dsp:cNvPr id="6" name="矩形 5" hidden="1"/>
        <dsp:cNvSpPr/>
      </dsp:nvSpPr>
      <dsp:spPr bwMode="white">
        <a:xfrm>
          <a:off x="165376" y="5643153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165376" y="5643153"/>
        <a:ext cx="36000" cy="3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A4F09-C816-46EA-8643-332589F14E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943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903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63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823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83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807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09775" y="356659"/>
            <a:ext cx="7866101" cy="440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935" b="0" i="0" baseline="0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68580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838" y="6356352"/>
            <a:ext cx="2845911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7228" y="6388020"/>
            <a:ext cx="3862308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940308" y="6383321"/>
            <a:ext cx="1632819" cy="406233"/>
          </a:xfrm>
          <a:prstGeom prst="rect">
            <a:avLst/>
          </a:prstGeom>
        </p:spPr>
        <p:txBody>
          <a:bodyPr/>
          <a:lstStyle>
            <a:lvl1pPr algn="ctr">
              <a:defRPr sz="1865">
                <a:latin typeface="Impact" panose="020B080603090205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1270496" y="892529"/>
            <a:ext cx="10926267" cy="0"/>
          </a:xfrm>
          <a:prstGeom prst="line">
            <a:avLst/>
          </a:prstGeom>
          <a:ln w="381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圆角矩形 19"/>
          <p:cNvSpPr/>
          <p:nvPr userDrawn="1"/>
        </p:nvSpPr>
        <p:spPr>
          <a:xfrm rot="18900000">
            <a:off x="544246" y="369650"/>
            <a:ext cx="396480" cy="396325"/>
          </a:xfrm>
          <a:prstGeom prst="roundRect">
            <a:avLst/>
          </a:prstGeom>
          <a:solidFill>
            <a:srgbClr val="58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21" name="圆角矩形 20"/>
          <p:cNvSpPr/>
          <p:nvPr userDrawn="1"/>
        </p:nvSpPr>
        <p:spPr>
          <a:xfrm rot="18900000">
            <a:off x="701868" y="369650"/>
            <a:ext cx="396480" cy="39632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838" y="6363344"/>
            <a:ext cx="2845911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7195" y="6363344"/>
            <a:ext cx="3862308" cy="365125"/>
          </a:xfrm>
          <a:prstGeom prst="rect">
            <a:avLst/>
          </a:prstGeom>
        </p:spPr>
        <p:txBody>
          <a:bodyPr vert="horz" lIns="76618" tIns="38309" rIns="76618" bIns="38309" rtlCol="0" anchor="ctr"/>
          <a:lstStyle>
            <a:lvl1pPr>
              <a:defRPr lang="en-US" altLang="zh-CN" smtClean="0">
                <a:solidFill>
                  <a:prstClr val="white">
                    <a:lumMod val="65000"/>
                  </a:prstClr>
                </a:solidFill>
                <a:latin typeface="Calibri" panose="020F0502020204030204"/>
              </a:defRPr>
            </a:lvl1pPr>
          </a:lstStyle>
          <a:p>
            <a:endParaRPr lang="zh-CN" altLang="en-US"/>
          </a:p>
        </p:txBody>
      </p:sp>
      <p:sp>
        <p:nvSpPr>
          <p:cNvPr id="22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268383" y="6351789"/>
            <a:ext cx="1851451" cy="376667"/>
          </a:xfrm>
          <a:prstGeom prst="rect">
            <a:avLst/>
          </a:prstGeom>
        </p:spPr>
        <p:txBody>
          <a:bodyPr vert="horz" lIns="102156" tIns="51076" rIns="102156" bIns="51076" rtlCol="0" anchor="ctr"/>
          <a:lstStyle>
            <a:lvl1pPr algn="r">
              <a:defRPr lang="zh-CN" altLang="en-US" smtClean="0"/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27384"/>
            <a:ext cx="12196763" cy="68853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  <p:txStyles>
    <p:titleStyle>
      <a:lvl1pPr algn="ctr" defTabSz="1364615" rtl="0" eaLnBrk="1" latinLnBrk="0" hangingPunct="1">
        <a:spcBef>
          <a:spcPct val="0"/>
        </a:spcBef>
        <a:buNone/>
        <a:defRPr sz="66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1810" indent="-511810" algn="l" defTabSz="1364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08710" indent="-426085" algn="l" defTabSz="1364615" rtl="0" eaLnBrk="1" latinLnBrk="0" hangingPunct="1">
        <a:spcBef>
          <a:spcPct val="20000"/>
        </a:spcBef>
        <a:buFont typeface="Arial" panose="020B0604020202020204" pitchFamily="34" charset="0"/>
        <a:buChar char="–"/>
        <a:defRPr sz="4135" kern="1200">
          <a:solidFill>
            <a:schemeClr val="tx1"/>
          </a:solidFill>
          <a:latin typeface="+mn-lt"/>
          <a:ea typeface="+mn-ea"/>
          <a:cs typeface="+mn-cs"/>
        </a:defRPr>
      </a:lvl2pPr>
      <a:lvl3pPr marL="1705610" indent="-340995" algn="l" defTabSz="1364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87600" indent="-340995" algn="l" defTabSz="1364615" rtl="0" eaLnBrk="1" latinLnBrk="0" hangingPunct="1">
        <a:spcBef>
          <a:spcPct val="20000"/>
        </a:spcBef>
        <a:buFont typeface="Arial" panose="020B0604020202020204" pitchFamily="34" charset="0"/>
        <a:buChar char="–"/>
        <a:defRPr sz="3065" kern="1200">
          <a:solidFill>
            <a:schemeClr val="tx1"/>
          </a:solidFill>
          <a:latin typeface="+mn-lt"/>
          <a:ea typeface="+mn-ea"/>
          <a:cs typeface="+mn-cs"/>
        </a:defRPr>
      </a:lvl4pPr>
      <a:lvl5pPr marL="3069590" indent="-340995" algn="l" defTabSz="1364615" rtl="0" eaLnBrk="1" latinLnBrk="0" hangingPunct="1">
        <a:spcBef>
          <a:spcPct val="20000"/>
        </a:spcBef>
        <a:buFont typeface="Arial" panose="020B0604020202020204" pitchFamily="34" charset="0"/>
        <a:buChar char="»"/>
        <a:defRPr sz="3065" kern="1200">
          <a:solidFill>
            <a:schemeClr val="tx1"/>
          </a:solidFill>
          <a:latin typeface="+mn-lt"/>
          <a:ea typeface="+mn-ea"/>
          <a:cs typeface="+mn-cs"/>
        </a:defRPr>
      </a:lvl5pPr>
      <a:lvl6pPr marL="3751580" indent="-340995" algn="l" defTabSz="1364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65" kern="1200">
          <a:solidFill>
            <a:schemeClr val="tx1"/>
          </a:solidFill>
          <a:latin typeface="+mn-lt"/>
          <a:ea typeface="+mn-ea"/>
          <a:cs typeface="+mn-cs"/>
        </a:defRPr>
      </a:lvl6pPr>
      <a:lvl7pPr marL="4434205" indent="-340995" algn="l" defTabSz="1364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65" kern="1200">
          <a:solidFill>
            <a:schemeClr val="tx1"/>
          </a:solidFill>
          <a:latin typeface="+mn-lt"/>
          <a:ea typeface="+mn-ea"/>
          <a:cs typeface="+mn-cs"/>
        </a:defRPr>
      </a:lvl7pPr>
      <a:lvl8pPr marL="5116195" indent="-340995" algn="l" defTabSz="1364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65" kern="1200">
          <a:solidFill>
            <a:schemeClr val="tx1"/>
          </a:solidFill>
          <a:latin typeface="+mn-lt"/>
          <a:ea typeface="+mn-ea"/>
          <a:cs typeface="+mn-cs"/>
        </a:defRPr>
      </a:lvl8pPr>
      <a:lvl9pPr marL="5798185" indent="-340995" algn="l" defTabSz="1364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64615" rtl="0" eaLnBrk="1" latinLnBrk="0" hangingPunct="1">
        <a:defRPr sz="2665" kern="1200">
          <a:solidFill>
            <a:schemeClr val="tx1"/>
          </a:solidFill>
          <a:latin typeface="+mn-lt"/>
          <a:ea typeface="+mn-ea"/>
          <a:cs typeface="+mn-cs"/>
        </a:defRPr>
      </a:lvl1pPr>
      <a:lvl2pPr marL="681990" algn="l" defTabSz="1364615" rtl="0" eaLnBrk="1" latinLnBrk="0" hangingPunct="1">
        <a:defRPr sz="2665" kern="1200">
          <a:solidFill>
            <a:schemeClr val="tx1"/>
          </a:solidFill>
          <a:latin typeface="+mn-lt"/>
          <a:ea typeface="+mn-ea"/>
          <a:cs typeface="+mn-cs"/>
        </a:defRPr>
      </a:lvl2pPr>
      <a:lvl3pPr marL="1364615" algn="l" defTabSz="1364615" rtl="0" eaLnBrk="1" latinLnBrk="0" hangingPunct="1"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046605" algn="l" defTabSz="1364615" rtl="0" eaLnBrk="1" latinLnBrk="0" hangingPunct="1"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28595" algn="l" defTabSz="1364615" rtl="0" eaLnBrk="1" latinLnBrk="0" hangingPunct="1"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410585" algn="l" defTabSz="1364615" rtl="0" eaLnBrk="1" latinLnBrk="0" hangingPunct="1"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4093210" algn="l" defTabSz="1364615" rtl="0" eaLnBrk="1" latinLnBrk="0" hangingPunct="1"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775200" algn="l" defTabSz="1364615" rtl="0" eaLnBrk="1" latinLnBrk="0" hangingPunct="1"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457190" algn="l" defTabSz="1364615" rtl="0" eaLnBrk="1" latinLnBrk="0" hangingPunct="1"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microsoft.com/office/2007/relationships/media" Target="../media/media1.wma"/><Relationship Id="rId2" Type="http://schemas.openxmlformats.org/officeDocument/2006/relationships/audio" Target="../media/media1.wma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3"/>
          <p:cNvSpPr/>
          <p:nvPr/>
        </p:nvSpPr>
        <p:spPr>
          <a:xfrm>
            <a:off x="2381" y="-18289"/>
            <a:ext cx="5135893" cy="6884823"/>
          </a:xfrm>
          <a:custGeom>
            <a:avLst/>
            <a:gdLst/>
            <a:ahLst/>
            <a:cxnLst/>
            <a:rect l="l" t="t" r="r" b="b"/>
            <a:pathLst>
              <a:path w="4106964" h="4299942">
                <a:moveTo>
                  <a:pt x="0" y="0"/>
                </a:moveTo>
                <a:lnTo>
                  <a:pt x="3398556" y="0"/>
                </a:lnTo>
                <a:lnTo>
                  <a:pt x="4106964" y="1472607"/>
                </a:lnTo>
                <a:lnTo>
                  <a:pt x="2724810" y="4299942"/>
                </a:lnTo>
                <a:lnTo>
                  <a:pt x="0" y="4299942"/>
                </a:lnTo>
                <a:close/>
              </a:path>
            </a:pathLst>
          </a:custGeom>
          <a:solidFill>
            <a:srgbClr val="58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72" name="矩形 3"/>
          <p:cNvSpPr/>
          <p:nvPr/>
        </p:nvSpPr>
        <p:spPr>
          <a:xfrm>
            <a:off x="-26556" y="-19825"/>
            <a:ext cx="5066215" cy="6886361"/>
          </a:xfrm>
          <a:custGeom>
            <a:avLst/>
            <a:gdLst/>
            <a:ahLst/>
            <a:cxnLst/>
            <a:rect l="l" t="t" r="r" b="b"/>
            <a:pathLst>
              <a:path w="3545130" h="4299942">
                <a:moveTo>
                  <a:pt x="0" y="0"/>
                </a:moveTo>
                <a:lnTo>
                  <a:pt x="2836722" y="0"/>
                </a:lnTo>
                <a:lnTo>
                  <a:pt x="3545130" y="1472607"/>
                </a:lnTo>
                <a:lnTo>
                  <a:pt x="2162976" y="4299942"/>
                </a:lnTo>
                <a:lnTo>
                  <a:pt x="0" y="4299942"/>
                </a:lnTo>
                <a:close/>
              </a:path>
            </a:pathLst>
          </a:cu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pic>
        <p:nvPicPr>
          <p:cNvPr id="5" name="Yanni - With An Orchid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4372" y="7269427"/>
            <a:ext cx="812800" cy="812800"/>
          </a:xfrm>
          <a:prstGeom prst="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9004595" y="5992002"/>
            <a:ext cx="458433" cy="413329"/>
            <a:chOff x="4634991" y="2138335"/>
            <a:chExt cx="428348" cy="386204"/>
          </a:xfrm>
        </p:grpSpPr>
        <p:sp>
          <p:nvSpPr>
            <p:cNvPr id="52" name="Freeform 5"/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58B525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3200" dirty="0">
                <a:cs typeface="+mn-ea"/>
                <a:sym typeface="+mn-lt"/>
              </a:endParaRPr>
            </a:p>
          </p:txBody>
        </p:sp>
        <p:sp>
          <p:nvSpPr>
            <p:cNvPr id="53" name="KSO_Shape"/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32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483581" y="5992002"/>
            <a:ext cx="458433" cy="413329"/>
            <a:chOff x="5076056" y="2138335"/>
            <a:chExt cx="428348" cy="386204"/>
          </a:xfrm>
        </p:grpSpPr>
        <p:sp>
          <p:nvSpPr>
            <p:cNvPr id="59" name="Freeform 5"/>
            <p:cNvSpPr/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58B525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3200" dirty="0">
                <a:cs typeface="+mn-ea"/>
                <a:sym typeface="+mn-lt"/>
              </a:endParaRPr>
            </a:p>
          </p:txBody>
        </p:sp>
        <p:sp>
          <p:nvSpPr>
            <p:cNvPr id="60" name="KSO_Shape"/>
            <p:cNvSpPr/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8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8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8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8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8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32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9962566" y="5992002"/>
            <a:ext cx="458433" cy="413329"/>
            <a:chOff x="5557128" y="2138335"/>
            <a:chExt cx="428348" cy="386204"/>
          </a:xfrm>
        </p:grpSpPr>
        <p:sp>
          <p:nvSpPr>
            <p:cNvPr id="62" name="Freeform 5"/>
            <p:cNvSpPr/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58B525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3200" dirty="0">
                <a:cs typeface="+mn-ea"/>
                <a:sym typeface="+mn-lt"/>
              </a:endParaRPr>
            </a:p>
          </p:txBody>
        </p:sp>
        <p:sp>
          <p:nvSpPr>
            <p:cNvPr id="63" name="KSO_Shape"/>
            <p:cNvSpPr/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8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8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32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441551" y="5992002"/>
            <a:ext cx="458433" cy="413329"/>
            <a:chOff x="6068610" y="2138335"/>
            <a:chExt cx="428348" cy="386204"/>
          </a:xfrm>
        </p:grpSpPr>
        <p:sp>
          <p:nvSpPr>
            <p:cNvPr id="65" name="Freeform 5"/>
            <p:cNvSpPr/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58B525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3200" dirty="0">
                <a:cs typeface="+mn-ea"/>
                <a:sym typeface="+mn-lt"/>
              </a:endParaRPr>
            </a:p>
          </p:txBody>
        </p:sp>
        <p:sp>
          <p:nvSpPr>
            <p:cNvPr id="66" name="KSO_Shape"/>
            <p:cNvSpPr/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8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8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8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8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32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0920535" y="5992002"/>
            <a:ext cx="458433" cy="413329"/>
            <a:chOff x="6623914" y="2138335"/>
            <a:chExt cx="428348" cy="386204"/>
          </a:xfrm>
        </p:grpSpPr>
        <p:sp>
          <p:nvSpPr>
            <p:cNvPr id="68" name="Freeform 5"/>
            <p:cNvSpPr/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58B525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3200" dirty="0">
                <a:cs typeface="+mn-ea"/>
                <a:sym typeface="+mn-lt"/>
              </a:endParaRPr>
            </a:p>
          </p:txBody>
        </p:sp>
        <p:sp>
          <p:nvSpPr>
            <p:cNvPr id="69" name="KSO_Shape"/>
            <p:cNvSpPr/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8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8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8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8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8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8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8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8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8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8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8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8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8528"/>
                  </a:lnTo>
                  <a:lnTo>
                    <a:pt x="3197710" y="2018845"/>
                  </a:lnTo>
                  <a:lnTo>
                    <a:pt x="3200250" y="2018162"/>
                  </a:lnTo>
                  <a:lnTo>
                    <a:pt x="3203106" y="2018479"/>
                  </a:lnTo>
                  <a:lnTo>
                    <a:pt x="3254843" y="2018479"/>
                  </a:lnTo>
                  <a:lnTo>
                    <a:pt x="3258017" y="2018162"/>
                  </a:lnTo>
                  <a:lnTo>
                    <a:pt x="3260556" y="2018845"/>
                  </a:lnTo>
                  <a:lnTo>
                    <a:pt x="3263413" y="2018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8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8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32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5877098" y="2407692"/>
            <a:ext cx="48013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6000" b="1" dirty="0" smtClean="0">
                <a:latin typeface="+mj-ea"/>
              </a:rPr>
              <a:t>百思集团简介</a:t>
            </a:r>
            <a:endParaRPr lang="en-US" altLang="zh-CN" sz="6000" b="1" dirty="0">
              <a:latin typeface="+mj-ea"/>
            </a:endParaRPr>
          </a:p>
        </p:txBody>
      </p:sp>
      <p:pic>
        <p:nvPicPr>
          <p:cNvPr id="24" name="Picture 10" descr="E:\行政资料\贝意克资料\百思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99968" y="573897"/>
            <a:ext cx="1513508" cy="668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3"/>
          <p:cNvSpPr/>
          <p:nvPr/>
        </p:nvSpPr>
        <p:spPr>
          <a:xfrm rot="5400000">
            <a:off x="4748265" y="-4773263"/>
            <a:ext cx="2697515" cy="12189277"/>
          </a:xfrm>
          <a:custGeom>
            <a:avLst/>
            <a:gdLst/>
            <a:ahLst/>
            <a:cxnLst/>
            <a:rect l="l" t="t" r="r" b="b"/>
            <a:pathLst>
              <a:path w="4106964" h="4299942">
                <a:moveTo>
                  <a:pt x="0" y="0"/>
                </a:moveTo>
                <a:lnTo>
                  <a:pt x="3398556" y="0"/>
                </a:lnTo>
                <a:lnTo>
                  <a:pt x="4106964" y="1472607"/>
                </a:lnTo>
                <a:lnTo>
                  <a:pt x="2724810" y="4299942"/>
                </a:lnTo>
                <a:lnTo>
                  <a:pt x="0" y="4299942"/>
                </a:lnTo>
                <a:close/>
              </a:path>
            </a:pathLst>
          </a:custGeom>
          <a:solidFill>
            <a:srgbClr val="58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17" name="矩形 3"/>
          <p:cNvSpPr/>
          <p:nvPr/>
        </p:nvSpPr>
        <p:spPr>
          <a:xfrm rot="5400000">
            <a:off x="4767925" y="-4792926"/>
            <a:ext cx="2660915" cy="12192001"/>
          </a:xfrm>
          <a:custGeom>
            <a:avLst/>
            <a:gdLst/>
            <a:ahLst/>
            <a:cxnLst/>
            <a:rect l="l" t="t" r="r" b="b"/>
            <a:pathLst>
              <a:path w="3545130" h="4299942">
                <a:moveTo>
                  <a:pt x="0" y="0"/>
                </a:moveTo>
                <a:lnTo>
                  <a:pt x="2836722" y="0"/>
                </a:lnTo>
                <a:lnTo>
                  <a:pt x="3545130" y="1472607"/>
                </a:lnTo>
                <a:lnTo>
                  <a:pt x="2162976" y="4299942"/>
                </a:lnTo>
                <a:lnTo>
                  <a:pt x="0" y="429994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pic>
        <p:nvPicPr>
          <p:cNvPr id="5" name="Picture 10" descr="E:\行政资料\贝意克资料\百思logo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17525" y="1980828"/>
            <a:ext cx="2374218" cy="1049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117475" y="5302885"/>
            <a:ext cx="740219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公司福利：五险一金、周末双休、带薪年假、节日福利、员工餐、全勤奖、法定节假日</a:t>
            </a:r>
            <a:endParaRPr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联系人：</a:t>
            </a:r>
            <a:r>
              <a:rPr 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董</a:t>
            </a:r>
            <a:r>
              <a:rPr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经理</a:t>
            </a:r>
            <a:endParaRPr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电话：18056076308/微信同</a:t>
            </a:r>
            <a:r>
              <a:rPr 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endParaRPr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地址：安巢花山工业园和平大道与秀湖路交口西北角</a:t>
            </a:r>
            <a:endParaRPr 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/>
          <a:srcRect l="33175" t="39203" r="29412" b="10910"/>
          <a:stretch>
            <a:fillRect/>
          </a:stretch>
        </p:blipFill>
        <p:spPr>
          <a:xfrm>
            <a:off x="7959444" y="5665440"/>
            <a:ext cx="2365582" cy="118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95897" y="5665440"/>
            <a:ext cx="1876737" cy="118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56516" y="2633067"/>
            <a:ext cx="6768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 smtClean="0">
                <a:solidFill>
                  <a:srgbClr val="243283"/>
                </a:solidFill>
                <a:latin typeface="+mn-ea"/>
              </a:rPr>
              <a:t>谢谢您的关注</a:t>
            </a:r>
            <a:endParaRPr lang="zh-CN" altLang="en-US" sz="8000" dirty="0">
              <a:solidFill>
                <a:srgbClr val="243283"/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90" y="3175635"/>
            <a:ext cx="1905635" cy="1915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2507093" y="2492896"/>
            <a:ext cx="1368152" cy="67367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-29251" y="-18598"/>
            <a:ext cx="12157339" cy="151216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374538" y="548680"/>
            <a:ext cx="11449273" cy="5947674"/>
            <a:chOff x="768419" y="319231"/>
            <a:chExt cx="10106525" cy="7607260"/>
          </a:xfrm>
        </p:grpSpPr>
        <p:grpSp>
          <p:nvGrpSpPr>
            <p:cNvPr id="10" name="组合 9"/>
            <p:cNvGrpSpPr/>
            <p:nvPr/>
          </p:nvGrpSpPr>
          <p:grpSpPr>
            <a:xfrm>
              <a:off x="768419" y="1296270"/>
              <a:ext cx="10106525" cy="6630221"/>
              <a:chOff x="1042739" y="2058271"/>
              <a:chExt cx="10106525" cy="5117538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1042739" y="2132313"/>
                <a:ext cx="10106525" cy="504349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CN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177638" y="2058271"/>
                <a:ext cx="9836727" cy="4971154"/>
              </a:xfrm>
              <a:prstGeom prst="rect">
                <a:avLst/>
              </a:prstGeom>
              <a:solidFill>
                <a:srgbClr val="365FA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CN" altLang="en-US" sz="1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TextBox 9"/>
            <p:cNvSpPr>
              <a:spLocks noChangeArrowheads="1"/>
            </p:cNvSpPr>
            <p:nvPr/>
          </p:nvSpPr>
          <p:spPr bwMode="auto">
            <a:xfrm>
              <a:off x="1435131" y="2344230"/>
              <a:ext cx="9070742" cy="5035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4" tIns="45717" rIns="91434" bIns="4571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1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百思</a:t>
              </a:r>
              <a:r>
                <a:rPr lang="zh-CN" altLang="en-US" sz="21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集团位于安徽巢湖经济开发区，</a:t>
              </a:r>
              <a:r>
                <a:rPr lang="en-US" altLang="zh-CN" sz="21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2012</a:t>
              </a:r>
              <a:r>
                <a:rPr lang="zh-CN" altLang="en-US" sz="21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zh-CN" altLang="en-US" sz="21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成立至今一直专注于新材料制备工艺开发、装备制造，产品包括</a:t>
              </a:r>
              <a:r>
                <a:rPr lang="en-US" altLang="zh-CN" sz="21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OLED</a:t>
              </a:r>
              <a:r>
                <a:rPr lang="zh-CN" altLang="en-US" sz="21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材料提纯及蒸镀系列、石墨烯薄膜制备系列、碳基复合材料系列、金属纳米颗粒系列四大类，十余子类。产品畅销国内材料厂商、科研院校等单位，远销韩国、美国、巴基斯坦等国家和地区。</a:t>
              </a:r>
              <a:endParaRPr lang="en-US" altLang="zh-CN" sz="21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US" altLang="zh-CN"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</a:t>
              </a:r>
              <a:r>
                <a:rPr lang="zh-CN" altLang="en-US" sz="21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目前包括安徽贝意克设备技术有限公司、合肥百思新材料研究院有限公司、</a:t>
              </a:r>
              <a:r>
                <a:rPr lang="zh-CN" altLang="en-US" sz="21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合肥莱德装备技术有限公司、</a:t>
              </a:r>
              <a:r>
                <a:rPr lang="zh-CN" altLang="en-US" sz="21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合肥百诺金科技股份有限公司。其中两家获得国家高新技术企业认证，建有一个合肥市工程技术中心，与北京大学、南开大学等知名院校建立联合实验室及研究生联合培养基地。已累计申请</a:t>
              </a:r>
              <a:r>
                <a:rPr lang="zh-CN" altLang="en-US" sz="21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专利</a:t>
              </a:r>
              <a:r>
                <a:rPr lang="zh-CN" altLang="en-US" sz="21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近两百</a:t>
              </a:r>
              <a:r>
                <a:rPr lang="zh-CN" altLang="en-US" sz="21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</a:t>
              </a:r>
              <a:r>
                <a:rPr lang="zh-CN" altLang="en-US" sz="21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21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US" altLang="zh-CN"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</a:t>
              </a:r>
              <a:r>
                <a:rPr lang="zh-CN" altLang="en-US" sz="21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公司致力于提供专业设备、技术和服务，助力研究院所及产业化公司的发展壮大，促进我国新材料产业的发展。</a:t>
              </a:r>
              <a:endParaRPr lang="zh-CN" altLang="en-US" sz="21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 bwMode="auto">
            <a:xfrm>
              <a:off x="8630724" y="373550"/>
              <a:ext cx="2105920" cy="1527947"/>
            </a:xfrm>
            <a:prstGeom prst="rect">
              <a:avLst/>
            </a:prstGeom>
            <a:blipFill dpi="0" rotWithShape="1">
              <a:blip r:embed="rId1" cstate="print"/>
              <a:srcRect/>
              <a:stretch>
                <a:fillRect/>
              </a:stretch>
            </a:blipFill>
            <a:ln w="101600">
              <a:solidFill>
                <a:srgbClr val="FFFFFF"/>
              </a:solidFill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34" tIns="45717" rIns="91434" bIns="45717" numCol="1" rtlCol="0" anchor="t" anchorCtr="0" compatLnSpc="1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 flipH="1">
              <a:off x="903316" y="319231"/>
              <a:ext cx="8936181" cy="101406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BDBDB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0"/>
            </a:p>
          </p:txBody>
        </p:sp>
        <p:sp>
          <p:nvSpPr>
            <p:cNvPr id="14" name="TextBox 18"/>
            <p:cNvSpPr>
              <a:spLocks noChangeArrowheads="1"/>
            </p:cNvSpPr>
            <p:nvPr/>
          </p:nvSpPr>
          <p:spPr bwMode="auto">
            <a:xfrm>
              <a:off x="1673682" y="376868"/>
              <a:ext cx="2413329" cy="86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4" tIns="45717" rIns="91434" bIns="45717">
              <a:spAutoFit/>
            </a:bodyPr>
            <a:lstStyle/>
            <a:p>
              <a:pPr algn="ctr" defTabSz="685800"/>
              <a:r>
                <a:rPr lang="zh-CN" altLang="en-US" sz="3600" b="1" dirty="0">
                  <a:solidFill>
                    <a:srgbClr val="365FA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大黑简体" pitchFamily="65" charset="-122"/>
                </a:rPr>
                <a:t>公司简介</a:t>
              </a:r>
              <a:endParaRPr lang="zh-CN" altLang="en-US" sz="3600" b="1" dirty="0">
                <a:solidFill>
                  <a:srgbClr val="365FA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大黑简体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+mn-lt"/>
                <a:ea typeface="+mn-ea"/>
                <a:cs typeface="+mn-ea"/>
                <a:sym typeface="+mn-lt"/>
              </a:rPr>
              <a:t>公司简介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697880" y="123659"/>
            <a:ext cx="1368152" cy="67367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009146" y="1514381"/>
            <a:ext cx="1056184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公司注重技术布局和产品预研，目前拥有一</a:t>
            </a:r>
            <a:r>
              <a:rPr lang="zh-CN" altLang="en-US" dirty="0"/>
              <a:t>支五十余人</a:t>
            </a:r>
            <a:r>
              <a:rPr lang="zh-CN" altLang="en-US" dirty="0" smtClean="0"/>
              <a:t>的专业研发队伍，共计申请专利</a:t>
            </a:r>
            <a:r>
              <a:rPr lang="en-US" altLang="zh-CN" dirty="0" smtClean="0"/>
              <a:t>200</a:t>
            </a:r>
            <a:r>
              <a:rPr lang="zh-CN" altLang="en-US" dirty="0" smtClean="0"/>
              <a:t>余项。并通过与高校合作等形式，提升公司研发实力。</a:t>
            </a:r>
            <a:endParaRPr lang="en-US" altLang="zh-CN" dirty="0" smtClean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941" y="4697657"/>
            <a:ext cx="2989212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366" y="4686843"/>
            <a:ext cx="4637875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961521" y="2966170"/>
            <a:ext cx="1065718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因公司早期布局研发的数类设备相关产业发展迅速，对公司相关产品的需求日益旺盛，带动公司营收的迅速增长。</a:t>
            </a:r>
            <a:r>
              <a:rPr lang="en-US" altLang="zh-CN" b="1" dirty="0" smtClean="0"/>
              <a:t>2018</a:t>
            </a:r>
            <a:r>
              <a:rPr lang="zh-CN" altLang="en-US" b="1" dirty="0" smtClean="0"/>
              <a:t>至</a:t>
            </a:r>
            <a:r>
              <a:rPr lang="en-US" altLang="zh-CN" b="1" dirty="0" smtClean="0"/>
              <a:t>2020</a:t>
            </a:r>
            <a:r>
              <a:rPr lang="zh-CN" altLang="en-US" b="1" dirty="0" smtClean="0"/>
              <a:t>年，总营收平均增长率为</a:t>
            </a:r>
            <a:r>
              <a:rPr lang="en-US" altLang="zh-CN" b="1" smtClean="0"/>
              <a:t>46%</a:t>
            </a:r>
            <a:r>
              <a:rPr lang="zh-CN" altLang="en-US" smtClean="0"/>
              <a:t>。</a:t>
            </a:r>
            <a:endParaRPr lang="en-US" altLang="zh-CN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+mn-lt"/>
                <a:ea typeface="+mn-ea"/>
                <a:cs typeface="+mn-ea"/>
                <a:sym typeface="+mn-lt"/>
              </a:rPr>
              <a:t>现有设备</a:t>
            </a: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&amp;</a:t>
            </a:r>
            <a:r>
              <a:rPr lang="zh-CN" altLang="en-US" dirty="0" smtClean="0">
                <a:latin typeface="+mn-lt"/>
                <a:ea typeface="+mn-ea"/>
                <a:cs typeface="+mn-ea"/>
                <a:sym typeface="+mn-lt"/>
              </a:rPr>
              <a:t>技术简介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23" name="图示 22"/>
          <p:cNvGraphicFramePr/>
          <p:nvPr/>
        </p:nvGraphicFramePr>
        <p:xfrm>
          <a:off x="121717" y="1056318"/>
          <a:ext cx="6449202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6818461" y="1700808"/>
            <a:ext cx="4843509" cy="5016758"/>
            <a:chOff x="6746453" y="1700808"/>
            <a:chExt cx="4843509" cy="5016758"/>
          </a:xfrm>
        </p:grpSpPr>
        <p:sp>
          <p:nvSpPr>
            <p:cNvPr id="24" name="文本框 23"/>
            <p:cNvSpPr txBox="1"/>
            <p:nvPr/>
          </p:nvSpPr>
          <p:spPr>
            <a:xfrm>
              <a:off x="6962477" y="1700808"/>
              <a:ext cx="4627485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00000"/>
                </a:lnSpc>
                <a:buFont typeface="Wingdings" panose="05000000000000000000" pitchFamily="2" charset="2"/>
                <a:buChar char="p"/>
              </a:pPr>
              <a:r>
                <a:rPr lang="zh-CN" altLang="en-US" sz="2000" dirty="0">
                  <a:latin typeface="+mn-ea"/>
                  <a:ea typeface="+mn-ea"/>
                </a:rPr>
                <a:t>石墨</a:t>
              </a:r>
              <a:r>
                <a:rPr lang="zh-CN" altLang="en-US" sz="2000" dirty="0" smtClean="0">
                  <a:latin typeface="+mn-ea"/>
                  <a:ea typeface="+mn-ea"/>
                </a:rPr>
                <a:t>烯薄膜</a:t>
              </a:r>
              <a:r>
                <a:rPr lang="en-US" altLang="zh-CN" sz="2000" dirty="0" smtClean="0">
                  <a:latin typeface="+mn-ea"/>
                </a:rPr>
                <a:t>RTR</a:t>
              </a:r>
              <a:r>
                <a:rPr lang="zh-CN" altLang="en-US" sz="2000" dirty="0" smtClean="0">
                  <a:latin typeface="+mn-ea"/>
                  <a:ea typeface="+mn-ea"/>
                </a:rPr>
                <a:t>制备技术及设备</a:t>
              </a:r>
              <a:endParaRPr lang="en-US" altLang="zh-CN" sz="2000" dirty="0">
                <a:latin typeface="+mn-ea"/>
                <a:ea typeface="+mn-ea"/>
              </a:endParaRPr>
            </a:p>
            <a:p>
              <a:pPr marL="342900" indent="-342900">
                <a:lnSpc>
                  <a:spcPct val="200000"/>
                </a:lnSpc>
                <a:buFont typeface="Wingdings" panose="05000000000000000000" pitchFamily="2" charset="2"/>
                <a:buChar char="p"/>
              </a:pPr>
              <a:r>
                <a:rPr lang="zh-CN" altLang="en-US" sz="2000" dirty="0" smtClean="0">
                  <a:latin typeface="+mn-ea"/>
                  <a:ea typeface="+mn-ea"/>
                </a:rPr>
                <a:t>碳纤维规模化制备技术及设备</a:t>
              </a:r>
              <a:endParaRPr lang="en-US" altLang="zh-CN" sz="2000" dirty="0">
                <a:latin typeface="+mn-ea"/>
                <a:ea typeface="+mn-ea"/>
              </a:endParaRPr>
            </a:p>
            <a:p>
              <a:pPr marL="342900" indent="-342900">
                <a:lnSpc>
                  <a:spcPct val="200000"/>
                </a:lnSpc>
                <a:buFont typeface="Wingdings" panose="05000000000000000000" pitchFamily="2" charset="2"/>
                <a:buChar char="p"/>
              </a:pPr>
              <a:r>
                <a:rPr lang="zh-CN" altLang="en-US" sz="2000" dirty="0">
                  <a:latin typeface="+mn-ea"/>
                  <a:ea typeface="+mn-ea"/>
                </a:rPr>
                <a:t>碳化硅规模化制备</a:t>
              </a:r>
              <a:r>
                <a:rPr lang="zh-CN" altLang="en-US" sz="2000" dirty="0" smtClean="0">
                  <a:latin typeface="+mn-ea"/>
                  <a:ea typeface="+mn-ea"/>
                </a:rPr>
                <a:t>技术及设备</a:t>
              </a:r>
              <a:endParaRPr lang="en-US" altLang="zh-CN" sz="2000" dirty="0">
                <a:latin typeface="+mn-ea"/>
                <a:ea typeface="+mn-ea"/>
              </a:endParaRPr>
            </a:p>
            <a:p>
              <a:pPr marL="342900" indent="-342900">
                <a:lnSpc>
                  <a:spcPct val="200000"/>
                </a:lnSpc>
                <a:buFont typeface="Wingdings" panose="05000000000000000000" pitchFamily="2" charset="2"/>
                <a:buChar char="p"/>
              </a:pPr>
              <a:r>
                <a:rPr lang="en-US" altLang="zh-CN" sz="2000" dirty="0" smtClean="0">
                  <a:latin typeface="+mn-ea"/>
                  <a:ea typeface="+mn-ea"/>
                </a:rPr>
                <a:t>CVD</a:t>
              </a:r>
              <a:r>
                <a:rPr lang="zh-CN" altLang="en-US" sz="2000" dirty="0">
                  <a:latin typeface="+mn-ea"/>
                </a:rPr>
                <a:t>法</a:t>
              </a:r>
              <a:r>
                <a:rPr lang="zh-CN" altLang="en-US" sz="2000" dirty="0" smtClean="0">
                  <a:latin typeface="+mn-ea"/>
                  <a:ea typeface="+mn-ea"/>
                </a:rPr>
                <a:t>碳纤维</a:t>
              </a:r>
              <a:r>
                <a:rPr lang="zh-CN" altLang="en-US" sz="2000" dirty="0">
                  <a:latin typeface="+mn-ea"/>
                  <a:ea typeface="+mn-ea"/>
                </a:rPr>
                <a:t>增强</a:t>
              </a:r>
              <a:r>
                <a:rPr lang="zh-CN" altLang="en-US" sz="2000" dirty="0" smtClean="0">
                  <a:latin typeface="+mn-ea"/>
                  <a:ea typeface="+mn-ea"/>
                </a:rPr>
                <a:t>技术及设备</a:t>
              </a:r>
              <a:endParaRPr lang="en-US" altLang="zh-CN" sz="2000" dirty="0">
                <a:latin typeface="+mn-ea"/>
                <a:ea typeface="+mn-ea"/>
              </a:endParaRPr>
            </a:p>
            <a:p>
              <a:pPr marL="342900" indent="-342900">
                <a:lnSpc>
                  <a:spcPct val="200000"/>
                </a:lnSpc>
                <a:buFont typeface="Wingdings" panose="05000000000000000000" pitchFamily="2" charset="2"/>
                <a:buChar char="p"/>
              </a:pPr>
              <a:r>
                <a:rPr lang="zh-CN" altLang="en-US" sz="2000" dirty="0">
                  <a:latin typeface="+mn-ea"/>
                  <a:ea typeface="+mn-ea"/>
                </a:rPr>
                <a:t>碳化硅</a:t>
              </a:r>
              <a:r>
                <a:rPr lang="en-US" altLang="zh-CN" sz="2000" dirty="0">
                  <a:latin typeface="+mn-ea"/>
                  <a:ea typeface="+mn-ea"/>
                </a:rPr>
                <a:t>/</a:t>
              </a:r>
              <a:r>
                <a:rPr lang="zh-CN" altLang="en-US" sz="2000" dirty="0">
                  <a:latin typeface="+mn-ea"/>
                  <a:ea typeface="+mn-ea"/>
                </a:rPr>
                <a:t>氮化硼复合纤维</a:t>
              </a:r>
              <a:r>
                <a:rPr lang="zh-CN" altLang="en-US" sz="2000" dirty="0" smtClean="0">
                  <a:latin typeface="+mn-ea"/>
                  <a:ea typeface="+mn-ea"/>
                </a:rPr>
                <a:t>技术及设备</a:t>
              </a:r>
              <a:endParaRPr lang="en-US" altLang="zh-CN" sz="2000" dirty="0">
                <a:latin typeface="+mn-ea"/>
                <a:ea typeface="+mn-ea"/>
              </a:endParaRPr>
            </a:p>
            <a:p>
              <a:pPr marL="342900" indent="-342900">
                <a:lnSpc>
                  <a:spcPct val="200000"/>
                </a:lnSpc>
                <a:buFont typeface="Wingdings" panose="05000000000000000000" pitchFamily="2" charset="2"/>
                <a:buChar char="p"/>
              </a:pPr>
              <a:r>
                <a:rPr lang="zh-CN" altLang="en-US" sz="2000" dirty="0" smtClean="0">
                  <a:latin typeface="+mn-ea"/>
                  <a:ea typeface="+mn-ea"/>
                </a:rPr>
                <a:t>纳米硅石墨烯碳</a:t>
              </a:r>
              <a:r>
                <a:rPr lang="zh-CN" altLang="en-US" sz="2000" dirty="0">
                  <a:latin typeface="+mn-ea"/>
                  <a:ea typeface="+mn-ea"/>
                </a:rPr>
                <a:t>包覆</a:t>
              </a:r>
              <a:r>
                <a:rPr lang="zh-CN" altLang="en-US" sz="2000" dirty="0" smtClean="0">
                  <a:latin typeface="+mn-ea"/>
                  <a:ea typeface="+mn-ea"/>
                </a:rPr>
                <a:t>技术及设备</a:t>
              </a:r>
              <a:endParaRPr lang="en-US" altLang="zh-CN" sz="2000" dirty="0" smtClean="0">
                <a:latin typeface="+mn-ea"/>
                <a:ea typeface="+mn-ea"/>
              </a:endParaRPr>
            </a:p>
            <a:p>
              <a:pPr marL="342900" indent="-342900">
                <a:lnSpc>
                  <a:spcPct val="200000"/>
                </a:lnSpc>
                <a:buFont typeface="Wingdings" panose="05000000000000000000" pitchFamily="2" charset="2"/>
                <a:buChar char="p"/>
              </a:pPr>
              <a:r>
                <a:rPr lang="en-US" altLang="zh-CN" sz="2000" dirty="0">
                  <a:latin typeface="+mn-ea"/>
                  <a:ea typeface="+mn-ea"/>
                </a:rPr>
                <a:t>……</a:t>
              </a:r>
              <a:endParaRPr lang="zh-CN" altLang="en-US" sz="2000" dirty="0">
                <a:latin typeface="+mn-ea"/>
                <a:ea typeface="+mn-ea"/>
              </a:endParaRPr>
            </a:p>
            <a:p>
              <a:pPr marL="342900" indent="-342900">
                <a:lnSpc>
                  <a:spcPct val="200000"/>
                </a:lnSpc>
                <a:buFont typeface="Wingdings" panose="05000000000000000000" pitchFamily="2" charset="2"/>
                <a:buChar char="p"/>
              </a:pPr>
              <a:endParaRPr lang="en-US" altLang="zh-CN" sz="2000" dirty="0">
                <a:latin typeface="+mn-ea"/>
                <a:ea typeface="+mn-ea"/>
              </a:endParaRPr>
            </a:p>
          </p:txBody>
        </p:sp>
        <p:sp>
          <p:nvSpPr>
            <p:cNvPr id="3" name="圆角矩形 2"/>
            <p:cNvSpPr/>
            <p:nvPr/>
          </p:nvSpPr>
          <p:spPr>
            <a:xfrm>
              <a:off x="6746453" y="1700808"/>
              <a:ext cx="4824536" cy="4320480"/>
            </a:xfrm>
            <a:prstGeom prst="roundRect">
              <a:avLst>
                <a:gd name="adj" fmla="val 569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+mn-lt"/>
                <a:ea typeface="+mn-ea"/>
                <a:cs typeface="+mn-ea"/>
                <a:sym typeface="+mn-lt"/>
              </a:rPr>
              <a:t>现有业务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088947" y="2332092"/>
            <a:ext cx="2808312" cy="3508940"/>
          </a:xfrm>
          <a:prstGeom prst="roundRect">
            <a:avLst>
              <a:gd name="adj" fmla="val 46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81757" y="1124744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公司目前包括三大块业务</a:t>
            </a:r>
            <a:endParaRPr lang="zh-CN" altLang="en-US" dirty="0"/>
          </a:p>
        </p:txBody>
      </p:sp>
      <p:sp>
        <p:nvSpPr>
          <p:cNvPr id="12" name="圆角矩形 11"/>
          <p:cNvSpPr/>
          <p:nvPr/>
        </p:nvSpPr>
        <p:spPr>
          <a:xfrm>
            <a:off x="4653343" y="2332092"/>
            <a:ext cx="2808312" cy="3508940"/>
          </a:xfrm>
          <a:prstGeom prst="roundRect">
            <a:avLst>
              <a:gd name="adj" fmla="val 46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8215880" y="2326372"/>
            <a:ext cx="2808312" cy="3508940"/>
          </a:xfrm>
          <a:prstGeom prst="roundRect">
            <a:avLst>
              <a:gd name="adj" fmla="val 46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33885" y="1787876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标准设备</a:t>
            </a:r>
            <a:endParaRPr lang="zh-CN" altLang="en-US" b="1" dirty="0"/>
          </a:p>
        </p:txBody>
      </p:sp>
      <p:sp>
        <p:nvSpPr>
          <p:cNvPr id="18" name="文本框 17"/>
          <p:cNvSpPr txBox="1"/>
          <p:nvPr/>
        </p:nvSpPr>
        <p:spPr>
          <a:xfrm>
            <a:off x="5234285" y="1787876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装备定制</a:t>
            </a:r>
            <a:endParaRPr lang="zh-CN" altLang="en-US" b="1" dirty="0"/>
          </a:p>
        </p:txBody>
      </p:sp>
      <p:sp>
        <p:nvSpPr>
          <p:cNvPr id="19" name="文本框 18"/>
          <p:cNvSpPr txBox="1"/>
          <p:nvPr/>
        </p:nvSpPr>
        <p:spPr>
          <a:xfrm>
            <a:off x="8978701" y="1787876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技术开发</a:t>
            </a:r>
            <a:endParaRPr lang="zh-CN" altLang="en-US" b="1" dirty="0"/>
          </a:p>
        </p:txBody>
      </p:sp>
      <p:sp>
        <p:nvSpPr>
          <p:cNvPr id="14" name="文本框 13"/>
          <p:cNvSpPr txBox="1"/>
          <p:nvPr/>
        </p:nvSpPr>
        <p:spPr>
          <a:xfrm>
            <a:off x="1304971" y="2446396"/>
            <a:ext cx="295232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OLED</a:t>
            </a:r>
            <a:r>
              <a:rPr lang="zh-CN" altLang="en-US" dirty="0" smtClean="0">
                <a:solidFill>
                  <a:schemeClr val="bg1"/>
                </a:solidFill>
              </a:rPr>
              <a:t>材料系列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bg1"/>
                </a:solidFill>
              </a:rPr>
              <a:t>升华机系列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bg1"/>
                </a:solidFill>
              </a:rPr>
              <a:t>热稳定测试系列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bg1"/>
                </a:solidFill>
              </a:rPr>
              <a:t>高真空封口机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chemeClr val="bg1"/>
                </a:solidFill>
              </a:rPr>
              <a:t>……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石墨烯制备系列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</a:rPr>
              <a:t>管</a:t>
            </a:r>
            <a:r>
              <a:rPr lang="zh-CN" altLang="en-US" sz="1600" dirty="0" smtClean="0">
                <a:solidFill>
                  <a:schemeClr val="bg1"/>
                </a:solidFill>
              </a:rPr>
              <a:t>式</a:t>
            </a:r>
            <a:r>
              <a:rPr lang="en-US" altLang="zh-CN" sz="1600" dirty="0" smtClean="0">
                <a:solidFill>
                  <a:schemeClr val="bg1"/>
                </a:solidFill>
              </a:rPr>
              <a:t>CVD</a:t>
            </a:r>
            <a:r>
              <a:rPr lang="zh-CN" altLang="en-US" sz="1600" dirty="0" smtClean="0">
                <a:solidFill>
                  <a:schemeClr val="bg1"/>
                </a:solidFill>
              </a:rPr>
              <a:t>系统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chemeClr val="bg1"/>
                </a:solidFill>
              </a:rPr>
              <a:t>PECVD</a:t>
            </a:r>
            <a:r>
              <a:rPr lang="zh-CN" altLang="en-US" sz="1600" dirty="0" smtClean="0">
                <a:solidFill>
                  <a:schemeClr val="bg1"/>
                </a:solidFill>
              </a:rPr>
              <a:t>系统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chemeClr val="bg1"/>
                </a:solidFill>
              </a:rPr>
              <a:t>RTRCVD</a:t>
            </a:r>
            <a:r>
              <a:rPr lang="zh-CN" altLang="en-US" sz="1600" dirty="0" smtClean="0">
                <a:solidFill>
                  <a:schemeClr val="bg1"/>
                </a:solidFill>
              </a:rPr>
              <a:t>系统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chemeClr val="bg1"/>
                </a:solidFill>
              </a:rPr>
              <a:t>……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实验设备系列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 smtClean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813772" y="2514632"/>
            <a:ext cx="29523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连续碳包覆系列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碳纳米线系列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碳纤维增强系列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dirty="0" err="1" smtClean="0">
                <a:solidFill>
                  <a:schemeClr val="bg1"/>
                </a:solidFill>
              </a:rPr>
              <a:t>SiC</a:t>
            </a:r>
            <a:r>
              <a:rPr lang="zh-CN" altLang="en-US" dirty="0" smtClean="0">
                <a:solidFill>
                  <a:schemeClr val="bg1"/>
                </a:solidFill>
              </a:rPr>
              <a:t>纤维系列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温度测试系列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429330" y="2514632"/>
            <a:ext cx="24935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根据客户要求，通过委托开发、合作研发等形式，开发新的制备技术及设备。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777901" y="6078311"/>
            <a:ext cx="10117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目前，公司正在通过产学研融合方式，积极拓展新的业务模式。</a:t>
            </a:r>
            <a:endParaRPr lang="zh-CN" altLang="en-US" sz="28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" descr="QQ图片20191120131533"/>
          <p:cNvPicPr>
            <a:picLocks noChangeAspect="1"/>
          </p:cNvPicPr>
          <p:nvPr/>
        </p:nvPicPr>
        <p:blipFill>
          <a:blip r:embed="rId1" cstate="print"/>
          <a:srcRect l="1320" t="31746"/>
          <a:stretch>
            <a:fillRect/>
          </a:stretch>
        </p:blipFill>
        <p:spPr>
          <a:xfrm>
            <a:off x="7105145" y="745016"/>
            <a:ext cx="5026986" cy="231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 descr="QQ图片20191120131851"/>
          <p:cNvPicPr>
            <a:picLocks noChangeAspect="1"/>
          </p:cNvPicPr>
          <p:nvPr/>
        </p:nvPicPr>
        <p:blipFill>
          <a:blip r:embed="rId2" cstate="print"/>
          <a:srcRect l="4844" t="10105" r="5762" b="2129"/>
          <a:stretch>
            <a:fillRect/>
          </a:stretch>
        </p:blipFill>
        <p:spPr>
          <a:xfrm>
            <a:off x="553765" y="1516063"/>
            <a:ext cx="2142031" cy="1402240"/>
          </a:xfrm>
          <a:prstGeom prst="roundRect">
            <a:avLst/>
          </a:prstGeom>
        </p:spPr>
      </p:pic>
      <p:sp>
        <p:nvSpPr>
          <p:cNvPr id="14" name="右箭头 13"/>
          <p:cNvSpPr/>
          <p:nvPr/>
        </p:nvSpPr>
        <p:spPr>
          <a:xfrm>
            <a:off x="2811851" y="2021672"/>
            <a:ext cx="649288" cy="458535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ctr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900" b="0" i="0" u="none" strike="noStrike" cap="none" spc="0" normalizeH="0" baseline="0" noProof="1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12110" y="3068231"/>
            <a:ext cx="1233488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1" i="0" u="none" strike="noStrike" kern="0" cap="none" spc="0" normalizeH="0" baseline="0" noProof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Calibri" panose="020F0502020204030204"/>
              </a:rPr>
              <a:t>试验机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988082" y="3098887"/>
            <a:ext cx="1233488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1" i="0" u="none" strike="noStrike" kern="0" cap="none" spc="0" normalizeH="0" baseline="0" noProof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Calibri" panose="020F0502020204030204"/>
              </a:rPr>
              <a:t>量产机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7594" y="4613884"/>
            <a:ext cx="4048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+mn-ea"/>
              </a:rPr>
              <a:t>百思的升华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仪</a:t>
            </a:r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+mn-ea"/>
              </a:rPr>
              <a:t>系列产品，</a:t>
            </a:r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为国内</a:t>
            </a:r>
            <a:r>
              <a:rPr lang="en-US" altLang="zh-CN" sz="2000" b="1" dirty="0" smtClean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OLED</a:t>
            </a:r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材料厂商提供从实验</a:t>
            </a:r>
            <a:r>
              <a:rPr lang="en-US" altLang="zh-CN" sz="2000" b="1" dirty="0" smtClean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—</a:t>
            </a:r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小试</a:t>
            </a:r>
            <a:r>
              <a:rPr lang="en-US" altLang="zh-CN" sz="2000" b="1" dirty="0" smtClean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—</a:t>
            </a:r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中试</a:t>
            </a:r>
            <a:r>
              <a:rPr lang="en-US" altLang="zh-CN" sz="2000" b="1" dirty="0" smtClean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—</a:t>
            </a:r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量产的“一站式服务”</a:t>
            </a:r>
            <a:endParaRPr lang="zh-CN" altLang="en-US" sz="2000" b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559674" y="3017796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+mn-ea"/>
                <a:ea typeface="+mn-ea"/>
              </a:rPr>
              <a:t>单</a:t>
            </a:r>
            <a:r>
              <a:rPr lang="zh-CN" altLang="en-US" sz="1600" dirty="0" smtClean="0">
                <a:latin typeface="+mn-ea"/>
                <a:ea typeface="+mn-ea"/>
              </a:rPr>
              <a:t>批次数克</a:t>
            </a:r>
            <a:endParaRPr lang="en-US" altLang="zh-CN" sz="1600" dirty="0" smtClean="0">
              <a:latin typeface="+mn-ea"/>
              <a:ea typeface="+mn-ea"/>
            </a:endParaRPr>
          </a:p>
          <a:p>
            <a:r>
              <a:rPr lang="zh-CN" altLang="en-US" sz="1600" dirty="0" smtClean="0">
                <a:latin typeface="+mn-ea"/>
                <a:ea typeface="+mn-ea"/>
              </a:rPr>
              <a:t>验证性实验</a:t>
            </a:r>
            <a:endParaRPr lang="zh-CN" altLang="en-US" sz="1600" dirty="0">
              <a:latin typeface="+mn-ea"/>
              <a:ea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585043" y="2928621"/>
            <a:ext cx="380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+mn-ea"/>
                <a:ea typeface="+mn-ea"/>
              </a:rPr>
              <a:t>单</a:t>
            </a:r>
            <a:r>
              <a:rPr lang="zh-CN" altLang="en-US" sz="1600" dirty="0" smtClean="0">
                <a:latin typeface="+mn-ea"/>
                <a:ea typeface="+mn-ea"/>
              </a:rPr>
              <a:t>批次产量</a:t>
            </a:r>
            <a:r>
              <a:rPr lang="en-US" altLang="zh-CN" sz="1600" dirty="0" smtClean="0">
                <a:latin typeface="+mn-ea"/>
                <a:ea typeface="+mn-ea"/>
              </a:rPr>
              <a:t>100g</a:t>
            </a:r>
            <a:r>
              <a:rPr lang="zh-CN" altLang="en-US" sz="1600" dirty="0" smtClean="0">
                <a:latin typeface="+mn-ea"/>
                <a:ea typeface="+mn-ea"/>
              </a:rPr>
              <a:t>，</a:t>
            </a:r>
            <a:endParaRPr lang="en-US" altLang="zh-CN" sz="1600" dirty="0" smtClean="0">
              <a:latin typeface="+mn-ea"/>
              <a:ea typeface="+mn-ea"/>
            </a:endParaRPr>
          </a:p>
          <a:p>
            <a:r>
              <a:rPr lang="zh-CN" altLang="en-US" sz="1600" dirty="0" smtClean="0">
                <a:latin typeface="+mn-ea"/>
                <a:ea typeface="+mn-ea"/>
              </a:rPr>
              <a:t>适用于工艺验证</a:t>
            </a:r>
            <a:endParaRPr lang="zh-CN" altLang="en-US" sz="1600" dirty="0">
              <a:latin typeface="+mn-ea"/>
              <a:ea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833" y="878415"/>
            <a:ext cx="3059832" cy="2039888"/>
          </a:xfrm>
          <a:prstGeom prst="rect">
            <a:avLst/>
          </a:prstGeom>
        </p:spPr>
      </p:pic>
      <p:sp>
        <p:nvSpPr>
          <p:cNvPr id="21" name="右箭头 20"/>
          <p:cNvSpPr/>
          <p:nvPr/>
        </p:nvSpPr>
        <p:spPr>
          <a:xfrm>
            <a:off x="6329154" y="1731038"/>
            <a:ext cx="649288" cy="672521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ctr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spc="0" normalizeH="0" baseline="0" noProof="1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791322" y="3019849"/>
            <a:ext cx="1233488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1" i="0" u="none" strike="noStrike" kern="0" cap="none" spc="0" normalizeH="0" baseline="0" noProof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Calibri" panose="020F0502020204030204"/>
              </a:rPr>
              <a:t>中试机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838598" y="2997998"/>
            <a:ext cx="380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+mn-ea"/>
                <a:ea typeface="+mn-ea"/>
              </a:rPr>
              <a:t>单</a:t>
            </a:r>
            <a:r>
              <a:rPr lang="zh-CN" altLang="en-US" sz="1600" dirty="0" smtClean="0">
                <a:latin typeface="+mn-ea"/>
                <a:ea typeface="+mn-ea"/>
              </a:rPr>
              <a:t>批次产量</a:t>
            </a:r>
            <a:r>
              <a:rPr lang="en-US" altLang="zh-CN" sz="1600" dirty="0" smtClean="0">
                <a:latin typeface="+mn-ea"/>
                <a:ea typeface="+mn-ea"/>
              </a:rPr>
              <a:t>10kg</a:t>
            </a:r>
            <a:r>
              <a:rPr lang="zh-CN" altLang="en-US" sz="1600" dirty="0" smtClean="0">
                <a:latin typeface="+mn-ea"/>
                <a:ea typeface="+mn-ea"/>
              </a:rPr>
              <a:t>，</a:t>
            </a:r>
            <a:endParaRPr lang="en-US" altLang="zh-CN" sz="1600" dirty="0" smtClean="0">
              <a:latin typeface="+mn-ea"/>
              <a:ea typeface="+mn-ea"/>
            </a:endParaRPr>
          </a:p>
          <a:p>
            <a:r>
              <a:rPr lang="zh-CN" altLang="en-US" sz="1600" dirty="0" smtClean="0">
                <a:latin typeface="+mn-ea"/>
                <a:ea typeface="+mn-ea"/>
              </a:rPr>
              <a:t>适用于批量生产</a:t>
            </a:r>
            <a:endParaRPr lang="zh-CN" altLang="en-US" sz="1600" dirty="0">
              <a:latin typeface="+mn-ea"/>
              <a:ea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/>
          <a:srcRect l="9937" t="-317" r="10064" b="8637"/>
          <a:stretch>
            <a:fillRect/>
          </a:stretch>
        </p:blipFill>
        <p:spPr>
          <a:xfrm>
            <a:off x="4615153" y="3912687"/>
            <a:ext cx="5114020" cy="25171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5" name="文本框 24"/>
          <p:cNvSpPr txBox="1"/>
          <p:nvPr/>
        </p:nvSpPr>
        <p:spPr>
          <a:xfrm>
            <a:off x="9841003" y="4522588"/>
            <a:ext cx="2355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+mn-ea"/>
                <a:ea typeface="+mn-ea"/>
              </a:rPr>
              <a:t>持续跟进客户需求，提供技术和设备支持，最终助力客户实现量产</a:t>
            </a:r>
            <a:endParaRPr lang="zh-CN" altLang="en-US" sz="2000" dirty="0">
              <a:latin typeface="+mn-ea"/>
              <a:ea typeface="+mn-ea"/>
            </a:endParaRPr>
          </a:p>
        </p:txBody>
      </p:sp>
      <p:sp>
        <p:nvSpPr>
          <p:cNvPr id="26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>
                <a:cs typeface="+mn-ea"/>
                <a:sym typeface="+mn-lt"/>
              </a:rPr>
              <a:t>产品系列一：</a:t>
            </a:r>
            <a:r>
              <a:rPr lang="en-US" altLang="zh-CN" sz="2400" dirty="0">
                <a:cs typeface="+mn-ea"/>
                <a:sym typeface="+mn-lt"/>
              </a:rPr>
              <a:t>OLED</a:t>
            </a:r>
            <a:r>
              <a:rPr lang="zh-CN" altLang="en-US" sz="2400" dirty="0">
                <a:cs typeface="+mn-ea"/>
                <a:sym typeface="+mn-lt"/>
              </a:rPr>
              <a:t>材料制备设备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174609" y="6485882"/>
            <a:ext cx="3806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+mn-ea"/>
              </a:rPr>
              <a:t>某</a:t>
            </a:r>
            <a:r>
              <a:rPr lang="zh-CN" altLang="en-US" sz="1600" dirty="0" smtClean="0">
                <a:latin typeface="+mn-ea"/>
              </a:rPr>
              <a:t>客户公司生产车间</a:t>
            </a:r>
            <a:endParaRPr lang="zh-CN" altLang="en-US" sz="16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 smtClean="0">
                <a:latin typeface="+mn-lt"/>
                <a:ea typeface="+mn-ea"/>
                <a:cs typeface="+mn-ea"/>
                <a:sym typeface="+mn-lt"/>
              </a:rPr>
              <a:t>产品系列二：</a:t>
            </a:r>
            <a:r>
              <a:rPr lang="zh-CN" altLang="en-US" sz="2400" dirty="0">
                <a:cs typeface="+mn-ea"/>
                <a:sym typeface="+mn-lt"/>
              </a:rPr>
              <a:t>石墨烯</a:t>
            </a:r>
            <a:r>
              <a:rPr lang="en-US" altLang="zh-CN" sz="2400" dirty="0" smtClean="0">
                <a:cs typeface="+mn-ea"/>
                <a:sym typeface="+mn-lt"/>
              </a:rPr>
              <a:t>RTR</a:t>
            </a:r>
            <a:r>
              <a:rPr lang="zh-CN" altLang="en-US" sz="2400" dirty="0">
                <a:cs typeface="+mn-ea"/>
                <a:sym typeface="+mn-lt"/>
              </a:rPr>
              <a:t>制备技术及设备</a:t>
            </a:r>
            <a:endParaRPr lang="zh-CN" altLang="en-US" sz="2400" dirty="0"/>
          </a:p>
        </p:txBody>
      </p:sp>
      <p:pic>
        <p:nvPicPr>
          <p:cNvPr id="3" name="Picture 2" descr="https://timgsa.baidu.com/timg?image&amp;quality=80&amp;size=b9999_10000&amp;sec=1597720552256&amp;di=44650bbfad011e76712e9eafbe4acac0&amp;imgtype=0&amp;src=http%3A%2F%2F5b0988e595225.cdn.sohucs.com%2Fimages%2F20180309%2F4f5392a8497c41f58a951c5fa6accdf2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381" y="1706058"/>
            <a:ext cx="3456384" cy="172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timgsa.baidu.com/timg?image&amp;quality=80&amp;size=b9999_10000&amp;sec=1597720607299&amp;di=7f6cee6fc175eab2a452165dd3aca14f&amp;imgtype=0&amp;src=http%3A%2F%2Fappimages.scpublic.cn%2Fnews%2Fnews%2F2016%2F7%2F8%2Fdcb29d9b-b481-4d9d-a005-1602bb4491f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8" r="15688"/>
          <a:stretch>
            <a:fillRect/>
          </a:stretch>
        </p:blipFill>
        <p:spPr bwMode="auto">
          <a:xfrm>
            <a:off x="322132" y="1137142"/>
            <a:ext cx="2471490" cy="216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3167624" y="1604376"/>
            <a:ext cx="2016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j-ea"/>
                <a:ea typeface="+mj-ea"/>
              </a:rPr>
              <a:t>透光率高</a:t>
            </a:r>
            <a:endParaRPr lang="en-US" altLang="zh-CN" sz="1800" dirty="0" smtClean="0">
              <a:latin typeface="+mj-ea"/>
              <a:ea typeface="+mj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j-ea"/>
                <a:ea typeface="+mj-ea"/>
              </a:rPr>
              <a:t>柔性</a:t>
            </a:r>
            <a:endParaRPr lang="en-US" altLang="zh-CN" sz="1800" dirty="0" smtClean="0">
              <a:latin typeface="+mj-ea"/>
              <a:ea typeface="+mj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j-ea"/>
                <a:ea typeface="+mj-ea"/>
              </a:rPr>
              <a:t>比表面积大</a:t>
            </a:r>
            <a:endParaRPr lang="en-US" altLang="zh-CN" sz="1800" dirty="0" smtClean="0">
              <a:latin typeface="+mj-ea"/>
              <a:ea typeface="+mj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j-ea"/>
                <a:ea typeface="+mj-ea"/>
              </a:rPr>
              <a:t>电子迁移率高</a:t>
            </a:r>
            <a:endParaRPr lang="en-US" altLang="zh-CN" sz="1800" dirty="0" smtClean="0">
              <a:latin typeface="+mj-ea"/>
              <a:ea typeface="+mj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j-ea"/>
                <a:ea typeface="+mj-ea"/>
              </a:rPr>
              <a:t>电导率高</a:t>
            </a:r>
            <a:endParaRPr lang="en-US" altLang="zh-CN" sz="1800" dirty="0" smtClean="0">
              <a:latin typeface="+mj-ea"/>
              <a:ea typeface="+mj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dirty="0">
                <a:latin typeface="+mj-ea"/>
                <a:ea typeface="+mj-ea"/>
              </a:rPr>
              <a:t>……</a:t>
            </a:r>
            <a:endParaRPr lang="en-US" altLang="zh-CN" sz="1800" dirty="0" smtClean="0"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54765" y="2261627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latin typeface="+mn-ea"/>
              </a:rPr>
              <a:t>魔角堆叠，呈现</a:t>
            </a:r>
            <a:endParaRPr lang="en-US" altLang="zh-CN" sz="1800" dirty="0" smtClean="0">
              <a:latin typeface="+mn-ea"/>
            </a:endParaRPr>
          </a:p>
          <a:p>
            <a:r>
              <a:rPr lang="zh-CN" altLang="en-US" sz="1800" dirty="0" smtClean="0">
                <a:latin typeface="+mn-ea"/>
              </a:rPr>
              <a:t>超导特性</a:t>
            </a:r>
            <a:endParaRPr lang="en-US" altLang="zh-CN" sz="1800" dirty="0" smtClean="0">
              <a:latin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9006" y="4501872"/>
            <a:ext cx="507439" cy="132343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+mn-ea"/>
                <a:ea typeface="+mn-ea"/>
              </a:rPr>
              <a:t>潜在应用</a:t>
            </a:r>
            <a:endParaRPr lang="zh-CN" altLang="en-US" sz="2000" dirty="0">
              <a:latin typeface="+mn-ea"/>
              <a:ea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63780" y="4551151"/>
            <a:ext cx="2237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n-ea"/>
                <a:ea typeface="+mn-ea"/>
              </a:rPr>
              <a:t>电子皮肤</a:t>
            </a:r>
            <a:endParaRPr lang="en-US" altLang="zh-CN" sz="1800" dirty="0" smtClean="0"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n-ea"/>
                <a:ea typeface="+mn-ea"/>
              </a:rPr>
              <a:t>柔性显示</a:t>
            </a:r>
            <a:endParaRPr lang="en-US" altLang="zh-CN" sz="1800" dirty="0" smtClean="0"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n-ea"/>
                <a:ea typeface="+mn-ea"/>
              </a:rPr>
              <a:t>光电探测</a:t>
            </a:r>
            <a:endParaRPr lang="en-US" altLang="zh-CN" sz="1800" dirty="0" smtClean="0"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n-ea"/>
                <a:ea typeface="+mn-ea"/>
              </a:rPr>
              <a:t>电子芯片</a:t>
            </a:r>
            <a:endParaRPr lang="en-US" altLang="zh-CN" sz="1800" dirty="0" smtClean="0"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dirty="0">
                <a:latin typeface="+mn-ea"/>
                <a:ea typeface="+mn-ea"/>
              </a:rPr>
              <a:t>……</a:t>
            </a:r>
            <a:endParaRPr lang="zh-CN" altLang="en-US" sz="1800" dirty="0">
              <a:latin typeface="+mn-ea"/>
              <a:ea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303984" y="3933140"/>
            <a:ext cx="4616457" cy="2576537"/>
            <a:chOff x="5522317" y="4054177"/>
            <a:chExt cx="4616457" cy="2576537"/>
          </a:xfrm>
        </p:grpSpPr>
        <p:pic>
          <p:nvPicPr>
            <p:cNvPr id="10" name="Picture 8" descr="https://timgsa.baidu.com/timg?image&amp;quality=80&amp;size=b9999_10000&amp;sec=1597720945784&amp;di=fbb2f7a268aa4ff02160d598b61f86bd&amp;imgtype=0&amp;src=http%3A%2F%2Fimg0.imgtn.bdimg.com%2Fit%2Fu%3D366479265%2C3160951212%26fm%3D214%26gp%3D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317" y="5220504"/>
              <a:ext cx="2160000" cy="1410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组合 10"/>
            <p:cNvGrpSpPr/>
            <p:nvPr/>
          </p:nvGrpSpPr>
          <p:grpSpPr>
            <a:xfrm>
              <a:off x="5522317" y="4054177"/>
              <a:ext cx="4616457" cy="2576537"/>
              <a:chOff x="5522317" y="4054177"/>
              <a:chExt cx="4616457" cy="2576537"/>
            </a:xfrm>
          </p:grpSpPr>
          <p:pic>
            <p:nvPicPr>
              <p:cNvPr id="12" name="Picture 6" descr="https://ss2.bdstatic.com/70cFvnSh_Q1YnxGkpoWK1HF6hhy/it/u=1506487710,672588692&amp;fm=26&amp;gp=0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2317" y="4054177"/>
                <a:ext cx="2160000" cy="941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0" descr="https://ss0.bdstatic.com/70cFuHSh_Q1YnxGkpoWK1HF6hhy/it/u=3652762300,1283858086&amp;fm=26&amp;gp=0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78774" y="5535011"/>
                <a:ext cx="2160000" cy="10957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2" descr="https://ss0.bdstatic.com/70cFuHSh_Q1YnxGkpoWK1HF6hhy/it/u=3701380601,2194796067&amp;fm=26&amp;gp=0.jp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66" b="15066"/>
              <a:stretch>
                <a:fillRect/>
              </a:stretch>
            </p:blipFill>
            <p:spPr bwMode="auto">
              <a:xfrm>
                <a:off x="7978774" y="4055794"/>
                <a:ext cx="2160000" cy="11022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5" name="文本框 14"/>
          <p:cNvSpPr txBox="1"/>
          <p:nvPr/>
        </p:nvSpPr>
        <p:spPr>
          <a:xfrm>
            <a:off x="8363677" y="4521625"/>
            <a:ext cx="3631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+mn-ea"/>
                <a:ea typeface="+mn-ea"/>
              </a:rPr>
              <a:t>但石墨烯薄膜的制备缺乏</a:t>
            </a:r>
            <a:r>
              <a:rPr lang="zh-CN" altLang="en-US" dirty="0" smtClean="0">
                <a:solidFill>
                  <a:schemeClr val="accent5"/>
                </a:solidFill>
                <a:latin typeface="+mn-ea"/>
                <a:ea typeface="+mn-ea"/>
              </a:rPr>
              <a:t>批量生产技术</a:t>
            </a:r>
            <a:r>
              <a:rPr lang="zh-CN" altLang="en-US" dirty="0" smtClean="0">
                <a:latin typeface="+mn-ea"/>
                <a:ea typeface="+mn-ea"/>
              </a:rPr>
              <a:t>和</a:t>
            </a:r>
            <a:r>
              <a:rPr lang="zh-CN" altLang="en-US" dirty="0" smtClean="0">
                <a:solidFill>
                  <a:schemeClr val="accent5"/>
                </a:solidFill>
                <a:latin typeface="+mn-ea"/>
                <a:ea typeface="+mn-ea"/>
              </a:rPr>
              <a:t>设备</a:t>
            </a:r>
            <a:r>
              <a:rPr lang="zh-CN" altLang="en-US" dirty="0" smtClean="0">
                <a:latin typeface="+mn-ea"/>
                <a:ea typeface="+mn-ea"/>
              </a:rPr>
              <a:t>，</a:t>
            </a:r>
            <a:r>
              <a:rPr lang="zh-CN" altLang="en-US" dirty="0" smtClean="0">
                <a:latin typeface="+mn-ea"/>
              </a:rPr>
              <a:t>仍未</a:t>
            </a:r>
            <a:r>
              <a:rPr lang="zh-CN" altLang="en-US" dirty="0" smtClean="0">
                <a:latin typeface="+mn-ea"/>
                <a:ea typeface="+mn-ea"/>
              </a:rPr>
              <a:t>形成核心产品走向应用市场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095736" y="1132621"/>
            <a:ext cx="8425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latin typeface="+mn-ea"/>
                <a:ea typeface="+mn-ea"/>
              </a:rPr>
              <a:t>作为获得诺贝尔奖的明星材料，石墨烯具有一系列优异的性质</a:t>
            </a:r>
            <a:endParaRPr lang="zh-CN" altLang="en-US" sz="1800" b="1" dirty="0">
              <a:latin typeface="+mn-ea"/>
              <a:ea typeface="+mn-ea"/>
            </a:endParaRPr>
          </a:p>
        </p:txBody>
      </p:sp>
      <p:sp>
        <p:nvSpPr>
          <p:cNvPr id="17" name="圆角矩形 16"/>
          <p:cNvSpPr/>
          <p:nvPr/>
        </p:nvSpPr>
        <p:spPr bwMode="auto">
          <a:xfrm>
            <a:off x="2930029" y="3667632"/>
            <a:ext cx="5320983" cy="3017044"/>
          </a:xfrm>
          <a:prstGeom prst="roundRect">
            <a:avLst>
              <a:gd name="adj" fmla="val 8699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 smtClean="0">
                <a:latin typeface="+mn-lt"/>
                <a:ea typeface="+mn-ea"/>
                <a:cs typeface="+mn-ea"/>
                <a:sym typeface="+mn-lt"/>
              </a:rPr>
              <a:t>产品系列三：</a:t>
            </a:r>
            <a:r>
              <a:rPr lang="zh-CN" altLang="en-US" sz="2400" dirty="0" smtClean="0">
                <a:cs typeface="+mn-ea"/>
                <a:sym typeface="+mn-lt"/>
              </a:rPr>
              <a:t>金属纳米颗粒的制备技术及设备</a:t>
            </a:r>
            <a:endParaRPr lang="zh-CN" altLang="en-US" sz="2400" dirty="0"/>
          </a:p>
        </p:txBody>
      </p:sp>
      <p:grpSp>
        <p:nvGrpSpPr>
          <p:cNvPr id="3" name="组合 2"/>
          <p:cNvGrpSpPr/>
          <p:nvPr/>
        </p:nvGrpSpPr>
        <p:grpSpPr>
          <a:xfrm>
            <a:off x="4286976" y="2337748"/>
            <a:ext cx="3384376" cy="4053306"/>
            <a:chOff x="5008364" y="3573016"/>
            <a:chExt cx="2641600" cy="3163719"/>
          </a:xfrm>
        </p:grpSpPr>
        <p:sp>
          <p:nvSpPr>
            <p:cNvPr id="4" name="Freeform 7"/>
            <p:cNvSpPr/>
            <p:nvPr/>
          </p:nvSpPr>
          <p:spPr bwMode="auto">
            <a:xfrm>
              <a:off x="5301369" y="3688211"/>
              <a:ext cx="834853" cy="814927"/>
            </a:xfrm>
            <a:custGeom>
              <a:avLst/>
              <a:gdLst>
                <a:gd name="T0" fmla="*/ 158 w 524"/>
                <a:gd name="T1" fmla="*/ 0 h 423"/>
                <a:gd name="T2" fmla="*/ 365 w 524"/>
                <a:gd name="T3" fmla="*/ 0 h 423"/>
                <a:gd name="T4" fmla="*/ 366 w 524"/>
                <a:gd name="T5" fmla="*/ 0 h 423"/>
                <a:gd name="T6" fmla="*/ 366 w 524"/>
                <a:gd name="T7" fmla="*/ 0 h 423"/>
                <a:gd name="T8" fmla="*/ 523 w 524"/>
                <a:gd name="T9" fmla="*/ 157 h 423"/>
                <a:gd name="T10" fmla="*/ 524 w 524"/>
                <a:gd name="T11" fmla="*/ 423 h 423"/>
                <a:gd name="T12" fmla="*/ 388 w 524"/>
                <a:gd name="T13" fmla="*/ 321 h 423"/>
                <a:gd name="T14" fmla="*/ 158 w 524"/>
                <a:gd name="T15" fmla="*/ 316 h 423"/>
                <a:gd name="T16" fmla="*/ 0 w 524"/>
                <a:gd name="T17" fmla="*/ 158 h 423"/>
                <a:gd name="T18" fmla="*/ 158 w 524"/>
                <a:gd name="T19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4" h="423">
                  <a:moveTo>
                    <a:pt x="158" y="0"/>
                  </a:moveTo>
                  <a:cubicBezTo>
                    <a:pt x="365" y="0"/>
                    <a:pt x="365" y="0"/>
                    <a:pt x="365" y="0"/>
                  </a:cubicBezTo>
                  <a:cubicBezTo>
                    <a:pt x="365" y="0"/>
                    <a:pt x="365" y="0"/>
                    <a:pt x="366" y="0"/>
                  </a:cubicBezTo>
                  <a:cubicBezTo>
                    <a:pt x="366" y="0"/>
                    <a:pt x="366" y="0"/>
                    <a:pt x="366" y="0"/>
                  </a:cubicBezTo>
                  <a:cubicBezTo>
                    <a:pt x="453" y="0"/>
                    <a:pt x="523" y="71"/>
                    <a:pt x="523" y="157"/>
                  </a:cubicBezTo>
                  <a:cubicBezTo>
                    <a:pt x="523" y="244"/>
                    <a:pt x="524" y="423"/>
                    <a:pt x="524" y="423"/>
                  </a:cubicBezTo>
                  <a:cubicBezTo>
                    <a:pt x="524" y="423"/>
                    <a:pt x="484" y="335"/>
                    <a:pt x="388" y="321"/>
                  </a:cubicBezTo>
                  <a:cubicBezTo>
                    <a:pt x="376" y="319"/>
                    <a:pt x="158" y="316"/>
                    <a:pt x="158" y="316"/>
                  </a:cubicBezTo>
                  <a:cubicBezTo>
                    <a:pt x="70" y="316"/>
                    <a:pt x="0" y="246"/>
                    <a:pt x="0" y="158"/>
                  </a:cubicBezTo>
                  <a:cubicBezTo>
                    <a:pt x="0" y="71"/>
                    <a:pt x="70" y="0"/>
                    <a:pt x="158" y="0"/>
                  </a:cubicBezTo>
                </a:path>
              </a:pathLst>
            </a:custGeom>
            <a:solidFill>
              <a:srgbClr val="95B3D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68580" tIns="34290" rIns="68580" bIns="34290" anchor="ctr"/>
            <a:lstStyle/>
            <a:p>
              <a:pPr algn="ctr"/>
              <a:endParaRPr lang="en-AU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 charset="0"/>
              </a:endParaRPr>
            </a:p>
            <a:p>
              <a:pPr algn="ctr"/>
              <a:endParaRPr lang="en-AU" sz="105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 charset="0"/>
              </a:endParaRPr>
            </a:p>
          </p:txBody>
        </p:sp>
        <p:sp>
          <p:nvSpPr>
            <p:cNvPr id="5" name="Freeform 8"/>
            <p:cNvSpPr/>
            <p:nvPr/>
          </p:nvSpPr>
          <p:spPr bwMode="auto">
            <a:xfrm>
              <a:off x="5008364" y="4384229"/>
              <a:ext cx="1158875" cy="1128712"/>
            </a:xfrm>
            <a:custGeom>
              <a:avLst/>
              <a:gdLst>
                <a:gd name="T0" fmla="*/ 275 w 913"/>
                <a:gd name="T1" fmla="*/ 0 h 735"/>
                <a:gd name="T2" fmla="*/ 636 w 913"/>
                <a:gd name="T3" fmla="*/ 0 h 735"/>
                <a:gd name="T4" fmla="*/ 637 w 913"/>
                <a:gd name="T5" fmla="*/ 0 h 735"/>
                <a:gd name="T6" fmla="*/ 638 w 913"/>
                <a:gd name="T7" fmla="*/ 0 h 735"/>
                <a:gd name="T8" fmla="*/ 911 w 913"/>
                <a:gd name="T9" fmla="*/ 273 h 735"/>
                <a:gd name="T10" fmla="*/ 913 w 913"/>
                <a:gd name="T11" fmla="*/ 735 h 735"/>
                <a:gd name="T12" fmla="*/ 677 w 913"/>
                <a:gd name="T13" fmla="*/ 557 h 735"/>
                <a:gd name="T14" fmla="*/ 275 w 913"/>
                <a:gd name="T15" fmla="*/ 550 h 735"/>
                <a:gd name="T16" fmla="*/ 0 w 913"/>
                <a:gd name="T17" fmla="*/ 275 h 735"/>
                <a:gd name="T18" fmla="*/ 275 w 913"/>
                <a:gd name="T19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3" h="735">
                  <a:moveTo>
                    <a:pt x="275" y="0"/>
                  </a:moveTo>
                  <a:cubicBezTo>
                    <a:pt x="636" y="0"/>
                    <a:pt x="636" y="0"/>
                    <a:pt x="636" y="0"/>
                  </a:cubicBezTo>
                  <a:cubicBezTo>
                    <a:pt x="636" y="0"/>
                    <a:pt x="637" y="0"/>
                    <a:pt x="637" y="0"/>
                  </a:cubicBezTo>
                  <a:cubicBezTo>
                    <a:pt x="637" y="0"/>
                    <a:pt x="638" y="0"/>
                    <a:pt x="638" y="0"/>
                  </a:cubicBezTo>
                  <a:cubicBezTo>
                    <a:pt x="789" y="0"/>
                    <a:pt x="911" y="122"/>
                    <a:pt x="911" y="273"/>
                  </a:cubicBezTo>
                  <a:cubicBezTo>
                    <a:pt x="911" y="424"/>
                    <a:pt x="913" y="735"/>
                    <a:pt x="913" y="735"/>
                  </a:cubicBezTo>
                  <a:cubicBezTo>
                    <a:pt x="913" y="735"/>
                    <a:pt x="844" y="582"/>
                    <a:pt x="677" y="557"/>
                  </a:cubicBezTo>
                  <a:cubicBezTo>
                    <a:pt x="656" y="554"/>
                    <a:pt x="275" y="550"/>
                    <a:pt x="275" y="550"/>
                  </a:cubicBezTo>
                  <a:cubicBezTo>
                    <a:pt x="123" y="550"/>
                    <a:pt x="0" y="427"/>
                    <a:pt x="0" y="275"/>
                  </a:cubicBezTo>
                  <a:cubicBezTo>
                    <a:pt x="0" y="123"/>
                    <a:pt x="123" y="0"/>
                    <a:pt x="275" y="0"/>
                  </a:cubicBezTo>
                </a:path>
              </a:pathLst>
            </a:custGeom>
            <a:solidFill>
              <a:srgbClr val="95B3D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68580" tIns="34290" rIns="68580" bIns="34290" anchor="ctr"/>
            <a:lstStyle/>
            <a:p>
              <a:pPr algn="ctr"/>
              <a:endParaRPr lang="en-AU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 charset="0"/>
              </a:endParaRPr>
            </a:p>
            <a:p>
              <a:pPr algn="ctr"/>
              <a:endParaRPr lang="en-AU" sz="105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 charset="0"/>
              </a:endParaRPr>
            </a:p>
          </p:txBody>
        </p:sp>
        <p:sp>
          <p:nvSpPr>
            <p:cNvPr id="6" name="Freeform 9"/>
            <p:cNvSpPr/>
            <p:nvPr/>
          </p:nvSpPr>
          <p:spPr bwMode="auto">
            <a:xfrm>
              <a:off x="5008365" y="5341490"/>
              <a:ext cx="1158875" cy="1128713"/>
            </a:xfrm>
            <a:custGeom>
              <a:avLst/>
              <a:gdLst>
                <a:gd name="T0" fmla="*/ 275 w 913"/>
                <a:gd name="T1" fmla="*/ 0 h 735"/>
                <a:gd name="T2" fmla="*/ 636 w 913"/>
                <a:gd name="T3" fmla="*/ 0 h 735"/>
                <a:gd name="T4" fmla="*/ 637 w 913"/>
                <a:gd name="T5" fmla="*/ 0 h 735"/>
                <a:gd name="T6" fmla="*/ 638 w 913"/>
                <a:gd name="T7" fmla="*/ 0 h 735"/>
                <a:gd name="T8" fmla="*/ 911 w 913"/>
                <a:gd name="T9" fmla="*/ 273 h 735"/>
                <a:gd name="T10" fmla="*/ 913 w 913"/>
                <a:gd name="T11" fmla="*/ 735 h 735"/>
                <a:gd name="T12" fmla="*/ 677 w 913"/>
                <a:gd name="T13" fmla="*/ 557 h 735"/>
                <a:gd name="T14" fmla="*/ 275 w 913"/>
                <a:gd name="T15" fmla="*/ 550 h 735"/>
                <a:gd name="T16" fmla="*/ 0 w 913"/>
                <a:gd name="T17" fmla="*/ 275 h 735"/>
                <a:gd name="T18" fmla="*/ 275 w 913"/>
                <a:gd name="T19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3" h="735">
                  <a:moveTo>
                    <a:pt x="275" y="0"/>
                  </a:moveTo>
                  <a:cubicBezTo>
                    <a:pt x="636" y="0"/>
                    <a:pt x="636" y="0"/>
                    <a:pt x="636" y="0"/>
                  </a:cubicBezTo>
                  <a:cubicBezTo>
                    <a:pt x="636" y="0"/>
                    <a:pt x="637" y="0"/>
                    <a:pt x="637" y="0"/>
                  </a:cubicBezTo>
                  <a:cubicBezTo>
                    <a:pt x="637" y="0"/>
                    <a:pt x="638" y="0"/>
                    <a:pt x="638" y="0"/>
                  </a:cubicBezTo>
                  <a:cubicBezTo>
                    <a:pt x="789" y="0"/>
                    <a:pt x="911" y="122"/>
                    <a:pt x="911" y="273"/>
                  </a:cubicBezTo>
                  <a:cubicBezTo>
                    <a:pt x="911" y="424"/>
                    <a:pt x="913" y="735"/>
                    <a:pt x="913" y="735"/>
                  </a:cubicBezTo>
                  <a:cubicBezTo>
                    <a:pt x="913" y="735"/>
                    <a:pt x="844" y="582"/>
                    <a:pt x="677" y="557"/>
                  </a:cubicBezTo>
                  <a:cubicBezTo>
                    <a:pt x="656" y="554"/>
                    <a:pt x="275" y="550"/>
                    <a:pt x="275" y="550"/>
                  </a:cubicBezTo>
                  <a:cubicBezTo>
                    <a:pt x="123" y="550"/>
                    <a:pt x="0" y="427"/>
                    <a:pt x="0" y="275"/>
                  </a:cubicBezTo>
                  <a:cubicBezTo>
                    <a:pt x="0" y="123"/>
                    <a:pt x="123" y="0"/>
                    <a:pt x="275" y="0"/>
                  </a:cubicBezTo>
                </a:path>
              </a:pathLst>
            </a:custGeom>
            <a:solidFill>
              <a:srgbClr val="95B3D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68580" tIns="34290" rIns="68580" bIns="34290" anchor="ctr"/>
            <a:lstStyle/>
            <a:p>
              <a:pPr algn="ctr"/>
              <a:endParaRPr lang="en-AU" sz="105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 charset="0"/>
              </a:endParaRPr>
            </a:p>
          </p:txBody>
        </p:sp>
        <p:sp>
          <p:nvSpPr>
            <p:cNvPr id="7" name="Freeform 10"/>
            <p:cNvSpPr/>
            <p:nvPr/>
          </p:nvSpPr>
          <p:spPr bwMode="auto">
            <a:xfrm>
              <a:off x="6189464" y="5315923"/>
              <a:ext cx="1460500" cy="1420812"/>
            </a:xfrm>
            <a:custGeom>
              <a:avLst/>
              <a:gdLst>
                <a:gd name="T0" fmla="*/ 1020384 w 1151"/>
                <a:gd name="T1" fmla="*/ 0 h 926"/>
                <a:gd name="T2" fmla="*/ 442928 w 1151"/>
                <a:gd name="T3" fmla="*/ 0 h 926"/>
                <a:gd name="T4" fmla="*/ 441659 w 1151"/>
                <a:gd name="T5" fmla="*/ 0 h 926"/>
                <a:gd name="T6" fmla="*/ 440390 w 1151"/>
                <a:gd name="T7" fmla="*/ 0 h 926"/>
                <a:gd name="T8" fmla="*/ 3807 w 1151"/>
                <a:gd name="T9" fmla="*/ 529890 h 926"/>
                <a:gd name="T10" fmla="*/ 0 w 1151"/>
                <a:gd name="T11" fmla="*/ 1422256 h 926"/>
                <a:gd name="T12" fmla="*/ 378202 w 1151"/>
                <a:gd name="T13" fmla="*/ 1079747 h 926"/>
                <a:gd name="T14" fmla="*/ 1020384 w 1151"/>
                <a:gd name="T15" fmla="*/ 1064388 h 926"/>
                <a:gd name="T16" fmla="*/ 1460774 w 1151"/>
                <a:gd name="T17" fmla="*/ 532962 h 926"/>
                <a:gd name="T18" fmla="*/ 1020384 w 1151"/>
                <a:gd name="T19" fmla="*/ 0 h 9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51"/>
                <a:gd name="T31" fmla="*/ 0 h 926"/>
                <a:gd name="T32" fmla="*/ 1151 w 1151"/>
                <a:gd name="T33" fmla="*/ 926 h 9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51" h="926">
                  <a:moveTo>
                    <a:pt x="804" y="0"/>
                  </a:moveTo>
                  <a:cubicBezTo>
                    <a:pt x="349" y="0"/>
                    <a:pt x="349" y="0"/>
                    <a:pt x="349" y="0"/>
                  </a:cubicBezTo>
                  <a:cubicBezTo>
                    <a:pt x="349" y="0"/>
                    <a:pt x="348" y="0"/>
                    <a:pt x="348" y="0"/>
                  </a:cubicBezTo>
                  <a:cubicBezTo>
                    <a:pt x="348" y="0"/>
                    <a:pt x="347" y="0"/>
                    <a:pt x="347" y="0"/>
                  </a:cubicBezTo>
                  <a:cubicBezTo>
                    <a:pt x="157" y="0"/>
                    <a:pt x="3" y="154"/>
                    <a:pt x="3" y="345"/>
                  </a:cubicBezTo>
                  <a:cubicBezTo>
                    <a:pt x="3" y="535"/>
                    <a:pt x="0" y="926"/>
                    <a:pt x="0" y="926"/>
                  </a:cubicBezTo>
                  <a:cubicBezTo>
                    <a:pt x="0" y="926"/>
                    <a:pt x="88" y="734"/>
                    <a:pt x="298" y="703"/>
                  </a:cubicBezTo>
                  <a:cubicBezTo>
                    <a:pt x="325" y="699"/>
                    <a:pt x="804" y="693"/>
                    <a:pt x="804" y="693"/>
                  </a:cubicBezTo>
                  <a:cubicBezTo>
                    <a:pt x="996" y="693"/>
                    <a:pt x="1151" y="538"/>
                    <a:pt x="1151" y="347"/>
                  </a:cubicBezTo>
                  <a:cubicBezTo>
                    <a:pt x="1151" y="155"/>
                    <a:pt x="996" y="0"/>
                    <a:pt x="804" y="0"/>
                  </a:cubicBezTo>
                </a:path>
              </a:pathLst>
            </a:custGeom>
            <a:solidFill>
              <a:srgbClr val="95B3D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68580" tIns="34290" rIns="68580" bIns="34290" anchor="ctr"/>
            <a:lstStyle/>
            <a:p>
              <a:pPr algn="ctr"/>
              <a:endParaRPr lang="en-AU" sz="105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 charset="0"/>
              </a:endParaRPr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6189464" y="3573016"/>
              <a:ext cx="969962" cy="944563"/>
            </a:xfrm>
            <a:custGeom>
              <a:avLst/>
              <a:gdLst>
                <a:gd name="T0" fmla="*/ 534 w 764"/>
                <a:gd name="T1" fmla="*/ 0 h 615"/>
                <a:gd name="T2" fmla="*/ 232 w 764"/>
                <a:gd name="T3" fmla="*/ 0 h 615"/>
                <a:gd name="T4" fmla="*/ 231 w 764"/>
                <a:gd name="T5" fmla="*/ 0 h 615"/>
                <a:gd name="T6" fmla="*/ 230 w 764"/>
                <a:gd name="T7" fmla="*/ 0 h 615"/>
                <a:gd name="T8" fmla="*/ 2 w 764"/>
                <a:gd name="T9" fmla="*/ 229 h 615"/>
                <a:gd name="T10" fmla="*/ 0 w 764"/>
                <a:gd name="T11" fmla="*/ 615 h 615"/>
                <a:gd name="T12" fmla="*/ 198 w 764"/>
                <a:gd name="T13" fmla="*/ 466 h 615"/>
                <a:gd name="T14" fmla="*/ 534 w 764"/>
                <a:gd name="T15" fmla="*/ 460 h 615"/>
                <a:gd name="T16" fmla="*/ 764 w 764"/>
                <a:gd name="T17" fmla="*/ 230 h 615"/>
                <a:gd name="T18" fmla="*/ 534 w 764"/>
                <a:gd name="T19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4" h="615">
                  <a:moveTo>
                    <a:pt x="534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2" y="0"/>
                    <a:pt x="231" y="0"/>
                    <a:pt x="231" y="0"/>
                  </a:cubicBezTo>
                  <a:cubicBezTo>
                    <a:pt x="231" y="0"/>
                    <a:pt x="231" y="0"/>
                    <a:pt x="230" y="0"/>
                  </a:cubicBezTo>
                  <a:cubicBezTo>
                    <a:pt x="104" y="0"/>
                    <a:pt x="2" y="102"/>
                    <a:pt x="2" y="229"/>
                  </a:cubicBezTo>
                  <a:cubicBezTo>
                    <a:pt x="2" y="355"/>
                    <a:pt x="0" y="615"/>
                    <a:pt x="0" y="615"/>
                  </a:cubicBezTo>
                  <a:cubicBezTo>
                    <a:pt x="0" y="615"/>
                    <a:pt x="58" y="487"/>
                    <a:pt x="198" y="466"/>
                  </a:cubicBezTo>
                  <a:cubicBezTo>
                    <a:pt x="216" y="464"/>
                    <a:pt x="534" y="460"/>
                    <a:pt x="534" y="460"/>
                  </a:cubicBezTo>
                  <a:cubicBezTo>
                    <a:pt x="661" y="460"/>
                    <a:pt x="764" y="357"/>
                    <a:pt x="764" y="230"/>
                  </a:cubicBezTo>
                  <a:cubicBezTo>
                    <a:pt x="764" y="103"/>
                    <a:pt x="661" y="0"/>
                    <a:pt x="534" y="0"/>
                  </a:cubicBezTo>
                </a:path>
              </a:pathLst>
            </a:custGeom>
            <a:solidFill>
              <a:srgbClr val="95B3D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68580" tIns="34290" rIns="68580" bIns="34290" anchor="ctr"/>
            <a:lstStyle/>
            <a:p>
              <a:pPr algn="ctr"/>
              <a:endParaRPr lang="en-AU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 charset="0"/>
              </a:endParaRPr>
            </a:p>
            <a:p>
              <a:pPr algn="ctr"/>
              <a:endParaRPr lang="en-AU" sz="105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 charset="0"/>
              </a:endParaRPr>
            </a:p>
          </p:txBody>
        </p:sp>
        <p:sp>
          <p:nvSpPr>
            <p:cNvPr id="9" name="Freeform 5"/>
            <p:cNvSpPr/>
            <p:nvPr/>
          </p:nvSpPr>
          <p:spPr bwMode="auto">
            <a:xfrm>
              <a:off x="6189464" y="4384229"/>
              <a:ext cx="1160462" cy="1128712"/>
            </a:xfrm>
            <a:custGeom>
              <a:avLst/>
              <a:gdLst>
                <a:gd name="T0" fmla="*/ 639 w 914"/>
                <a:gd name="T1" fmla="*/ 0 h 735"/>
                <a:gd name="T2" fmla="*/ 277 w 914"/>
                <a:gd name="T3" fmla="*/ 0 h 735"/>
                <a:gd name="T4" fmla="*/ 276 w 914"/>
                <a:gd name="T5" fmla="*/ 0 h 735"/>
                <a:gd name="T6" fmla="*/ 275 w 914"/>
                <a:gd name="T7" fmla="*/ 0 h 735"/>
                <a:gd name="T8" fmla="*/ 2 w 914"/>
                <a:gd name="T9" fmla="*/ 273 h 735"/>
                <a:gd name="T10" fmla="*/ 0 w 914"/>
                <a:gd name="T11" fmla="*/ 735 h 735"/>
                <a:gd name="T12" fmla="*/ 237 w 914"/>
                <a:gd name="T13" fmla="*/ 557 h 735"/>
                <a:gd name="T14" fmla="*/ 639 w 914"/>
                <a:gd name="T15" fmla="*/ 550 h 735"/>
                <a:gd name="T16" fmla="*/ 914 w 914"/>
                <a:gd name="T17" fmla="*/ 275 h 735"/>
                <a:gd name="T18" fmla="*/ 639 w 914"/>
                <a:gd name="T19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4" h="735">
                  <a:moveTo>
                    <a:pt x="639" y="0"/>
                  </a:moveTo>
                  <a:cubicBezTo>
                    <a:pt x="277" y="0"/>
                    <a:pt x="277" y="0"/>
                    <a:pt x="277" y="0"/>
                  </a:cubicBezTo>
                  <a:cubicBezTo>
                    <a:pt x="277" y="0"/>
                    <a:pt x="277" y="0"/>
                    <a:pt x="276" y="0"/>
                  </a:cubicBezTo>
                  <a:cubicBezTo>
                    <a:pt x="276" y="0"/>
                    <a:pt x="276" y="0"/>
                    <a:pt x="275" y="0"/>
                  </a:cubicBezTo>
                  <a:cubicBezTo>
                    <a:pt x="125" y="0"/>
                    <a:pt x="2" y="122"/>
                    <a:pt x="2" y="273"/>
                  </a:cubicBezTo>
                  <a:cubicBezTo>
                    <a:pt x="2" y="424"/>
                    <a:pt x="0" y="735"/>
                    <a:pt x="0" y="735"/>
                  </a:cubicBezTo>
                  <a:cubicBezTo>
                    <a:pt x="0" y="735"/>
                    <a:pt x="70" y="582"/>
                    <a:pt x="237" y="557"/>
                  </a:cubicBezTo>
                  <a:cubicBezTo>
                    <a:pt x="258" y="554"/>
                    <a:pt x="639" y="550"/>
                    <a:pt x="639" y="550"/>
                  </a:cubicBezTo>
                  <a:cubicBezTo>
                    <a:pt x="790" y="550"/>
                    <a:pt x="914" y="427"/>
                    <a:pt x="914" y="275"/>
                  </a:cubicBezTo>
                  <a:cubicBezTo>
                    <a:pt x="914" y="123"/>
                    <a:pt x="790" y="0"/>
                    <a:pt x="639" y="0"/>
                  </a:cubicBezTo>
                </a:path>
              </a:pathLst>
            </a:custGeom>
            <a:solidFill>
              <a:srgbClr val="95B3D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68580" tIns="34290" rIns="68580" bIns="34290" anchor="ctr"/>
            <a:lstStyle/>
            <a:p>
              <a:pPr algn="ctr"/>
              <a:endParaRPr lang="en-AU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 charset="0"/>
              </a:endParaRPr>
            </a:p>
            <a:p>
              <a:pPr algn="ctr"/>
              <a:endParaRPr lang="en-AU" sz="105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8336" y="4823149"/>
            <a:ext cx="1830938" cy="12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336" y="3091153"/>
            <a:ext cx="1614999" cy="12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646" y="1407048"/>
            <a:ext cx="1882469" cy="12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244" y="4823149"/>
            <a:ext cx="1907855" cy="12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4671" y="1297825"/>
            <a:ext cx="1624220" cy="12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7594" y="2904518"/>
            <a:ext cx="2020001" cy="12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8102" y="6194605"/>
            <a:ext cx="3072292" cy="690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文本框 16"/>
          <p:cNvSpPr txBox="1"/>
          <p:nvPr/>
        </p:nvSpPr>
        <p:spPr>
          <a:xfrm>
            <a:off x="6118801" y="505704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latin typeface="+mn-ea"/>
                <a:ea typeface="+mn-ea"/>
              </a:rPr>
              <a:t>杀菌消毒</a:t>
            </a:r>
            <a:endParaRPr lang="zh-CN" altLang="en-US" sz="1800" b="1" dirty="0">
              <a:latin typeface="+mn-ea"/>
              <a:ea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445839" y="493930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>
                <a:latin typeface="+mn-ea"/>
                <a:ea typeface="+mn-ea"/>
              </a:rPr>
              <a:t>医疗保健</a:t>
            </a:r>
            <a:endParaRPr lang="zh-CN" altLang="en-US" sz="1800" b="1" dirty="0">
              <a:latin typeface="+mn-ea"/>
              <a:ea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505638" y="3521254"/>
            <a:ext cx="877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 smtClean="0">
                <a:latin typeface="+mn-ea"/>
                <a:ea typeface="+mn-ea"/>
              </a:rPr>
              <a:t>润滑油</a:t>
            </a:r>
            <a:endParaRPr lang="en-US" altLang="zh-CN" sz="1800" b="1" dirty="0" smtClean="0">
              <a:latin typeface="+mn-ea"/>
              <a:ea typeface="+mn-ea"/>
            </a:endParaRPr>
          </a:p>
          <a:p>
            <a:r>
              <a:rPr lang="zh-CN" altLang="en-US" sz="1800" b="1" dirty="0" smtClean="0">
                <a:latin typeface="+mn-ea"/>
                <a:ea typeface="+mn-ea"/>
              </a:rPr>
              <a:t>添加剂</a:t>
            </a:r>
            <a:endParaRPr lang="en-US" altLang="zh-CN" sz="1800" b="1" dirty="0">
              <a:latin typeface="+mn-ea"/>
              <a:ea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38271" y="370187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 smtClean="0">
                <a:latin typeface="+mn-ea"/>
                <a:ea typeface="+mn-ea"/>
              </a:rPr>
              <a:t>导电浆料</a:t>
            </a:r>
            <a:endParaRPr lang="en-US" altLang="zh-CN" sz="1800" b="1" dirty="0">
              <a:latin typeface="+mn-ea"/>
              <a:ea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721268" y="2623736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 smtClean="0">
                <a:latin typeface="+mn-ea"/>
                <a:ea typeface="+mn-ea"/>
              </a:rPr>
              <a:t>助燃剂</a:t>
            </a:r>
            <a:endParaRPr lang="en-US" altLang="zh-CN" sz="1800" b="1" dirty="0">
              <a:latin typeface="+mn-ea"/>
              <a:ea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961883" y="2444822"/>
            <a:ext cx="877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 smtClean="0">
                <a:latin typeface="+mn-ea"/>
                <a:ea typeface="+mn-ea"/>
              </a:rPr>
              <a:t>工业</a:t>
            </a:r>
            <a:endParaRPr lang="en-US" altLang="zh-CN" sz="1800" b="1" dirty="0" smtClean="0">
              <a:latin typeface="+mn-ea"/>
              <a:ea typeface="+mn-ea"/>
            </a:endParaRPr>
          </a:p>
          <a:p>
            <a:r>
              <a:rPr lang="zh-CN" altLang="en-US" sz="1800" b="1" dirty="0" smtClean="0">
                <a:latin typeface="+mn-ea"/>
                <a:ea typeface="+mn-ea"/>
              </a:rPr>
              <a:t>催化剂</a:t>
            </a:r>
            <a:endParaRPr lang="en-US" altLang="zh-CN" sz="1800" b="1" dirty="0">
              <a:latin typeface="+mn-ea"/>
              <a:ea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75208" y="3424879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n-ea"/>
                <a:ea typeface="+mn-ea"/>
              </a:rPr>
              <a:t>提升耐温性能</a:t>
            </a:r>
            <a:endParaRPr lang="en-US" altLang="zh-CN" sz="1800" dirty="0" smtClean="0"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n-ea"/>
                <a:ea typeface="+mn-ea"/>
              </a:rPr>
              <a:t>减少摩擦</a:t>
            </a:r>
            <a:endParaRPr lang="en-US" altLang="zh-CN" sz="1800" dirty="0" smtClean="0"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n-ea"/>
                <a:ea typeface="+mn-ea"/>
              </a:rPr>
              <a:t>修复受损表面</a:t>
            </a:r>
            <a:endParaRPr lang="zh-CN" altLang="en-US" sz="1800" dirty="0">
              <a:latin typeface="+mn-ea"/>
              <a:ea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630596" y="4994276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n-ea"/>
                <a:ea typeface="+mn-ea"/>
              </a:rPr>
              <a:t>广谱杀菌</a:t>
            </a:r>
            <a:endParaRPr lang="en-US" altLang="zh-CN" sz="1800" dirty="0" smtClean="0"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n-ea"/>
                <a:ea typeface="+mn-ea"/>
              </a:rPr>
              <a:t>持续时间久</a:t>
            </a:r>
            <a:endParaRPr lang="en-US" altLang="zh-CN" sz="1800" dirty="0" smtClean="0"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n-ea"/>
                <a:ea typeface="+mn-ea"/>
              </a:rPr>
              <a:t>对人体无害</a:t>
            </a:r>
            <a:endParaRPr lang="en-US" altLang="zh-CN" sz="1800" dirty="0" smtClean="0"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>
                <a:latin typeface="+mn-ea"/>
                <a:ea typeface="+mn-ea"/>
              </a:rPr>
              <a:t>不</a:t>
            </a:r>
            <a:r>
              <a:rPr lang="zh-CN" altLang="en-US" sz="1800" dirty="0" smtClean="0">
                <a:latin typeface="+mn-ea"/>
                <a:ea typeface="+mn-ea"/>
              </a:rPr>
              <a:t>产生耐药性</a:t>
            </a:r>
            <a:endParaRPr lang="zh-CN" altLang="en-US" sz="1800" dirty="0">
              <a:latin typeface="+mn-ea"/>
              <a:ea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075876" y="1604659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latin typeface="+mn-ea"/>
                <a:ea typeface="+mn-ea"/>
              </a:rPr>
              <a:t>工业制备乙醇催化剂，催化活性强</a:t>
            </a:r>
            <a:endParaRPr lang="zh-CN" altLang="en-US" sz="1800" dirty="0">
              <a:latin typeface="+mn-ea"/>
              <a:ea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353335" y="335581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n-ea"/>
                <a:ea typeface="+mn-ea"/>
              </a:rPr>
              <a:t>电导率更高</a:t>
            </a:r>
            <a:endParaRPr lang="en-US" altLang="zh-CN" sz="1800" dirty="0" smtClean="0"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n-ea"/>
                <a:ea typeface="+mn-ea"/>
              </a:rPr>
              <a:t>填充量降低</a:t>
            </a:r>
            <a:endParaRPr lang="zh-CN" altLang="en-US" sz="1800" dirty="0">
              <a:latin typeface="+mn-ea"/>
              <a:ea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479219" y="173744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n-ea"/>
                <a:ea typeface="+mn-ea"/>
              </a:rPr>
              <a:t>分散性好</a:t>
            </a:r>
            <a:endParaRPr lang="en-US" altLang="zh-CN" sz="1800" dirty="0" smtClean="0"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n-ea"/>
                <a:ea typeface="+mn-ea"/>
              </a:rPr>
              <a:t>活性高</a:t>
            </a:r>
            <a:endParaRPr lang="zh-CN" altLang="en-US" sz="1800" dirty="0">
              <a:latin typeface="+mn-ea"/>
              <a:ea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34511" y="4831098"/>
            <a:ext cx="15870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n-ea"/>
                <a:ea typeface="+mn-ea"/>
              </a:rPr>
              <a:t>靶向治疗</a:t>
            </a:r>
            <a:endParaRPr lang="en-US" altLang="zh-CN" sz="1800" dirty="0" smtClean="0"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>
                <a:latin typeface="+mn-ea"/>
                <a:ea typeface="+mn-ea"/>
              </a:rPr>
              <a:t>分子</a:t>
            </a:r>
            <a:r>
              <a:rPr lang="zh-CN" altLang="en-US" sz="1800" dirty="0" smtClean="0">
                <a:latin typeface="+mn-ea"/>
                <a:ea typeface="+mn-ea"/>
              </a:rPr>
              <a:t>影像</a:t>
            </a:r>
            <a:endParaRPr lang="en-US" altLang="zh-CN" sz="1800" dirty="0" smtClean="0"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n-ea"/>
                <a:ea typeface="+mn-ea"/>
              </a:rPr>
              <a:t>药物</a:t>
            </a:r>
            <a:r>
              <a:rPr lang="zh-CN" altLang="en-US" sz="1800" dirty="0">
                <a:latin typeface="+mn-ea"/>
                <a:ea typeface="+mn-ea"/>
              </a:rPr>
              <a:t>输</a:t>
            </a:r>
            <a:r>
              <a:rPr lang="zh-CN" altLang="en-US" sz="1800" dirty="0" smtClean="0">
                <a:latin typeface="+mn-ea"/>
                <a:ea typeface="+mn-ea"/>
              </a:rPr>
              <a:t>运</a:t>
            </a:r>
            <a:endParaRPr lang="en-US" altLang="zh-CN" sz="1800" dirty="0" smtClean="0"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n-ea"/>
                <a:ea typeface="+mn-ea"/>
              </a:rPr>
              <a:t>药物控释</a:t>
            </a:r>
            <a:endParaRPr lang="en-US" altLang="zh-CN" sz="1800" dirty="0" smtClean="0"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+mn-ea"/>
                <a:ea typeface="+mn-ea"/>
              </a:rPr>
              <a:t>早期诊断</a:t>
            </a:r>
            <a:endParaRPr lang="en-US" altLang="zh-CN" sz="1800" dirty="0" smtClean="0"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 smtClean="0">
                <a:latin typeface="+mn-lt"/>
                <a:ea typeface="+mn-ea"/>
                <a:cs typeface="+mn-ea"/>
                <a:sym typeface="+mn-lt"/>
              </a:rPr>
              <a:t>在招岗位</a:t>
            </a:r>
            <a:endParaRPr lang="zh-CN" altLang="en-US" sz="2400" dirty="0"/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994410" y="1129665"/>
          <a:ext cx="10754995" cy="5031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030"/>
                <a:gridCol w="5900420"/>
                <a:gridCol w="1880870"/>
                <a:gridCol w="1209675"/>
              </a:tblGrid>
              <a:tr h="6521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岗位名称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岗位要求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岗位待遇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需求人数</a:t>
                      </a:r>
                      <a:endParaRPr lang="zh-CN" altLang="en-US" sz="1600"/>
                    </a:p>
                  </a:txBody>
                  <a:tcPr/>
                </a:tc>
              </a:tr>
              <a:tr h="70993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sz="1600" b="1">
                          <a:latin typeface="Calibri" panose="020F0502020204030204" pitchFamily="34" charset="0"/>
                          <a:ea typeface="宋体" panose="02010600030101010101" pitchFamily="2" charset="-122"/>
                          <a:sym typeface="+mn-ea"/>
                        </a:rPr>
                        <a:t>销售工程师</a:t>
                      </a:r>
                      <a:endParaRPr lang="zh-CN" altLang="en-US" sz="1600" b="1">
                        <a:latin typeface="Calibri" panose="020F0502020204030204" pitchFamily="34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sz="1600">
                          <a:latin typeface="Calibri" panose="020F0502020204030204" pitchFamily="34" charset="0"/>
                          <a:ea typeface="宋体" panose="02010600030101010101" pitchFamily="2" charset="-122"/>
                          <a:sym typeface="+mn-ea"/>
                        </a:rPr>
                        <a:t>大专以上学历，材料、化学等相关专业优先考虑；</a:t>
                      </a:r>
                      <a:endParaRPr lang="zh-CN" sz="1600">
                        <a:latin typeface="Calibri" panose="020F0502020204030204" pitchFamily="34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/>
                        <a:t>4000-6000</a:t>
                      </a:r>
                      <a:endParaRPr lang="en-US" altLang="zh-CN" sz="16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/>
                        <a:t>2</a:t>
                      </a:r>
                      <a:r>
                        <a:rPr lang="zh-CN" altLang="en-US" sz="1600"/>
                        <a:t>人</a:t>
                      </a:r>
                      <a:endParaRPr lang="zh-CN" altLang="en-US" sz="1600"/>
                    </a:p>
                  </a:txBody>
                  <a:tcPr/>
                </a:tc>
              </a:tr>
              <a:tr h="71056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sz="1600" b="1">
                          <a:latin typeface="Calibri" panose="020F0502020204030204" pitchFamily="34" charset="0"/>
                          <a:ea typeface="宋体" panose="02010600030101010101" pitchFamily="2" charset="-122"/>
                          <a:sym typeface="+mn-ea"/>
                        </a:rPr>
                        <a:t>销</a:t>
                      </a:r>
                      <a:r>
                        <a:rPr lang="en-US" altLang="zh-CN" sz="1600" b="1">
                          <a:latin typeface="Calibri" panose="020F0502020204030204" pitchFamily="34" charset="0"/>
                          <a:ea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zh-CN" sz="1600" b="1">
                          <a:latin typeface="Calibri" panose="020F0502020204030204" pitchFamily="34" charset="0"/>
                          <a:ea typeface="宋体" panose="02010600030101010101" pitchFamily="2" charset="-122"/>
                          <a:sym typeface="+mn-ea"/>
                        </a:rPr>
                        <a:t>售</a:t>
                      </a:r>
                      <a:r>
                        <a:rPr lang="en-US" altLang="zh-CN" sz="1600" b="1">
                          <a:latin typeface="Calibri" panose="020F0502020204030204" pitchFamily="34" charset="0"/>
                          <a:ea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zh-CN" sz="1600" b="1">
                          <a:latin typeface="Calibri" panose="020F0502020204030204" pitchFamily="34" charset="0"/>
                          <a:ea typeface="宋体" panose="02010600030101010101" pitchFamily="2" charset="-122"/>
                          <a:sym typeface="+mn-ea"/>
                        </a:rPr>
                        <a:t>助</a:t>
                      </a:r>
                      <a:r>
                        <a:rPr lang="en-US" altLang="zh-CN" sz="1600" b="1">
                          <a:latin typeface="Calibri" panose="020F0502020204030204" pitchFamily="34" charset="0"/>
                          <a:ea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zh-CN" sz="1600" b="1">
                          <a:latin typeface="Calibri" panose="020F0502020204030204" pitchFamily="34" charset="0"/>
                          <a:ea typeface="宋体" panose="02010600030101010101" pitchFamily="2" charset="-122"/>
                          <a:sym typeface="+mn-ea"/>
                        </a:rPr>
                        <a:t>理</a:t>
                      </a:r>
                      <a:endParaRPr lang="zh-CN" altLang="en-US" sz="1600" b="1">
                        <a:latin typeface="Calibri" panose="020F0502020204030204" pitchFamily="34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sz="1600">
                          <a:ea typeface="宋体" panose="02010600030101010101" pitchFamily="2" charset="-122"/>
                          <a:sym typeface="+mn-ea"/>
                        </a:rPr>
                        <a:t>专科以上学历</a:t>
                      </a:r>
                      <a:r>
                        <a:rPr lang="zh-CN" sz="1600">
                          <a:ea typeface="宋体" panose="02010600030101010101" pitchFamily="2" charset="-122"/>
                          <a:sym typeface="+mn-ea"/>
                        </a:rPr>
                        <a:t>，不限专业，熟练办公软件。</a:t>
                      </a:r>
                      <a:endParaRPr lang="zh-CN" sz="1600"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/>
                        <a:t>3500-4500</a:t>
                      </a:r>
                      <a:endParaRPr lang="en-US" altLang="zh-CN" sz="16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/>
                        <a:t>2</a:t>
                      </a:r>
                      <a:r>
                        <a:rPr lang="zh-CN" altLang="en-US" sz="1600"/>
                        <a:t>人</a:t>
                      </a:r>
                      <a:endParaRPr lang="zh-CN" altLang="en-US" sz="1600"/>
                    </a:p>
                  </a:txBody>
                  <a:tcPr/>
                </a:tc>
              </a:tr>
              <a:tr h="70993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sz="1600" b="1">
                          <a:latin typeface="Calibri" panose="020F0502020204030204" pitchFamily="34" charset="0"/>
                          <a:ea typeface="宋体" panose="02010600030101010101" pitchFamily="2" charset="-122"/>
                          <a:sym typeface="+mn-ea"/>
                        </a:rPr>
                        <a:t>机械设计师</a:t>
                      </a:r>
                      <a:endParaRPr lang="zh-CN" altLang="en-US" sz="1600" b="1">
                        <a:latin typeface="Calibri" panose="020F0502020204030204" pitchFamily="34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sz="1600">
                          <a:latin typeface="Calibri" panose="020F0502020204030204" pitchFamily="34" charset="0"/>
                          <a:ea typeface="宋体" panose="02010600030101010101" pitchFamily="2" charset="-122"/>
                          <a:sym typeface="+mn-ea"/>
                        </a:rPr>
                        <a:t>掌握机械原理，熟悉机械加工工艺，熟练掌握机构设计和计算校核；熟练使用</a:t>
                      </a:r>
                      <a:r>
                        <a:rPr lang="en-US" sz="1600"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AutoCAD</a:t>
                      </a:r>
                      <a:r>
                        <a:rPr lang="zh-CN" sz="1600">
                          <a:latin typeface="Calibri" panose="020F0502020204030204" pitchFamily="34" charset="0"/>
                          <a:ea typeface="宋体" panose="02010600030101010101" pitchFamily="2" charset="-122"/>
                          <a:sym typeface="+mn-ea"/>
                        </a:rPr>
                        <a:t>，熟练使用</a:t>
                      </a:r>
                      <a:r>
                        <a:rPr lang="en-US" sz="1600">
                          <a:latin typeface="Calibri" panose="020F0502020204030204" pitchFamily="34" charset="0"/>
                          <a:ea typeface="宋体" panose="02010600030101010101" pitchFamily="2" charset="-122"/>
                          <a:sym typeface="+mn-ea"/>
                        </a:rPr>
                        <a:t>SolidWorks</a:t>
                      </a:r>
                      <a:r>
                        <a:rPr lang="zh-CN" sz="1600">
                          <a:latin typeface="Calibri" panose="020F0502020204030204" pitchFamily="34" charset="0"/>
                          <a:ea typeface="宋体" panose="02010600030101010101" pitchFamily="2" charset="-122"/>
                          <a:sym typeface="+mn-ea"/>
                        </a:rPr>
                        <a:t>等</a:t>
                      </a:r>
                      <a:endParaRPr lang="zh-CN" altLang="en-US" sz="1600">
                        <a:latin typeface="Calibri" panose="020F0502020204030204" pitchFamily="34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/>
                        <a:t>4500-6000</a:t>
                      </a:r>
                      <a:endParaRPr lang="en-US" altLang="zh-CN" sz="16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/>
                        <a:t>2</a:t>
                      </a:r>
                      <a:r>
                        <a:rPr lang="zh-CN" altLang="en-US" sz="1600"/>
                        <a:t>人</a:t>
                      </a:r>
                      <a:endParaRPr lang="zh-CN" altLang="en-US" sz="1600"/>
                    </a:p>
                  </a:txBody>
                  <a:tcPr/>
                </a:tc>
              </a:tr>
              <a:tr h="82296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sz="1600" b="1">
                          <a:latin typeface="Calibri" panose="020F0502020204030204" pitchFamily="34" charset="0"/>
                          <a:ea typeface="宋体" panose="02010600030101010101" pitchFamily="2" charset="-122"/>
                          <a:sym typeface="+mn-ea"/>
                        </a:rPr>
                        <a:t>售后工程师</a:t>
                      </a:r>
                      <a:endParaRPr lang="zh-CN" altLang="en-US" sz="1600" b="1">
                        <a:latin typeface="Calibri" panose="020F0502020204030204" pitchFamily="34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sz="1600">
                          <a:latin typeface="Calibri" panose="020F0502020204030204" pitchFamily="34" charset="0"/>
                          <a:ea typeface="宋体" panose="02010600030101010101" pitchFamily="2" charset="-122"/>
                          <a:sym typeface="+mn-ea"/>
                        </a:rPr>
                        <a:t>专科以上学历，机电相关专业优先，2、有电工基础，持电工证者优先</a:t>
                      </a:r>
                      <a:endParaRPr lang="zh-CN" sz="1600">
                        <a:latin typeface="Calibri" panose="020F0502020204030204" pitchFamily="34" charset="0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endParaRPr lang="zh-CN" altLang="en-US" sz="1600">
                        <a:latin typeface="Calibri" panose="020F0502020204030204" pitchFamily="34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/>
                        <a:t>4000-8000</a:t>
                      </a:r>
                      <a:endParaRPr lang="en-US" altLang="zh-CN" sz="16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/>
                        <a:t>2</a:t>
                      </a:r>
                      <a:r>
                        <a:rPr lang="zh-CN" altLang="en-US" sz="1600"/>
                        <a:t>人</a:t>
                      </a:r>
                      <a:endParaRPr lang="zh-CN" altLang="en-US" sz="1600"/>
                    </a:p>
                  </a:txBody>
                  <a:tcPr/>
                </a:tc>
              </a:tr>
              <a:tr h="75882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sz="1600" b="1">
                          <a:latin typeface="Calibri" panose="020F0502020204030204" pitchFamily="34" charset="0"/>
                          <a:ea typeface="宋体" panose="02010600030101010101" pitchFamily="2" charset="-122"/>
                          <a:sym typeface="+mn-ea"/>
                        </a:rPr>
                        <a:t>工艺工程师</a:t>
                      </a:r>
                      <a:endParaRPr lang="zh-CN" altLang="en-US" sz="1600" b="1">
                        <a:latin typeface="Calibri" panose="020F0502020204030204" pitchFamily="34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sz="1600">
                          <a:latin typeface="Calibri" panose="020F0502020204030204" pitchFamily="34" charset="0"/>
                          <a:ea typeface="宋体" panose="02010600030101010101" pitchFamily="2" charset="-122"/>
                          <a:sym typeface="+mn-ea"/>
                        </a:rPr>
                        <a:t>具有材料（包含但不限于无机非金属材料、碳材料、有机材料）背景，有实验室材料开发经验更佳。</a:t>
                      </a:r>
                      <a:r>
                        <a:rPr lang="en-US" sz="1600"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2</a:t>
                      </a:r>
                      <a:r>
                        <a:rPr lang="zh-CN" sz="1600">
                          <a:latin typeface="Calibri" panose="020F0502020204030204" pitchFamily="34" charset="0"/>
                          <a:ea typeface="宋体" panose="02010600030101010101" pitchFamily="2" charset="-122"/>
                          <a:sym typeface="+mn-ea"/>
                        </a:rPr>
                        <a:t>，具有较强的检索及学习能力。</a:t>
                      </a:r>
                      <a:endParaRPr lang="zh-CN" altLang="en-US" sz="1600">
                        <a:latin typeface="Calibri" panose="020F0502020204030204" pitchFamily="34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/>
                        <a:t>6000-12000</a:t>
                      </a:r>
                      <a:endParaRPr lang="en-US" altLang="zh-CN" sz="16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/>
                        <a:t>1</a:t>
                      </a:r>
                      <a:r>
                        <a:rPr lang="zh-CN" altLang="en-US" sz="1600"/>
                        <a:t>人</a:t>
                      </a:r>
                      <a:endParaRPr lang="zh-CN" altLang="en-US" sz="16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H_TYPE" val="#NeiR#"/>
  <p:tag name="MH_NUMBER" val="3"/>
  <p:tag name="MH_CATEGORY" val="#TuWHP#"/>
  <p:tag name="MH_LAYOUT" val="Text"/>
  <p:tag name="MH" val="20160803114315"/>
  <p:tag name="MH_LIBRARY" val="GRAPHIC"/>
</p:tagLst>
</file>

<file path=ppt/tags/tag2.xml><?xml version="1.0" encoding="utf-8"?>
<p:tagLst xmlns:p="http://schemas.openxmlformats.org/presentationml/2006/main">
  <p:tag name="MH_TYPE" val="#NeiR#"/>
  <p:tag name="MH_NUMBER" val="3"/>
  <p:tag name="MH_CATEGORY" val="#TuWHP#"/>
  <p:tag name="MH_LAYOUT" val="Text"/>
  <p:tag name="MH" val="20160803114315"/>
  <p:tag name="MH_LIBRARY" val="GRAPHIC"/>
</p:tagLst>
</file>

<file path=ppt/tags/tag3.xml><?xml version="1.0" encoding="utf-8"?>
<p:tagLst xmlns:p="http://schemas.openxmlformats.org/presentationml/2006/main">
  <p:tag name="KSO_WM_UNIT_TABLE_BEAUTIFY" val="smartTable{7e63ff9d-bbad-4ad6-8b70-0edd43f42f3a}"/>
</p:tagLst>
</file>

<file path=ppt/tags/tag4.xml><?xml version="1.0" encoding="utf-8"?>
<p:tagLst xmlns:p="http://schemas.openxmlformats.org/presentationml/2006/main">
  <p:tag name="ISPRING_ULTRA_SCORM_COURSE_ID" val="2265C05E-143E-4DD6-9E38-047F84E8F02B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CqGsU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qhrFI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CqGsUi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KoaxS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KoaxSG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KoaxS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KoaxSJ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oaxSL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K4axSAXZichKDQAA1SEAABcAAAB1bml2ZXJzYWwvdW5pdmVyc2FsLnBuZ+2a+VdS6/rAqdNpVvNU15xLvXmuOZQnp+NAmROna6UNZk61zLxhgqhoKGLTdUiJopaWiZ6sk+KAqZm6EbBDSR5E6jig4lBxFAXBgRAVkbupzr1r3fVd3z/gLn5gb57ns9/9Ps+73+d5n/1C7rEj/jobjTZCIBAdWIBPMASyBgaBfINcvxbU7Gq6MQGeViUF+3tDKF0mk6CwJvZg4EEIpI6wafnct6C8ISEgNAkC0WVqPqtYyIrzYDs4zOfgicuRkuGjebbyAdYHWdHc6rnV9Trn9ev1U78jntz8/fe7cy7o5+8MWPOuevNPOectLV79c+3W9Tt8bm8pM1Zf+Vn69/0bVNjpLpn7IulHxafSBxc9jydtD/9UTKmUUkRSt4hSSmVL3YMsLlSNla0op5EjGYrhmqZRnDFo0lknP1nFSpDpeTOEH1EPuvyMZKjR1lRm558zhnmpPnWneIOKK41V9vV4qyjsrK/7KlBuQwdl/OFner0bvwaUmu0rCUML4ij14K1/ixN+4DdIuIvFBvB0IMdKI+0iao43AlaDxy1aoAVaoAVaoAVaoAVaoAVaoAVaoAVaoAVaoAVa8L8HUAJz9QJLs2X6HtgK02i8rTRbiuvvaPYOd/p8p9lu3PL/g4/hd/5o4HrxWz/9fvihdSk2UfbGknAJtywwH0WJUL2CKlYooSlMF7yyDzmSJXlhXnszbXmsiaGSBPFbnOI5P4xPI5SVFazM3yTLjy07/M0znmNmXq7jr0svr2SFEahhZpqmYppihBrNGGLkDHbVxIgLMKe6wxvjFw71JKW9mTMXTwTMDSVxG/VmjoSALUryljhIXEMvPgxQryhdpulKaTxP/UEvs99j9tXWMK6Xcipe4EZqGkkTjwOZi2OFSEMXqIPTsAfiFHfgvlRAgNJjhppX3grl1bw3MUMs+qRZxqd3JDYmKInGyFc/mbJbC2nzkscsGn3TMdP5A/c527PqIoDh/VzCZ4/s+jgRkHhy0wlPKQJjX+bszJjFIy+5eFBnD6eOZijieSfPksVx11ux4rDRwUj7csF++HCICRm9wjRfmbnwPXnLvpK8OdI0VtjZdlLWG8MJ68aj5EDFzDFBO1fWSpI6JRoq6uKAM32AKs2Ot4ChsxNFnm9FLyQam6rpAelTdaxBLiHudztl9cPYQJEbvdMhkHDLavg6YAOMudUOVlTje4FqfBeiKDT+bKrxs0ZhW+u5M03oNxIUqnFE+P5YetCJHeTSwl2Prp32DJEn/bNmthj/xvFpFY/Z31BRxmzlsVwYixzn55tjaX5d6eaNmwXCiO5eRwJPRrboCKlbN0ie/8s3kPfwSs9bVC4+rvuzIfGiFmmBysOHmGSU/VcTIye4ZfrIW888Txj9R3mxbSn15gZ0S36IXNbPfuzdnrNtu3H7/phWM5sDtoqN5MzpNAQ3DV+s8BIJ00jSh4hXxEWAPX9y6mrKTdprCKS5SBS+fTi23UlUkNnHaXButEsIFVrrw+z/celZiuCCPFC1HIgrd+5kjWwsjlQM4QPqN6+Vyxz339un2otoeIiLuuEqdkp8p3RNBjII0xaAQvC3ZIUOpE0enB1ZvehhdXj4x/toWXWQaUq3nbrOh7jJyLh6uHkg0RJ9yrjdKXLnIhzNHeYZwgC+g0XHB0C5FvI+LVSW+5P7l3YnVQ8ECFOTQ1YtP9e9HMQbi7bcbHhKPhAsvDbR5fvyYu+uH5LuF3FhwTzCIfhv2CPE0ECobsjfBNhd6OHmmnM8N1gKzc8+zTz7iDUYxgm9tNl2Y4nwlZO4jwmOK2cEK+OkeJqI4vKs2B/eogze2XF9Tb+D2VwplpefjGOmF+9NOo1oTTRqLNnzl3zh05I8fW8b7x5ZsH7cjWr9QFHiqxuYEoDk5nXi/n1haNbNATrvDUb6OLKQ5VHgbkdsnfttj0ROxVl/GZAEEaPicrmo77WmZ/ulQgdf4qZKna66WUzB2CNdpmvnhYujEhQGHsH7YBvjc2cf5ddXO0LSkfli4damW1ccnz4spervFy0BQ9t3ijDTFAchjQBw9CN1MbZUb44veprV0OPQyFCrpmPpCi5A/9rpHagiLOqtnUoUwgDc6F57uAKcgjoaj1tkRyFws3lRUzTS3LKMO9qKX8KUlPfE9zYD4bf45WEGDYiSDFFdj2MXD886zQ5SU8YqMlPh2BrGEiaS8AuiiVLLVck8DgtDDZi+XUctiBBrHs3cXZ43I+NC1erUFQnDYJx9JHUUAqmOIuWVKbGXKxqy9DeKkkShTD6SQVOkiA63GUG9xPaKy4vvr+u94BEgqHxERieAmTdkmtjYhHfy8A7O1EftIQcqHxVgbJHf3jVqX+p36lH17heiR2R3c6zaOkC3z/GeFSPoU5/9BWiyLndJLDO6Z6/z0OHXdxYBfdi4jmKjUSluaXJ+Sd8Ffh8ZO8nNXJGlFGEc8EVNWRv/KnueLerrAB9K6b6eOby466ZVNDa28zg74tF5n7KYzUbiVB7gTkiLTxafN7izxrVFqnKdMmpfkNZ3D7tAIOIUw0zO06yxtUv91Mc4qQUMI2nkgb4kHGNSdFR1qa9NfPxuT+oy3XyajlwY9lB2Mk+Py3yIjn2C+7gWXTbZAkZzBtD1eQGri8MVOJMUnWhs6sCk1BhyBS32MjCryhq8X4uXO370lyweEwjxC4NvHNgX2yXJTJO17SPWAuxuSwtbvZduJ77cvecY+wyhpqB2ftl1D9E2O2Zix7mKLAz33gDYz2Rfh71Fh26mkj/qfNRT3jP/7b4qMTzcRS+B+l8u9WXYe/SFMl0nJ/pzzK8+zrq5Du1FHPQrRpZTavGqgdbCNzl70KGyvmPZj/NnWV8Hz0iEIoxRxjz2EDvZofCWcX6RXgN5VtZ80Cp3LGGiOW+ioPz4qieR1dCFl3rOUOUA15kAXVmwM8MtfOB4KoYaSH62V1Vg+ngWt0NA/Tpx+JYEj99xzh5+OrISK8s1m6MtcVP6jtdeOq7veYY8lOn1aNK158Kiwdlb72ruhrpwvZzyx3YIg8iZvL19nAWFR1T56sM6lns5wmjD9iXaVEBwLR5BmrIg2mLnOqwfmqsm/Plbgh16GjxUn7r5F+GDReVUu/eMzzacPuISlaLJRmeHIzPkvfMNH/bB+xuv0vOtYkx2NyyLnbMvTXDTnxSj1//2CEA7iscHyrPqTGQlO51MtsLgekVG8EE3XfwhfNZxX+LXqXP+0fy2FnA5Hdz7O/liXIn0xRW1aIRACvqDtZdgrDYrJEnpqyCnGWAVUK8Cg8UoJf7n1DvnTWyOM9evc0rO5tsi06cOBjMTkfei0eJoMFcf1ZFFU+JH99ladrTmH/K9fQbaaP+TKlyWP0Zp24+gFlsQe+LKwsyVOVZ3wdU6Ln0Hx/HGlIw2nYGUfcxzQKzMFTISXrfO/LqJz6x0DVNdE484sCZGCLHkqNuPT6QK/swhSxnzA7FCr9mLZLwsoq7MaytvP5tx4LixCq3KsZbLQscXbYzyxf4HXGu/BC+Z1Rhuju4PjIDOrybPRhsWwIvOgNfNzRSh3BvtPCnGYkXZy39U8LxpuwF5HSHAkby1vs8toED/SckQLyozowoXeUs9eTQTwEw8yh7EJ0ixETvenxpWju0YVqIKl345xbCiov6dVWe63Kefl+rzKJ8zVmO6jOPCR6Nyau2IWFNg7EGGWjk6isvzXHe7MpKNFwGIkqcpgkVpKiOdnxyuE7HtzxvPbvu89CxdnvylcJCbG9dXkw1OqCJwYiZJ0lzvBTi2KKVUZK75L/wKe/YkXSVBNnWjhOIySJPoy6iVv9WEDo8dTfDsw50Kr0KYgmPRV7lSxMHoNRj6EHMDEj3RQVfC0NOF0cnTrOMTmhAXjz0meAFvF2GUoi/Xi8BKLY73cp8PEZbaHEi6fr4liObhkMuMp7yw35hQJVUl5td+hJIBgmauNONExdv+s3T7IVtn/ajLrO9gu+XlWOrWppUVBYPRcjAC6sDi5YaJj67iGo+Em/7pMzr8rKKk9e8GnvNbwFyzaON1fWQDEFMKrrmcGMQmE1MYRYQ4nI1lL7OgKyjqweb8ncohNC/iYZR6iSdZ65r6AqqaPNr07SoEepqmeAF6VZxWyAIkX02jw2vVUpngTI+bKzBW0rt/uDUuiItqGhKik61aKp2kb+s/tX2jd0kT/c5ZyV9DL1O00HZ82fpkE8aQZbYa8swrDgrt2MVviRt5PL4tqsAMtOlj3tT97QrNj//cwLm7pctP8BbM7qNQGunp0xoMwAeL9Pfik1EVNfvumQAkat+xE+zkmw6HwRJu7MTo+tJfMfQYykSQ0JrM3CxKNAzArchKkXqHKlCrwbq+jSSxiWeafeyXDInpyyzXEKsWe03sczTPSNXd1gBQ2tEyTdUecvf/ehsoVS/Huq/+/DpQ4ZUoYDswLvlrxHCDXn/EshCqvvgf8ZJj/8PP/zCgVOb1PMNbOS2Lo9Rwa43qdJVoV3SzIQy+oGCoaYtgpA4+0HTQV7bkj76t1nnIUa/KjXsT7L356opGD/M94kPxPnvtX1BLAwQUAAIACAArhrFIKwvAbUoAAABrAAAAGwAAAHVuaXZlcnNhbC91bml2ZXJzYWwucG5nLnhtbLOxr8jNUShLLSrOzM+zVTLUM1Cyt+PlsikoSi3LTC1XqACKGekZQICSQiUqtzwzpSQDKGRgbowQzEjNTM8osVWyMDCFC+oDzQQAUEsBAgAAFAACAAgAKoaxSBUOrShkBAAABxEAAB0AAAAAAAAAAQAAAAAAAAAAAHVuaXZlcnNhbC9jb21tb25fbWVzc2FnZXMubG5nUEsBAgAAFAACAAgAKoaxSAh+CyMpAwAAhgwAACcAAAAAAAAAAQAAAAAAnwQAAHVuaXZlcnNhbC9mbGFzaF9wdWJsaXNoaW5nX3NldHRpbmdzLnhtbFBLAQIAABQAAgAIACqGsUi1/AlkugIAAFUKAAAhAAAAAAAAAAEAAAAAAA0IAAB1bml2ZXJzYWwvZmxhc2hfc2tpbl9zZXR0aW5ncy54bWxQSwECAAAUAAIACAAqhrFIKpYPZ/4CAACXCwAAJgAAAAAAAAABAAAAAAAGCwAAdW5pdmVyc2FsL2h0bWxfcHVibGlzaGluZ19zZXR0aW5ncy54bWxQSwECAAAUAAIACAAqhrFIaHFSkZoBAAAfBgAAHwAAAAAAAAABAAAAAABIDgAAdW5pdmVyc2FsL2h0bWxfc2tpbl9zZXR0aW5ncy5qc1BLAQIAABQAAgAIACqGsUg9PC/RwQAAAOUBAAAaAAAAAAAAAAEAAAAAAB8QAAB1bml2ZXJzYWwvaTE4bl9wcmVzZXRzLnhtbFBLAQIAABQAAgAIACqGsUia+ZZkawAAAGsAAAAcAAAAAAAAAAEAAAAAABgRAAB1bml2ZXJzYWwvbG9jYWxfc2V0dGluZ3MueG1sUEsBAgAAFAACAAgARJRXRyO0Tvv7AgAAsAgAABQAAAAAAAAAAQAAAAAAvREAAHVuaXZlcnNhbC9wbGF5ZXIueG1sUEsBAgAAFAACAAgAKoaxSLCHI/RsAQAA9wIAACkAAAAAAAAAAQAAAAAA6hQAAHVuaXZlcnNhbC9za2luX2N1c3RvbWl6YXRpb25fc2V0dGluZ3MueG1sUEsBAgAAFAACAAgAK4axSAXZichKDQAA1SEAABcAAAAAAAAAAAAAAAAAnRYAAHVuaXZlcnNhbC91bml2ZXJzYWwucG5nUEsBAgAAFAACAAgAK4axSCsLwG1KAAAAawAAABsAAAAAAAAAAQAAAAAAHCQAAHVuaXZlcnNhbC91bml2ZXJzYWwucG5nLnhtbFBLBQYAAAAACwALAEkDAACfJAAAAAA="/>
  <p:tag name="ISPRING_PRESENTATION_TITLE" val="24578"/>
  <p:tag name="COMMONDATA" val="eyJoZGlkIjoiY2FjZmVlMGZiMmEwYjg0N2E3ZjUzMTc1OWFlYTg0ZTIifQ=="/>
</p:tagLst>
</file>

<file path=ppt/theme/theme1.xml><?xml version="1.0" encoding="utf-8"?>
<a:theme xmlns:a="http://schemas.openxmlformats.org/drawingml/2006/main" name="3_Office 主题​​">
  <a:themeElements>
    <a:clrScheme name="自定义 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0070C0"/>
      </a:accent1>
      <a:accent2>
        <a:srgbClr val="A5A5A5"/>
      </a:accent2>
      <a:accent3>
        <a:srgbClr val="F69200"/>
      </a:accent3>
      <a:accent4>
        <a:srgbClr val="92D050"/>
      </a:accent4>
      <a:accent5>
        <a:srgbClr val="FF0000"/>
      </a:accent5>
      <a:accent6>
        <a:srgbClr val="C00000"/>
      </a:accent6>
      <a:hlink>
        <a:srgbClr val="0070C0"/>
      </a:hlink>
      <a:folHlink>
        <a:srgbClr val="7030A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1598</Words>
  <Application>WPS 演示</Application>
  <PresentationFormat>自定义</PresentationFormat>
  <Paragraphs>218</Paragraphs>
  <Slides>10</Slides>
  <Notes>39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Impact</vt:lpstr>
      <vt:lpstr>Calibri</vt:lpstr>
      <vt:lpstr>方正大黑简体</vt:lpstr>
      <vt:lpstr>黑体</vt:lpstr>
      <vt:lpstr>Roboto Bold</vt:lpstr>
      <vt:lpstr>Calibri</vt:lpstr>
      <vt:lpstr>Times New Roman</vt:lpstr>
      <vt:lpstr>Arial Unicode MS</vt:lpstr>
      <vt:lpstr>Segoe Print</vt:lpstr>
      <vt:lpstr>3_Office 主题​​</vt:lpstr>
      <vt:lpstr>PowerPoint 演示文稿</vt:lpstr>
      <vt:lpstr>PowerPoint 演示文稿</vt:lpstr>
      <vt:lpstr>公司简介</vt:lpstr>
      <vt:lpstr>现有设备&amp;技术简介</vt:lpstr>
      <vt:lpstr>现有业务</vt:lpstr>
      <vt:lpstr>产品系列一：OLED材料制备设备</vt:lpstr>
      <vt:lpstr>产品系列二：石墨烯RTR制备技术及设备</vt:lpstr>
      <vt:lpstr>产品系列三：金属纳米颗粒的制备技术及设备</vt:lpstr>
      <vt:lpstr>在招岗位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白晓航</dc:creator>
  <cp:lastModifiedBy>百思集团行政</cp:lastModifiedBy>
  <cp:revision>91</cp:revision>
  <dcterms:created xsi:type="dcterms:W3CDTF">2016-04-19T06:13:00Z</dcterms:created>
  <dcterms:modified xsi:type="dcterms:W3CDTF">2022-06-21T03:51:01Z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2052-11.1.0.11830</vt:lpwstr>
  </property>
  <property fmtid="{D5CDD505-2E9C-101B-9397-08002B2CF9AE}" pid="3" name="ICV">
    <vt:lpwstr>9CB6D7FB492640BC995928FDD6C4F1D5</vt:lpwstr>
  </property>
</Properties>
</file>